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00" y="-11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4651898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pPr lvl="0"/>
            <a:endParaRPr/>
          </a:p>
        </p:txBody>
      </p:sp>
      <p:sp>
        <p:nvSpPr>
          <p:cNvPr id="45" name="Shape 45"/>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myelin or myelin sheath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pPr lvl="0"/>
            <a:endParaRPr/>
          </a:p>
        </p:txBody>
      </p:sp>
      <p:sp>
        <p:nvSpPr>
          <p:cNvPr id="151" name="Shape 151"/>
          <p:cNvSpPr>
            <a:spLocks noGrp="1"/>
          </p:cNvSpPr>
          <p:nvPr>
            <p:ph type="body" sz="quarter" idx="1"/>
          </p:nvPr>
        </p:nvSpPr>
        <p:spPr>
          <a:prstGeom prst="rect">
            <a:avLst/>
          </a:prstGeom>
        </p:spPr>
        <p:txBody>
          <a:bodyPr/>
          <a:lstStyle/>
          <a:p>
            <a:pPr lvl="0">
              <a:defRPr sz="1800"/>
            </a:pPr>
            <a:r>
              <a:rPr sz="2200"/>
              <a:t>Studies show that people are more likely to follow through a course of action if they have it planned.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The peripheral nervous system transmits messages between the central nervous system and all parts of the body.  It is divided into the somatic nervous system, which deals with actions that a person controls,and the autonomic nervous system which deals with actions the people do not control like breathing.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myelin or myelin sheath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pPr lvl="0"/>
            <a:endParaRPr/>
          </a:p>
        </p:txBody>
      </p:sp>
      <p:sp>
        <p:nvSpPr>
          <p:cNvPr id="183" name="Shape 183"/>
          <p:cNvSpPr>
            <a:spLocks noGrp="1"/>
          </p:cNvSpPr>
          <p:nvPr>
            <p:ph type="body" sz="quarter" idx="1"/>
          </p:nvPr>
        </p:nvSpPr>
        <p:spPr>
          <a:prstGeom prst="rect">
            <a:avLst/>
          </a:prstGeom>
        </p:spPr>
        <p:txBody>
          <a:bodyPr/>
          <a:lstStyle/>
          <a:p>
            <a:pPr lvl="0">
              <a:lnSpc>
                <a:spcPct val="100000"/>
              </a:lnSpc>
              <a:spcBef>
                <a:spcPts val="1200"/>
              </a:spcBef>
              <a:defRPr sz="1800"/>
            </a:pPr>
            <a:r>
              <a:rPr sz="1500">
                <a:latin typeface="Arial"/>
                <a:ea typeface="Arial"/>
                <a:cs typeface="Arial"/>
                <a:sym typeface="Arial"/>
              </a:rPr>
              <a:t>personality, intelligence and social attitudes</a:t>
            </a:r>
            <a:endParaRPr sz="1200">
              <a:latin typeface="Times"/>
              <a:ea typeface="Times"/>
              <a:cs typeface="Times"/>
              <a:sym typeface="Times"/>
            </a:endParaRPr>
          </a:p>
          <a:p>
            <a:pPr lvl="0">
              <a:lnSpc>
                <a:spcPct val="100000"/>
              </a:lnSpc>
              <a:defRPr sz="1800"/>
            </a:pPr>
            <a:endParaRPr sz="1200">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pPr lvl="0"/>
            <a:endParaRPr/>
          </a:p>
        </p:txBody>
      </p:sp>
      <p:sp>
        <p:nvSpPr>
          <p:cNvPr id="194" name="Shape 194"/>
          <p:cNvSpPr>
            <a:spLocks noGrp="1"/>
          </p:cNvSpPr>
          <p:nvPr>
            <p:ph type="body" sz="quarter" idx="1"/>
          </p:nvPr>
        </p:nvSpPr>
        <p:spPr>
          <a:prstGeom prst="rect">
            <a:avLst/>
          </a:prstGeom>
        </p:spPr>
        <p:txBody>
          <a:bodyPr/>
          <a:lstStyle/>
          <a:p>
            <a:pPr lvl="0">
              <a:lnSpc>
                <a:spcPct val="100000"/>
              </a:lnSpc>
              <a:spcBef>
                <a:spcPts val="1200"/>
              </a:spcBef>
              <a:defRPr sz="1800"/>
            </a:pPr>
            <a:r>
              <a:rPr sz="1500">
                <a:latin typeface="Arial"/>
                <a:ea typeface="Arial"/>
                <a:cs typeface="Arial"/>
                <a:sym typeface="Arial"/>
              </a:rPr>
              <a:t>sympathetic Nervous System</a:t>
            </a:r>
            <a:endParaRPr sz="1200">
              <a:latin typeface="Times"/>
              <a:ea typeface="Times"/>
              <a:cs typeface="Times"/>
              <a:sym typeface="Times"/>
            </a:endParaRPr>
          </a:p>
          <a:p>
            <a:pPr lvl="0">
              <a:lnSpc>
                <a:spcPct val="100000"/>
              </a:lnSpc>
              <a:defRPr sz="1800"/>
            </a:pPr>
            <a:endParaRPr sz="1200">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prstGeom prst="rect">
            <a:avLst/>
          </a:prstGeom>
        </p:spPr>
        <p:txBody>
          <a:bodyPr/>
          <a:lstStyle/>
          <a:p>
            <a:pPr lvl="0"/>
            <a:endParaRPr/>
          </a:p>
        </p:txBody>
      </p:sp>
      <p:sp>
        <p:nvSpPr>
          <p:cNvPr id="50" name="Shape 50"/>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Neurons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defTabSz="584200">
              <a:lnSpc>
                <a:spcPct val="100000"/>
              </a:lnSpc>
              <a:defRPr sz="1800"/>
            </a:pPr>
            <a:r>
              <a:rPr sz="2200">
                <a:latin typeface="Lucida Grande"/>
                <a:ea typeface="Lucida Grande"/>
                <a:cs typeface="Lucida Grande"/>
                <a:sym typeface="Lucida Grande"/>
              </a:rPr>
              <a:t>Axon</a:t>
            </a:r>
          </a:p>
          <a:p>
            <a:pPr lvl="0" defTabSz="584200">
              <a:lnSpc>
                <a:spcPct val="100000"/>
              </a:lnSpc>
              <a:defRPr sz="1800"/>
            </a:pPr>
            <a:endParaRPr sz="2200">
              <a:latin typeface="Lucida Grande"/>
              <a:ea typeface="Lucida Grande"/>
              <a:cs typeface="Lucida Grande"/>
              <a:sym typeface="Lucida Grande"/>
            </a:endParaRPr>
          </a:p>
          <a:p>
            <a:pPr marL="311150" lvl="0" indent="-311150">
              <a:lnSpc>
                <a:spcPct val="100000"/>
              </a:lnSpc>
              <a:spcBef>
                <a:spcPts val="300"/>
              </a:spcBef>
              <a:defRPr sz="1800"/>
            </a:pPr>
            <a:r>
              <a:rPr sz="2200">
                <a:latin typeface="Lucida Grande"/>
                <a:ea typeface="Lucida Grande"/>
                <a:cs typeface="Lucida Grande"/>
                <a:sym typeface="Lucida Grande"/>
              </a:rPr>
              <a:t>Multiple sclerosis(MS) is a disease in which the immune system mistakenly destroys some of the myelin wrapped around nerve cell fibers. Which nerve cell fibers are being attacked by this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defTabSz="647700">
              <a:lnSpc>
                <a:spcPct val="100000"/>
              </a:lnSpc>
              <a:defRPr sz="1800"/>
            </a:pPr>
            <a:r>
              <a:rPr sz="1600">
                <a:latin typeface="Helvetica"/>
                <a:ea typeface="Helvetica"/>
                <a:cs typeface="Helvetica"/>
                <a:sym typeface="Helvetica"/>
              </a:rPr>
              <a:t>Autonomic - self regulating actions, internal organs, glands</a:t>
            </a:r>
          </a:p>
          <a:p>
            <a:pPr lvl="0" defTabSz="647700">
              <a:lnSpc>
                <a:spcPct val="100000"/>
              </a:lnSpc>
              <a:defRPr sz="1800"/>
            </a:pPr>
            <a:r>
              <a:rPr sz="1600">
                <a:latin typeface="Helvetica"/>
                <a:ea typeface="Helvetica"/>
                <a:cs typeface="Helvetica"/>
                <a:sym typeface="Helvetica"/>
              </a:rPr>
              <a:t>Somatic (controls voluntary movements of skeletal muscles</a:t>
            </a:r>
          </a:p>
          <a:p>
            <a:pPr lvl="0" defTabSz="647700">
              <a:lnSpc>
                <a:spcPct val="100000"/>
              </a:lnSpc>
              <a:defRPr sz="1800"/>
            </a:pPr>
            <a:endParaRPr sz="1600">
              <a:latin typeface="Helvetica"/>
              <a:ea typeface="Helvetica"/>
              <a:cs typeface="Helvetica"/>
              <a:sym typeface="Helvetica"/>
            </a:endParaRPr>
          </a:p>
          <a:p>
            <a:pPr lvl="0" defTabSz="647700">
              <a:lnSpc>
                <a:spcPct val="100000"/>
              </a:lnSpc>
              <a:defRPr sz="1800"/>
            </a:pPr>
            <a:r>
              <a:rPr sz="1600">
                <a:latin typeface="Helvetica"/>
                <a:ea typeface="Helvetica"/>
                <a:cs typeface="Helvetica"/>
                <a:sym typeface="Helvetica"/>
              </a:rPr>
              <a:t>Sympathetic - prepares the body for fight or fight response. That is it prepares the body to either confront a stressful or dangerous situation or to run away.  For example, when a person is suddenly attacked by a large angry dog, the sympathetic nervous system is aroused.    It suppresses digestion, increases the heart and respiration rates, and elevates the blood pressure.  Ever feel queasy before a test, giving a presentation, a job interview?</a:t>
            </a:r>
          </a:p>
          <a:p>
            <a:pPr lvl="0" defTabSz="647700">
              <a:lnSpc>
                <a:spcPct val="100000"/>
              </a:lnSpc>
              <a:defRPr sz="1800"/>
            </a:pPr>
            <a:endParaRPr sz="1600">
              <a:latin typeface="Helvetica"/>
              <a:ea typeface="Helvetica"/>
              <a:cs typeface="Helvetica"/>
              <a:sym typeface="Helvetica"/>
            </a:endParaRPr>
          </a:p>
          <a:p>
            <a:pPr lvl="0" defTabSz="647700">
              <a:lnSpc>
                <a:spcPct val="100000"/>
              </a:lnSpc>
              <a:defRPr sz="1800"/>
            </a:pPr>
            <a:r>
              <a:rPr sz="1600">
                <a:latin typeface="Helvetica"/>
                <a:ea typeface="Helvetica"/>
                <a:cs typeface="Helvetica"/>
                <a:sym typeface="Helvetica"/>
              </a:rPr>
              <a:t>Parasympathetic - refuels the body and restores the energy reserves after the stressful situation has occurred.  Heart rate and blood pressure are normalized, breathing is slowed, and digestion returns to normal.</a:t>
            </a:r>
          </a:p>
          <a:p>
            <a:pPr lvl="0" defTabSz="647700">
              <a:lnSpc>
                <a:spcPct val="100000"/>
              </a:lnSpc>
              <a:defRPr sz="1800"/>
            </a:pPr>
            <a:r>
              <a:rPr sz="1600">
                <a:latin typeface="Helvetica"/>
                <a:ea typeface="Helvetica"/>
                <a:cs typeface="Helvetica"/>
                <a:sym typeface="Helvetica"/>
              </a:rPr>
              <a:t>mnemonic device- sympathetic = stress, parasympathetic =peace</a:t>
            </a:r>
          </a:p>
          <a:p>
            <a:pPr lvl="0" defTabSz="647700">
              <a:lnSpc>
                <a:spcPct val="100000"/>
              </a:lnSpc>
              <a:defRPr sz="1800"/>
            </a:pPr>
            <a:endParaRPr sz="1600">
              <a:latin typeface="Helvetica"/>
              <a:ea typeface="Helvetica"/>
              <a:cs typeface="Helvetica"/>
              <a:sym typeface="Helvetica"/>
            </a:endParaRPr>
          </a:p>
          <a:p>
            <a:pPr lvl="0" defTabSz="647700">
              <a:lnSpc>
                <a:spcPct val="100000"/>
              </a:lnSpc>
              <a:defRPr sz="1800"/>
            </a:pPr>
            <a:r>
              <a:rPr sz="1600" b="1" u="sng">
                <a:latin typeface="Helvetica"/>
                <a:ea typeface="Helvetica"/>
                <a:cs typeface="Helvetica"/>
                <a:sym typeface="Helvetica"/>
              </a:rPr>
              <a:t>Answer to Question:</a:t>
            </a:r>
            <a:r>
              <a:rPr sz="1600">
                <a:latin typeface="Helvetica"/>
                <a:ea typeface="Helvetica"/>
                <a:cs typeface="Helvetica"/>
                <a:sym typeface="Helvetica"/>
              </a:rPr>
              <a:t> Sympathetic Nervous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pPr lvl="0"/>
            <a:endParaRPr/>
          </a:p>
        </p:txBody>
      </p:sp>
      <p:sp>
        <p:nvSpPr>
          <p:cNvPr id="116" name="Shape 116"/>
          <p:cNvSpPr>
            <a:spLocks noGrp="1"/>
          </p:cNvSpPr>
          <p:nvPr>
            <p:ph type="body" sz="quarter" idx="1"/>
          </p:nvPr>
        </p:nvSpPr>
        <p:spPr>
          <a:prstGeom prst="rect">
            <a:avLst/>
          </a:prstGeom>
        </p:spPr>
        <p:txBody>
          <a:bodyPr/>
          <a:lstStyle/>
          <a:p>
            <a:pPr lvl="0" defTabSz="584200">
              <a:lnSpc>
                <a:spcPct val="100000"/>
              </a:lnSpc>
              <a:defRPr sz="1800"/>
            </a:pPr>
            <a:r>
              <a:rPr sz="1900" b="1" u="sng">
                <a:latin typeface="Lucida Grande"/>
                <a:ea typeface="Lucida Grande"/>
                <a:cs typeface="Lucida Grande"/>
                <a:sym typeface="Lucida Grande"/>
              </a:rPr>
              <a:t>Wernicke’s Aphasia</a:t>
            </a:r>
            <a:r>
              <a:rPr sz="1900">
                <a:latin typeface="Lucida Grande"/>
                <a:ea typeface="Lucida Grande"/>
                <a:cs typeface="Lucida Grande"/>
                <a:sym typeface="Lucida Grande"/>
              </a:rPr>
              <a:t> - disorder caused by damage to Wernicke’s area. </a:t>
            </a:r>
          </a:p>
          <a:p>
            <a:pPr lvl="0" defTabSz="584200">
              <a:lnSpc>
                <a:spcPct val="100000"/>
              </a:lnSpc>
              <a:defRPr sz="1800"/>
            </a:pPr>
            <a:r>
              <a:rPr sz="1900">
                <a:latin typeface="Lucida Grande"/>
                <a:ea typeface="Lucida Grande"/>
                <a:cs typeface="Lucida Grande"/>
                <a:sym typeface="Lucida Grande"/>
              </a:rPr>
              <a:t>  - difficulty understanding speech</a:t>
            </a:r>
          </a:p>
          <a:p>
            <a:pPr lvl="0" defTabSz="584200">
              <a:lnSpc>
                <a:spcPct val="100000"/>
              </a:lnSpc>
              <a:defRPr sz="1800"/>
            </a:pPr>
            <a:r>
              <a:rPr sz="1900">
                <a:latin typeface="Lucida Grande"/>
                <a:ea typeface="Lucida Grande"/>
                <a:cs typeface="Lucida Grande"/>
                <a:sym typeface="Lucida Grande"/>
              </a:rPr>
              <a:t>  - Speech is intelligible- nonsense words </a:t>
            </a:r>
          </a:p>
          <a:p>
            <a:pPr lvl="0" defTabSz="584200">
              <a:lnSpc>
                <a:spcPct val="100000"/>
              </a:lnSpc>
              <a:defRPr sz="1800"/>
            </a:pPr>
            <a:r>
              <a:rPr sz="1900">
                <a:latin typeface="Lucida Grande"/>
                <a:ea typeface="Lucida Grande"/>
                <a:cs typeface="Lucida Grande"/>
                <a:sym typeface="Lucida Grande"/>
              </a:rPr>
              <a:t>  - unaware of their disability</a:t>
            </a:r>
          </a:p>
          <a:p>
            <a:pPr lvl="0" defTabSz="584200">
              <a:lnSpc>
                <a:spcPct val="100000"/>
              </a:lnSpc>
              <a:defRPr sz="1800"/>
            </a:pPr>
            <a:endParaRPr>
              <a:latin typeface="Lucida Grande"/>
              <a:ea typeface="Lucida Grande"/>
              <a:cs typeface="Lucida Grande"/>
              <a:sym typeface="Lucida Grande"/>
            </a:endParaRPr>
          </a:p>
          <a:p>
            <a:pPr lvl="0" defTabSz="584200">
              <a:lnSpc>
                <a:spcPct val="100000"/>
              </a:lnSpc>
              <a:defRPr sz="1800"/>
            </a:pPr>
            <a:r>
              <a:rPr b="1" u="sng">
                <a:latin typeface="Lucida Grande"/>
                <a:ea typeface="Lucida Grande"/>
                <a:cs typeface="Lucida Grande"/>
                <a:sym typeface="Lucida Grande"/>
              </a:rPr>
              <a:t>Broca’s Aphasia</a:t>
            </a:r>
            <a:r>
              <a:rPr>
                <a:latin typeface="Lucida Grande"/>
                <a:ea typeface="Lucida Grande"/>
                <a:cs typeface="Lucida Grande"/>
                <a:sym typeface="Lucida Grande"/>
              </a:rPr>
              <a:t> - understand language, hard to find words</a:t>
            </a:r>
          </a:p>
          <a:p>
            <a:pPr lvl="0" defTabSz="584200">
              <a:lnSpc>
                <a:spcPct val="100000"/>
              </a:lnSpc>
              <a:defRPr sz="1800"/>
            </a:pPr>
            <a:r>
              <a:rPr>
                <a:latin typeface="Lucida Grande"/>
                <a:ea typeface="Lucida Grande"/>
                <a:cs typeface="Lucida Grande"/>
                <a:sym typeface="Lucida Grande"/>
              </a:rPr>
              <a:t>     - aware of their problems</a:t>
            </a:r>
          </a:p>
          <a:p>
            <a:pPr lvl="0" defTabSz="584200">
              <a:lnSpc>
                <a:spcPct val="100000"/>
              </a:lnSpc>
              <a:defRPr sz="1800"/>
            </a:pPr>
            <a:endParaRPr sz="1900">
              <a:latin typeface="Lucida Grande"/>
              <a:ea typeface="Lucida Grande"/>
              <a:cs typeface="Lucida Grande"/>
              <a:sym typeface="Lucida Grand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Cerebral Cortex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pPr lvl="0"/>
            <a:endParaRPr/>
          </a:p>
        </p:txBody>
      </p:sp>
      <p:sp>
        <p:nvSpPr>
          <p:cNvPr id="129" name="Shape 129"/>
          <p:cNvSpPr>
            <a:spLocks noGrp="1"/>
          </p:cNvSpPr>
          <p:nvPr>
            <p:ph type="body" sz="quarter" idx="1"/>
          </p:nvPr>
        </p:nvSpPr>
        <p:spPr>
          <a:prstGeom prst="rect">
            <a:avLst/>
          </a:prstGeom>
        </p:spPr>
        <p:txBody>
          <a:bodyPr/>
          <a:lstStyle/>
          <a:p>
            <a:pPr lvl="0">
              <a:defRPr sz="1800"/>
            </a:pPr>
            <a:r>
              <a:rPr sz="2200"/>
              <a:t>PET, CAT or MRIs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pPr lvl="0"/>
            <a:endParaRPr/>
          </a:p>
        </p:txBody>
      </p:sp>
      <p:sp>
        <p:nvSpPr>
          <p:cNvPr id="136" name="Shape 136"/>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It’s called the “master gland” because its hormones control other parts of the endocrine system, namely the thyroid gland, adrenal glands, ovaries, and testes. However, the pituitary doesn’t entirely run the show.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lvl="0">
              <a:defRPr sz="1800"/>
            </a:pPr>
            <a:r>
              <a:rPr sz="2200"/>
              <a:t>Environmental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1270000" y="1638300"/>
            <a:ext cx="10464800" cy="3302000"/>
          </a:xfrm>
          <a:prstGeom prst="rect">
            <a:avLst/>
          </a:prstGeom>
        </p:spPr>
        <p:txBody>
          <a:bodyPr anchor="b"/>
          <a:lstStyle>
            <a:lvl1pPr>
              <a:defRPr sz="8400">
                <a:latin typeface="Gill Sans"/>
                <a:ea typeface="Gill Sans"/>
                <a:cs typeface="Gill Sans"/>
                <a:sym typeface="Gill Sans"/>
              </a:defRPr>
            </a:lvl1pPr>
          </a:lstStyle>
          <a:p>
            <a:pPr lvl="0">
              <a:defRPr sz="1800">
                <a:solidFill>
                  <a:srgbClr val="000000"/>
                </a:solidFill>
              </a:defRPr>
            </a:pPr>
            <a:r>
              <a:rPr sz="8400">
                <a:solidFill>
                  <a:srgbClr val="FFFFFF"/>
                </a:solidFill>
              </a:rPr>
              <a:t>Title Text</a:t>
            </a:r>
          </a:p>
        </p:txBody>
      </p:sp>
      <p:sp>
        <p:nvSpPr>
          <p:cNvPr id="31" name="Shape 31"/>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600">
                <a:latin typeface="Gill Sans"/>
                <a:ea typeface="Gill Sans"/>
                <a:cs typeface="Gill Sans"/>
                <a:sym typeface="Gill Sans"/>
              </a:defRPr>
            </a:lvl1pPr>
            <a:lvl2pPr marL="0" indent="0" algn="ctr">
              <a:spcBef>
                <a:spcPts val="0"/>
              </a:spcBef>
              <a:buSzTx/>
              <a:buNone/>
              <a:defRPr sz="3600">
                <a:latin typeface="Gill Sans"/>
                <a:ea typeface="Gill Sans"/>
                <a:cs typeface="Gill Sans"/>
                <a:sym typeface="Gill Sans"/>
              </a:defRPr>
            </a:lvl2pPr>
            <a:lvl3pPr marL="0" indent="0" algn="ctr">
              <a:spcBef>
                <a:spcPts val="0"/>
              </a:spcBef>
              <a:buSzTx/>
              <a:buNone/>
              <a:defRPr sz="3600">
                <a:latin typeface="Gill Sans"/>
                <a:ea typeface="Gill Sans"/>
                <a:cs typeface="Gill Sans"/>
                <a:sym typeface="Gill Sans"/>
              </a:defRPr>
            </a:lvl3pPr>
            <a:lvl4pPr marL="0" indent="0" algn="ctr">
              <a:spcBef>
                <a:spcPts val="0"/>
              </a:spcBef>
              <a:buSzTx/>
              <a:buNone/>
              <a:defRPr sz="3600">
                <a:latin typeface="Gill Sans"/>
                <a:ea typeface="Gill Sans"/>
                <a:cs typeface="Gill Sans"/>
                <a:sym typeface="Gill Sans"/>
              </a:defRPr>
            </a:lvl4pPr>
            <a:lvl5pPr marL="0" indent="0" algn="ctr">
              <a:spcBef>
                <a:spcPts val="0"/>
              </a:spcBef>
              <a:buSzTx/>
              <a:buNone/>
              <a:defRPr sz="3600">
                <a:latin typeface="Gill Sans"/>
                <a:ea typeface="Gill Sans"/>
                <a:cs typeface="Gill Sans"/>
                <a:sym typeface="Gill Sans"/>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33" name="Shape 33"/>
          <p:cNvSpPr/>
          <p:nvPr/>
        </p:nvSpPr>
        <p:spPr>
          <a:xfrm>
            <a:off x="1028700" y="8864600"/>
            <a:ext cx="2578100" cy="40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647700">
              <a:lnSpc>
                <a:spcPts val="2000"/>
              </a:lnSpc>
              <a:tabLst>
                <a:tab pos="1295400" algn="l"/>
                <a:tab pos="2603500" algn="l"/>
                <a:tab pos="2603500" algn="l"/>
              </a:tabLst>
              <a:defRPr sz="1800">
                <a:solidFill>
                  <a:srgbClr val="000000"/>
                </a:solidFill>
                <a:latin typeface="Times"/>
                <a:ea typeface="Times"/>
                <a:cs typeface="Times"/>
                <a:sym typeface="Times"/>
              </a:defRPr>
            </a:lvl1pPr>
          </a:lstStyle>
          <a:p>
            <a:pPr lvl="0"/>
            <a:r>
              <a:t> </a:t>
            </a:r>
          </a:p>
        </p:txBody>
      </p:sp>
      <p:sp>
        <p:nvSpPr>
          <p:cNvPr id="34" name="Shape 34"/>
          <p:cNvSpPr/>
          <p:nvPr/>
        </p:nvSpPr>
        <p:spPr>
          <a:xfrm>
            <a:off x="4493880" y="8864600"/>
            <a:ext cx="3987801" cy="40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47700">
              <a:lnSpc>
                <a:spcPts val="2000"/>
              </a:lnSpc>
              <a:tabLst>
                <a:tab pos="1295400" algn="l"/>
                <a:tab pos="2603500" algn="l"/>
                <a:tab pos="3898900" algn="l"/>
                <a:tab pos="4013200" algn="l"/>
              </a:tabLst>
              <a:defRPr sz="1800">
                <a:solidFill>
                  <a:srgbClr val="000000"/>
                </a:solidFill>
                <a:latin typeface="Times"/>
                <a:ea typeface="Times"/>
                <a:cs typeface="Times"/>
                <a:sym typeface="Times"/>
              </a:defRPr>
            </a:lvl1pPr>
          </a:lstStyle>
          <a:p>
            <a:pPr lvl="0"/>
            <a:r>
              <a:t> </a:t>
            </a:r>
          </a:p>
        </p:txBody>
      </p:sp>
      <p:sp>
        <p:nvSpPr>
          <p:cNvPr id="35" name="Shape 35"/>
          <p:cNvSpPr/>
          <p:nvPr/>
        </p:nvSpPr>
        <p:spPr>
          <a:xfrm>
            <a:off x="0" y="0"/>
            <a:ext cx="13004800" cy="9753600"/>
          </a:xfrm>
          <a:prstGeom prst="rect">
            <a:avLst/>
          </a:prstGeom>
          <a:solidFill/>
          <a:ln w="12700">
            <a:solidFill/>
            <a:miter lim="400000"/>
          </a:ln>
        </p:spPr>
        <p:txBody>
          <a:bodyPr lIns="38100" tIns="38100" rIns="38100" bIns="38100" anchor="ctr"/>
          <a:lstStyle/>
          <a:p>
            <a:pPr lvl="0" algn="l"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solidFill>
                  <a:srgbClr val="000000"/>
                </a:solidFill>
                <a:effectLst>
                  <a:outerShdw blurRad="38100" dist="12700" dir="5400000" rotWithShape="0">
                    <a:srgbClr val="000000">
                      <a:alpha val="50000"/>
                    </a:srgbClr>
                  </a:outerShdw>
                </a:effectLst>
                <a:latin typeface="Times"/>
                <a:ea typeface="Times"/>
                <a:cs typeface="Times"/>
                <a:sym typeface="Times"/>
              </a:defRPr>
            </a:pPr>
            <a:endParaRPr/>
          </a:p>
        </p:txBody>
      </p:sp>
      <p:sp>
        <p:nvSpPr>
          <p:cNvPr id="36" name="Shape 36"/>
          <p:cNvSpPr/>
          <p:nvPr/>
        </p:nvSpPr>
        <p:spPr>
          <a:xfrm>
            <a:off x="-203200" y="7747000"/>
            <a:ext cx="13212517" cy="2032000"/>
          </a:xfrm>
          <a:prstGeom prst="rect">
            <a:avLst/>
          </a:prstGeom>
          <a:solidFill>
            <a:srgbClr val="CC5711"/>
          </a:solidFill>
          <a:ln w="12700">
            <a:solidFill/>
            <a:miter lim="400000"/>
          </a:ln>
        </p:spPr>
        <p:txBody>
          <a:bodyPr lIns="38100" tIns="38100" rIns="38100" bIns="38100" anchor="ctr"/>
          <a:lstStyle/>
          <a:p>
            <a:pPr lvl="0" algn="l"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solidFill>
                  <a:srgbClr val="000000"/>
                </a:solidFill>
                <a:effectLst>
                  <a:outerShdw blurRad="38100" dist="12700" dir="5400000" rotWithShape="0">
                    <a:srgbClr val="000000">
                      <a:alpha val="50000"/>
                    </a:srgbClr>
                  </a:outerShdw>
                </a:effectLst>
                <a:latin typeface="Times"/>
                <a:ea typeface="Times"/>
                <a:cs typeface="Times"/>
                <a:sym typeface="Times"/>
              </a:defRPr>
            </a:pPr>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rain_In_Blue_by_SilverGryphon8.jpg"/>
          <p:cNvPicPr/>
          <p:nvPr/>
        </p:nvPicPr>
        <p:blipFill>
          <a:blip r:embed="rId3">
            <a:extLst/>
          </a:blip>
          <a:stretch>
            <a:fillRect/>
          </a:stretch>
        </p:blipFill>
        <p:spPr>
          <a:xfrm>
            <a:off x="2447" y="150283"/>
            <a:ext cx="12999906" cy="9624749"/>
          </a:xfrm>
          <a:prstGeom prst="rect">
            <a:avLst/>
          </a:prstGeom>
          <a:ln w="12700">
            <a:miter lim="400000"/>
          </a:ln>
        </p:spPr>
      </p:pic>
      <p:sp>
        <p:nvSpPr>
          <p:cNvPr id="41" name="Shape 41"/>
          <p:cNvSpPr>
            <a:spLocks noGrp="1"/>
          </p:cNvSpPr>
          <p:nvPr>
            <p:ph type="title"/>
          </p:nvPr>
        </p:nvSpPr>
        <p:spPr>
          <a:xfrm>
            <a:off x="736600" y="1168400"/>
            <a:ext cx="11290300" cy="6426200"/>
          </a:xfrm>
          <a:prstGeom prst="rect">
            <a:avLst/>
          </a:prstGeom>
          <a:effectLst>
            <a:outerShdw blurRad="127000" dir="5400000" rotWithShape="0">
              <a:srgbClr val="000000"/>
            </a:outerShdw>
          </a:effectLst>
        </p:spPr>
        <p:txBody>
          <a:bodyPr/>
          <a:lstStyle>
            <a:lvl1pPr marR="457200" algn="l" defTabSz="457200">
              <a:defRPr sz="9700">
                <a:effectLst>
                  <a:outerShdw blurRad="50800" dist="63500" dir="18900000" rotWithShape="0">
                    <a:srgbClr val="000000"/>
                  </a:outerShdw>
                </a:effectLst>
              </a:defRPr>
            </a:lvl1pPr>
          </a:lstStyle>
          <a:p>
            <a:pPr lvl="0">
              <a:defRPr sz="1800">
                <a:solidFill>
                  <a:srgbClr val="000000"/>
                </a:solidFill>
                <a:effectLst/>
              </a:defRPr>
            </a:pPr>
            <a:r>
              <a:rPr sz="9700">
                <a:solidFill>
                  <a:srgbClr val="FFFFFF"/>
                </a:solidFill>
                <a:effectLst>
                  <a:outerShdw blurRad="50800" dist="63500" dir="18900000" rotWithShape="0">
                    <a:srgbClr val="000000"/>
                  </a:outerShdw>
                </a:effectLst>
              </a:rPr>
              <a:t>Write down everything you know about the brain.</a:t>
            </a:r>
          </a:p>
        </p:txBody>
      </p:sp>
      <p:sp>
        <p:nvSpPr>
          <p:cNvPr id="42" name="Shape 42"/>
          <p:cNvSpPr>
            <a:spLocks noGrp="1"/>
          </p:cNvSpPr>
          <p:nvPr>
            <p:ph type="body" idx="1"/>
          </p:nvPr>
        </p:nvSpPr>
        <p:spPr>
          <a:xfrm>
            <a:off x="1270000" y="8407400"/>
            <a:ext cx="10464800" cy="1130300"/>
          </a:xfrm>
          <a:prstGeom prst="rect">
            <a:avLst/>
          </a:prstGeom>
        </p:spPr>
        <p:txBody>
          <a:bodyPr/>
          <a:lstStyle>
            <a:lvl1pPr defTabSz="572516">
              <a:defRPr sz="3528"/>
            </a:lvl1pPr>
          </a:lstStyle>
          <a:p>
            <a:pPr lvl="0">
              <a:defRPr sz="1800">
                <a:solidFill>
                  <a:srgbClr val="000000"/>
                </a:solidFill>
              </a:defRPr>
            </a:pPr>
            <a:r>
              <a:rPr sz="3528">
                <a:solidFill>
                  <a:srgbClr val="FFFFFF"/>
                </a:solidFill>
              </a:rPr>
              <a:t>Write in complete sentences or loss of credit.</a:t>
            </a:r>
          </a:p>
        </p:txBody>
      </p:sp>
      <p:sp>
        <p:nvSpPr>
          <p:cNvPr id="43" name="Shape 43"/>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1</a:t>
            </a:r>
          </a:p>
          <a:p>
            <a:pPr lvl="0">
              <a:defRPr sz="1800">
                <a:solidFill>
                  <a:srgbClr val="000000"/>
                </a:solidFill>
              </a:defRPr>
            </a:pPr>
            <a:r>
              <a:rPr sz="1500">
                <a:solidFill>
                  <a:srgbClr val="FFFFFF"/>
                </a:solidFill>
              </a:rPr>
              <a:t>Place Date Here</a:t>
            </a:r>
          </a:p>
        </p:txBody>
      </p:sp>
      <p:pic>
        <p:nvPicPr>
          <p:cNvPr id="6" name="Picture 5"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xfrm>
            <a:off x="426411" y="1285379"/>
            <a:ext cx="7949489" cy="6384124"/>
          </a:xfrm>
          <a:prstGeom prst="rect">
            <a:avLst/>
          </a:prstGeom>
        </p:spPr>
        <p:txBody>
          <a:bodyPr>
            <a:noAutofit/>
          </a:bodyPr>
          <a:lstStyle>
            <a:lvl1pPr marR="457200" algn="l" defTabSz="457200">
              <a:defRPr sz="8600">
                <a:solidFill>
                  <a:srgbClr val="53585F"/>
                </a:solidFill>
              </a:defRPr>
            </a:lvl1pPr>
          </a:lstStyle>
          <a:p>
            <a:pPr lvl="0">
              <a:defRPr sz="1800">
                <a:solidFill>
                  <a:srgbClr val="000000"/>
                </a:solidFill>
              </a:defRPr>
            </a:pPr>
            <a:r>
              <a:rPr sz="8600">
                <a:solidFill>
                  <a:srgbClr val="53585F"/>
                </a:solidFill>
              </a:rPr>
              <a:t>What is the outer layer of the brain called? Why is it important?</a:t>
            </a:r>
          </a:p>
        </p:txBody>
      </p:sp>
      <p:sp>
        <p:nvSpPr>
          <p:cNvPr id="119" name="Shape 119"/>
          <p:cNvSpPr>
            <a:spLocks noGrp="1"/>
          </p:cNvSpPr>
          <p:nvPr>
            <p:ph type="body" idx="1"/>
          </p:nvPr>
        </p:nvSpPr>
        <p:spPr>
          <a:xfrm>
            <a:off x="533400" y="8056605"/>
            <a:ext cx="7045822" cy="1130301"/>
          </a:xfrm>
          <a:prstGeom prst="rect">
            <a:avLst/>
          </a:prstGeom>
        </p:spPr>
        <p:txBody>
          <a:bodyPr>
            <a:noAutofit/>
          </a:bodyPr>
          <a:lstStyle/>
          <a:p>
            <a:pPr lvl="0" algn="l">
              <a:defRPr sz="1800">
                <a:solidFill>
                  <a:srgbClr val="000000"/>
                </a:solidFill>
              </a:defRPr>
            </a:pPr>
            <a:r>
              <a:rPr sz="3600">
                <a:solidFill>
                  <a:srgbClr val="53585F"/>
                </a:solidFill>
              </a:rPr>
              <a:t>Write in complete sentences </a:t>
            </a:r>
          </a:p>
          <a:p>
            <a:pPr lvl="0" algn="l">
              <a:defRPr sz="1800">
                <a:solidFill>
                  <a:srgbClr val="000000"/>
                </a:solidFill>
              </a:defRPr>
            </a:pPr>
            <a:r>
              <a:rPr sz="3600">
                <a:solidFill>
                  <a:srgbClr val="53585F"/>
                </a:solidFill>
              </a:rPr>
              <a:t>or loss of credit.</a:t>
            </a:r>
          </a:p>
        </p:txBody>
      </p:sp>
      <p:sp>
        <p:nvSpPr>
          <p:cNvPr id="120" name="Shape 120"/>
          <p:cNvSpPr/>
          <p:nvPr/>
        </p:nvSpPr>
        <p:spPr>
          <a:xfrm>
            <a:off x="9753600" y="685800"/>
            <a:ext cx="25273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algn="r" defTabSz="572516">
              <a:defRPr sz="3528">
                <a:latin typeface="Gill Sans"/>
                <a:ea typeface="Gill Sans"/>
                <a:cs typeface="Gill Sans"/>
                <a:sym typeface="Gill Sans"/>
              </a:defRPr>
            </a:lvl1pPr>
          </a:lstStyle>
          <a:p>
            <a:pPr lvl="0">
              <a:defRPr sz="1800">
                <a:solidFill>
                  <a:srgbClr val="000000"/>
                </a:solidFill>
              </a:defRPr>
            </a:pPr>
            <a:r>
              <a:rPr sz="3528">
                <a:solidFill>
                  <a:srgbClr val="FFFFFF"/>
                </a:solidFill>
              </a:rPr>
              <a:t>10.8.14</a:t>
            </a:r>
          </a:p>
        </p:txBody>
      </p:sp>
      <p:pic>
        <p:nvPicPr>
          <p:cNvPr id="121" name="Homer's brain II.png"/>
          <p:cNvPicPr/>
          <p:nvPr/>
        </p:nvPicPr>
        <p:blipFill>
          <a:blip r:embed="rId3">
            <a:extLst/>
          </a:blip>
          <a:stretch>
            <a:fillRect/>
          </a:stretch>
        </p:blipFill>
        <p:spPr>
          <a:xfrm>
            <a:off x="7461356" y="151903"/>
            <a:ext cx="7133287" cy="9601697"/>
          </a:xfrm>
          <a:prstGeom prst="rect">
            <a:avLst/>
          </a:prstGeom>
          <a:ln w="12700">
            <a:miter lim="400000"/>
          </a:ln>
          <a:effectLst>
            <a:outerShdw blurRad="203200" dist="149244" dir="5400000" rotWithShape="0">
              <a:srgbClr val="000000"/>
            </a:outerShdw>
          </a:effectLst>
        </p:spPr>
      </p:pic>
      <p:sp>
        <p:nvSpPr>
          <p:cNvPr id="122" name="Shape 122"/>
          <p:cNvSpPr/>
          <p:nvPr/>
        </p:nvSpPr>
        <p:spPr>
          <a:xfrm>
            <a:off x="355575" y="368300"/>
            <a:ext cx="1677011" cy="876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t>Day 5B</a:t>
            </a:r>
          </a:p>
          <a:p>
            <a:pPr lvl="0">
              <a:defRPr sz="1800">
                <a:solidFill>
                  <a:srgbClr val="000000"/>
                </a:solidFill>
              </a:defRPr>
            </a:pPr>
            <a:r>
              <a:rPr sz="1500"/>
              <a:t>Place Date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xit Ticket.png"/>
          <p:cNvPicPr/>
          <p:nvPr/>
        </p:nvPicPr>
        <p:blipFill>
          <a:blip r:embed="rId3">
            <a:extLst/>
          </a:blip>
          <a:srcRect l="2458" t="6222" r="2458" b="6222"/>
          <a:stretch>
            <a:fillRect/>
          </a:stretch>
        </p:blipFill>
        <p:spPr>
          <a:xfrm>
            <a:off x="33585" y="-7290"/>
            <a:ext cx="12937630" cy="9768180"/>
          </a:xfrm>
          <a:prstGeom prst="rect">
            <a:avLst/>
          </a:prstGeom>
          <a:ln w="12700">
            <a:miter lim="400000"/>
          </a:ln>
        </p:spPr>
      </p:pic>
      <p:sp>
        <p:nvSpPr>
          <p:cNvPr id="127" name="Shape 127"/>
          <p:cNvSpPr>
            <a:spLocks noGrp="1"/>
          </p:cNvSpPr>
          <p:nvPr>
            <p:ph type="title"/>
          </p:nvPr>
        </p:nvSpPr>
        <p:spPr>
          <a:xfrm>
            <a:off x="427346" y="3623275"/>
            <a:ext cx="9113017" cy="5607578"/>
          </a:xfrm>
          <a:prstGeom prst="rect">
            <a:avLst/>
          </a:prstGeom>
          <a:effectLst>
            <a:outerShdw blurRad="127000" dir="5400000" rotWithShape="0">
              <a:srgbClr val="000000"/>
            </a:outerShdw>
          </a:effectLst>
        </p:spPr>
        <p:txBody>
          <a:bodyPr>
            <a:noAutofit/>
          </a:bodyPr>
          <a:lstStyle/>
          <a:p>
            <a:pPr lvl="0" algn="l" defTabSz="457200">
              <a:spcBef>
                <a:spcPts val="1200"/>
              </a:spcBef>
              <a:defRPr sz="1800">
                <a:solidFill>
                  <a:srgbClr val="000000"/>
                </a:solidFill>
              </a:defRPr>
            </a:pPr>
            <a:r>
              <a:rPr sz="4800" dirty="0">
                <a:solidFill>
                  <a:srgbClr val="FFFFFF"/>
                </a:solidFill>
              </a:rPr>
              <a:t>Electroencephalograms (EEG) have been used by researchers to diagnose certain kinds of psychological disorders.  </a:t>
            </a:r>
          </a:p>
          <a:p>
            <a:pPr lvl="0" algn="l" defTabSz="457200">
              <a:lnSpc>
                <a:spcPct val="40000"/>
              </a:lnSpc>
              <a:defRPr sz="1800">
                <a:solidFill>
                  <a:srgbClr val="000000"/>
                </a:solidFill>
              </a:defRPr>
            </a:pPr>
            <a:endParaRPr sz="4400" dirty="0">
              <a:solidFill>
                <a:srgbClr val="FFFFFF"/>
              </a:solidFill>
            </a:endParaRPr>
          </a:p>
          <a:p>
            <a:pPr lvl="0" algn="l" defTabSz="457200">
              <a:spcBef>
                <a:spcPts val="1200"/>
              </a:spcBef>
              <a:defRPr sz="1800">
                <a:solidFill>
                  <a:srgbClr val="000000"/>
                </a:solidFill>
              </a:defRPr>
            </a:pPr>
            <a:r>
              <a:rPr sz="4400" dirty="0">
                <a:solidFill>
                  <a:srgbClr val="FFFFFF"/>
                </a:solidFill>
              </a:rPr>
              <a:t>What imaging techniques are used to study the brain?</a:t>
            </a:r>
          </a:p>
        </p:txBody>
      </p:sp>
      <p:pic>
        <p:nvPicPr>
          <p:cNvPr id="4" name="Picture 3"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 name="Shape 132"/>
          <p:cNvSpPr>
            <a:spLocks noGrp="1"/>
          </p:cNvSpPr>
          <p:nvPr>
            <p:ph type="body" idx="1"/>
          </p:nvPr>
        </p:nvSpPr>
        <p:spPr>
          <a:xfrm>
            <a:off x="1905000" y="8851900"/>
            <a:ext cx="10464800" cy="727671"/>
          </a:xfrm>
          <a:prstGeom prst="rect">
            <a:avLst/>
          </a:prstGeom>
        </p:spPr>
        <p:txBody>
          <a:bodyPr>
            <a:noAutofit/>
          </a:bodyPr>
          <a:lstStyle>
            <a:lvl1pPr algn="l">
              <a:defRPr>
                <a:solidFill>
                  <a:srgbClr val="53585F"/>
                </a:solidFill>
              </a:defRPr>
            </a:lvl1pPr>
          </a:lstStyle>
          <a:p>
            <a:pPr lvl="0">
              <a:defRPr sz="1800">
                <a:solidFill>
                  <a:srgbClr val="000000"/>
                </a:solidFill>
              </a:defRPr>
            </a:pPr>
            <a:r>
              <a:rPr sz="3600">
                <a:solidFill>
                  <a:srgbClr val="53585F"/>
                </a:solidFill>
              </a:rPr>
              <a:t>Write in complete sentences or loss of credit.</a:t>
            </a:r>
          </a:p>
        </p:txBody>
      </p:sp>
      <p:pic>
        <p:nvPicPr>
          <p:cNvPr id="133" name="The-pituitary-gland-circl-007.jpg"/>
          <p:cNvPicPr/>
          <p:nvPr/>
        </p:nvPicPr>
        <p:blipFill>
          <a:blip r:embed="rId3">
            <a:extLst/>
          </a:blip>
          <a:stretch>
            <a:fillRect/>
          </a:stretch>
        </p:blipFill>
        <p:spPr>
          <a:xfrm>
            <a:off x="3891359" y="1124996"/>
            <a:ext cx="8935641" cy="7454900"/>
          </a:xfrm>
          <a:prstGeom prst="rect">
            <a:avLst/>
          </a:prstGeom>
          <a:ln w="12700">
            <a:miter lim="400000"/>
          </a:ln>
          <a:effectLst>
            <a:outerShdw blurRad="203200" dist="293909" dir="5400000" rotWithShape="0">
              <a:srgbClr val="000000"/>
            </a:outerShdw>
          </a:effectLst>
        </p:spPr>
      </p:pic>
      <p:sp>
        <p:nvSpPr>
          <p:cNvPr id="134" name="Shape 134"/>
          <p:cNvSpPr/>
          <p:nvPr/>
        </p:nvSpPr>
        <p:spPr>
          <a:xfrm>
            <a:off x="11082490" y="342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t>Day 6</a:t>
            </a:r>
          </a:p>
          <a:p>
            <a:pPr lvl="0">
              <a:defRPr sz="1800">
                <a:solidFill>
                  <a:srgbClr val="000000"/>
                </a:solidFill>
              </a:defRPr>
            </a:pPr>
            <a:r>
              <a:rPr sz="1500"/>
              <a:t>Place Date Here</a:t>
            </a:r>
          </a:p>
        </p:txBody>
      </p:sp>
      <p:sp>
        <p:nvSpPr>
          <p:cNvPr id="131" name="Shape 131"/>
          <p:cNvSpPr>
            <a:spLocks noGrp="1"/>
          </p:cNvSpPr>
          <p:nvPr>
            <p:ph type="title"/>
          </p:nvPr>
        </p:nvSpPr>
        <p:spPr>
          <a:xfrm>
            <a:off x="482600" y="2320329"/>
            <a:ext cx="4130675" cy="5452071"/>
          </a:xfrm>
          <a:prstGeom prst="rect">
            <a:avLst/>
          </a:prstGeom>
        </p:spPr>
        <p:txBody>
          <a:bodyPr>
            <a:noAutofit/>
          </a:bodyPr>
          <a:lstStyle>
            <a:lvl1pPr marR="457200" algn="l" defTabSz="457200">
              <a:defRPr sz="6200">
                <a:solidFill>
                  <a:srgbClr val="53585F"/>
                </a:solidFill>
              </a:defRPr>
            </a:lvl1pPr>
          </a:lstStyle>
          <a:p>
            <a:pPr lvl="0">
              <a:defRPr sz="1800">
                <a:solidFill>
                  <a:srgbClr val="000000"/>
                </a:solidFill>
              </a:defRPr>
            </a:pPr>
            <a:r>
              <a:rPr sz="6200" dirty="0">
                <a:solidFill>
                  <a:srgbClr val="53585F"/>
                </a:solidFill>
              </a:rPr>
              <a:t>Why is the pituitary gland called the “Master Gland?”</a:t>
            </a:r>
          </a:p>
        </p:txBody>
      </p:sp>
      <p:pic>
        <p:nvPicPr>
          <p:cNvPr id="6" name="Picture 5"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Exit Ticket.png"/>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139" name="Shape 139"/>
          <p:cNvSpPr>
            <a:spLocks noGrp="1"/>
          </p:cNvSpPr>
          <p:nvPr>
            <p:ph type="title"/>
          </p:nvPr>
        </p:nvSpPr>
        <p:spPr>
          <a:xfrm>
            <a:off x="782830" y="4378679"/>
            <a:ext cx="8029900" cy="4779012"/>
          </a:xfrm>
          <a:prstGeom prst="rect">
            <a:avLst/>
          </a:prstGeom>
          <a:effectLst>
            <a:outerShdw blurRad="127000" dir="5400000" rotWithShape="0">
              <a:srgbClr val="000000"/>
            </a:outerShdw>
          </a:effectLst>
        </p:spPr>
        <p:txBody>
          <a:bodyPr>
            <a:noAutofit/>
          </a:bodyPr>
          <a:lstStyle/>
          <a:p>
            <a:pPr lvl="0" algn="l" defTabSz="457200">
              <a:spcBef>
                <a:spcPts val="1200"/>
              </a:spcBef>
              <a:defRPr sz="1800">
                <a:solidFill>
                  <a:srgbClr val="000000"/>
                </a:solidFill>
              </a:defRPr>
            </a:pPr>
            <a:r>
              <a:rPr sz="7700">
                <a:solidFill>
                  <a:srgbClr val="FFFFFF"/>
                </a:solidFill>
              </a:rPr>
              <a:t>Name one important thing you learned in class today.</a:t>
            </a:r>
          </a:p>
        </p:txBody>
      </p:sp>
      <p:pic>
        <p:nvPicPr>
          <p:cNvPr id="4" name="Picture 3" descr="Big Ideas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1024px-Les_Twins_profile-1.jpg"/>
          <p:cNvPicPr/>
          <p:nvPr/>
        </p:nvPicPr>
        <p:blipFill>
          <a:blip r:embed="rId3">
            <a:extLst/>
          </a:blip>
          <a:stretch>
            <a:fillRect/>
          </a:stretch>
        </p:blipFill>
        <p:spPr>
          <a:xfrm>
            <a:off x="0" y="-4919"/>
            <a:ext cx="13004800" cy="9763438"/>
          </a:xfrm>
          <a:prstGeom prst="rect">
            <a:avLst/>
          </a:prstGeom>
          <a:ln w="12700">
            <a:miter lim="400000"/>
          </a:ln>
        </p:spPr>
      </p:pic>
      <p:sp>
        <p:nvSpPr>
          <p:cNvPr id="142" name="Shape 142"/>
          <p:cNvSpPr>
            <a:spLocks noGrp="1"/>
          </p:cNvSpPr>
          <p:nvPr>
            <p:ph type="title"/>
          </p:nvPr>
        </p:nvSpPr>
        <p:spPr>
          <a:xfrm>
            <a:off x="768219" y="6457185"/>
            <a:ext cx="11695226" cy="3336948"/>
          </a:xfrm>
          <a:prstGeom prst="rect">
            <a:avLst/>
          </a:prstGeom>
          <a:solidFill>
            <a:srgbClr val="000000">
              <a:alpha val="18000"/>
            </a:srgbClr>
          </a:solidFill>
          <a:effectLst>
            <a:outerShdw blurRad="50608" dir="5400000" rotWithShape="0">
              <a:srgbClr val="000000"/>
            </a:outerShdw>
          </a:effectLst>
        </p:spPr>
        <p:txBody>
          <a:bodyPr/>
          <a:lstStyle>
            <a:lvl1pPr algn="l" defTabSz="438911">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5471">
                <a:effectLst>
                  <a:outerShdw blurRad="60959" dir="18900000" rotWithShape="0">
                    <a:srgbClr val="000000"/>
                  </a:outerShdw>
                </a:effectLst>
              </a:defRPr>
            </a:lvl1pPr>
          </a:lstStyle>
          <a:p>
            <a:pPr lvl="0">
              <a:defRPr sz="1800">
                <a:solidFill>
                  <a:srgbClr val="000000"/>
                </a:solidFill>
                <a:effectLst/>
              </a:defRPr>
            </a:pPr>
            <a:r>
              <a:rPr sz="5471">
                <a:solidFill>
                  <a:srgbClr val="FFFFFF"/>
                </a:solidFill>
                <a:effectLst>
                  <a:outerShdw blurRad="60959" dir="18900000" rotWithShape="0">
                    <a:srgbClr val="000000"/>
                  </a:outerShdw>
                </a:effectLst>
              </a:rPr>
              <a:t>In studies of identical twins reared apart, differences noted would most likely be due to ____________ factors.</a:t>
            </a:r>
          </a:p>
        </p:txBody>
      </p:sp>
      <p:sp>
        <p:nvSpPr>
          <p:cNvPr id="143" name="Shape 143"/>
          <p:cNvSpPr>
            <a:spLocks noGrp="1"/>
          </p:cNvSpPr>
          <p:nvPr>
            <p:ph type="body" idx="1"/>
          </p:nvPr>
        </p:nvSpPr>
        <p:spPr>
          <a:xfrm>
            <a:off x="270788" y="9064981"/>
            <a:ext cx="12077701" cy="876301"/>
          </a:xfrm>
          <a:prstGeom prst="rect">
            <a:avLst/>
          </a:prstGeom>
          <a:effectLst>
            <a:outerShdw blurRad="50608" dir="5400000" rotWithShape="0">
              <a:srgbClr val="000000"/>
            </a:outerShdw>
          </a:effectLst>
        </p:spPr>
        <p:txBody>
          <a:bodyPr/>
          <a:lstStyle>
            <a:lvl1pPr>
              <a:defRPr>
                <a:effectLst>
                  <a:outerShdw blurRad="38100" dist="12700" dir="18900000" rotWithShape="0">
                    <a:srgbClr val="000000"/>
                  </a:outerShdw>
                </a:effectLst>
              </a:defRPr>
            </a:lvl1pPr>
          </a:lstStyle>
          <a:p>
            <a:pPr lvl="0">
              <a:defRPr sz="1800">
                <a:solidFill>
                  <a:srgbClr val="000000"/>
                </a:solidFill>
                <a:effectLst/>
              </a:defRPr>
            </a:pPr>
            <a:r>
              <a:rPr sz="3600">
                <a:solidFill>
                  <a:srgbClr val="FFFFFF"/>
                </a:solidFill>
                <a:effectLst>
                  <a:outerShdw blurRad="38100" dist="12700" dir="18900000" rotWithShape="0">
                    <a:srgbClr val="000000"/>
                  </a:outerShdw>
                </a:effectLst>
              </a:rPr>
              <a:t>Write the entire question down and fill in the blank.</a:t>
            </a:r>
          </a:p>
        </p:txBody>
      </p:sp>
      <p:sp>
        <p:nvSpPr>
          <p:cNvPr id="144" name="Shape 144"/>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7</a:t>
            </a:r>
          </a:p>
          <a:p>
            <a:pPr lvl="0">
              <a:defRPr sz="1800">
                <a:solidFill>
                  <a:srgbClr val="000000"/>
                </a:solidFill>
              </a:defRPr>
            </a:pPr>
            <a:r>
              <a:rPr sz="1500">
                <a:solidFill>
                  <a:srgbClr val="FFFFFF"/>
                </a:solidFill>
              </a:rPr>
              <a:t>Place Date Here</a:t>
            </a:r>
          </a:p>
        </p:txBody>
      </p:sp>
      <p:pic>
        <p:nvPicPr>
          <p:cNvPr id="6" name="Picture 5"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Exit Ticket.png"/>
          <p:cNvPicPr/>
          <p:nvPr/>
        </p:nvPicPr>
        <p:blipFill>
          <a:blip r:embed="rId3">
            <a:extLst/>
          </a:blip>
          <a:srcRect l="2458" t="6222" r="2458" b="6222"/>
          <a:stretch>
            <a:fillRect/>
          </a:stretch>
        </p:blipFill>
        <p:spPr>
          <a:xfrm>
            <a:off x="33585" y="-7290"/>
            <a:ext cx="12937630" cy="9768180"/>
          </a:xfrm>
          <a:prstGeom prst="rect">
            <a:avLst/>
          </a:prstGeom>
          <a:ln w="12700">
            <a:miter lim="400000"/>
          </a:ln>
        </p:spPr>
      </p:pic>
      <p:sp>
        <p:nvSpPr>
          <p:cNvPr id="149" name="Shape 149"/>
          <p:cNvSpPr>
            <a:spLocks noGrp="1"/>
          </p:cNvSpPr>
          <p:nvPr>
            <p:ph type="title"/>
          </p:nvPr>
        </p:nvSpPr>
        <p:spPr>
          <a:xfrm>
            <a:off x="782830" y="5105400"/>
            <a:ext cx="7685352" cy="4457722"/>
          </a:xfrm>
          <a:prstGeom prst="rect">
            <a:avLst/>
          </a:prstGeom>
          <a:effectLst>
            <a:outerShdw blurRad="127000" dir="5400000" rotWithShape="0">
              <a:srgbClr val="000000"/>
            </a:outerShdw>
          </a:effectLst>
        </p:spPr>
        <p:txBody>
          <a:bodyPr>
            <a:noAutofit/>
          </a:bodyPr>
          <a:lstStyle>
            <a:lvl1pPr algn="l" defTabSz="457200">
              <a:spcBef>
                <a:spcPts val="1200"/>
              </a:spcBef>
              <a:defRPr sz="7700"/>
            </a:lvl1pPr>
          </a:lstStyle>
          <a:p>
            <a:pPr lvl="0">
              <a:defRPr sz="1800">
                <a:solidFill>
                  <a:srgbClr val="000000"/>
                </a:solidFill>
              </a:defRPr>
            </a:pPr>
            <a:r>
              <a:rPr sz="7700" dirty="0">
                <a:solidFill>
                  <a:srgbClr val="FFFFFF"/>
                </a:solidFill>
              </a:rPr>
              <a:t>When, where and how will you study for the psychology exam?</a:t>
            </a:r>
          </a:p>
        </p:txBody>
      </p:sp>
      <p:pic>
        <p:nvPicPr>
          <p:cNvPr id="4" name="Picture 3"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3" name="nervous-system.jpg"/>
          <p:cNvPicPr/>
          <p:nvPr/>
        </p:nvPicPr>
        <p:blipFill>
          <a:blip r:embed="rId3">
            <a:extLst/>
          </a:blip>
          <a:stretch>
            <a:fillRect/>
          </a:stretch>
        </p:blipFill>
        <p:spPr>
          <a:xfrm flipH="1">
            <a:off x="1248035" y="227856"/>
            <a:ext cx="5755211" cy="9525825"/>
          </a:xfrm>
          <a:prstGeom prst="rect">
            <a:avLst/>
          </a:prstGeom>
          <a:ln w="12700">
            <a:miter lim="400000"/>
          </a:ln>
        </p:spPr>
      </p:pic>
      <p:sp>
        <p:nvSpPr>
          <p:cNvPr id="154" name="Shape 154"/>
          <p:cNvSpPr>
            <a:spLocks noGrp="1"/>
          </p:cNvSpPr>
          <p:nvPr>
            <p:ph type="title"/>
          </p:nvPr>
        </p:nvSpPr>
        <p:spPr>
          <a:xfrm>
            <a:off x="6675368" y="1699196"/>
            <a:ext cx="5590576" cy="5844604"/>
          </a:xfrm>
          <a:prstGeom prst="rect">
            <a:avLst/>
          </a:prstGeom>
        </p:spPr>
        <p:txBody>
          <a:bodyPr>
            <a:noAutofit/>
          </a:bodyPr>
          <a:lstStyle>
            <a:lvl1pPr marR="457200" algn="l" defTabSz="457200">
              <a:defRPr sz="6200"/>
            </a:lvl1pPr>
          </a:lstStyle>
          <a:p>
            <a:pPr lvl="0">
              <a:defRPr sz="1800">
                <a:solidFill>
                  <a:srgbClr val="000000"/>
                </a:solidFill>
              </a:defRPr>
            </a:pPr>
            <a:r>
              <a:rPr sz="6200" dirty="0">
                <a:solidFill>
                  <a:srgbClr val="FFFFFF"/>
                </a:solidFill>
              </a:rPr>
              <a:t>Identify the purpose of the peripheral nervous system and its two main divisions.</a:t>
            </a:r>
          </a:p>
        </p:txBody>
      </p:sp>
      <p:sp>
        <p:nvSpPr>
          <p:cNvPr id="155" name="Shape 155"/>
          <p:cNvSpPr>
            <a:spLocks noGrp="1"/>
          </p:cNvSpPr>
          <p:nvPr>
            <p:ph type="body" idx="1"/>
          </p:nvPr>
        </p:nvSpPr>
        <p:spPr>
          <a:xfrm>
            <a:off x="1269999" y="8848515"/>
            <a:ext cx="10464801" cy="1130301"/>
          </a:xfrm>
          <a:prstGeom prst="rect">
            <a:avLst/>
          </a:prstGeom>
        </p:spPr>
        <p:txBody>
          <a:bodyPr/>
          <a:lstStyle>
            <a:lvl1pPr defTabSz="572516">
              <a:defRPr sz="3528"/>
            </a:lvl1pPr>
          </a:lstStyle>
          <a:p>
            <a:pPr lvl="0">
              <a:defRPr sz="1800">
                <a:solidFill>
                  <a:srgbClr val="000000"/>
                </a:solidFill>
              </a:defRPr>
            </a:pPr>
            <a:r>
              <a:rPr sz="3528">
                <a:solidFill>
                  <a:srgbClr val="FFFFFF"/>
                </a:solidFill>
              </a:rPr>
              <a:t>Write in complete sentences or loss of credit.</a:t>
            </a:r>
          </a:p>
        </p:txBody>
      </p:sp>
      <p:sp>
        <p:nvSpPr>
          <p:cNvPr id="156" name="Shape 156"/>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8</a:t>
            </a:r>
          </a:p>
          <a:p>
            <a:pPr lvl="0">
              <a:defRPr sz="1800">
                <a:solidFill>
                  <a:srgbClr val="000000"/>
                </a:solidFill>
              </a:defRPr>
            </a:pPr>
            <a:r>
              <a:rPr sz="1500">
                <a:solidFill>
                  <a:srgbClr val="FFFFFF"/>
                </a:solidFill>
              </a:rPr>
              <a:t>Place Date Here</a:t>
            </a:r>
          </a:p>
        </p:txBody>
      </p:sp>
      <p:pic>
        <p:nvPicPr>
          <p:cNvPr id="6" name="Picture 5"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Exit Ticket.png"/>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161" name="Shape 161"/>
          <p:cNvSpPr/>
          <p:nvPr/>
        </p:nvSpPr>
        <p:spPr>
          <a:xfrm>
            <a:off x="391029" y="3922669"/>
            <a:ext cx="8823453" cy="53737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l" defTabSz="457200">
              <a:lnSpc>
                <a:spcPct val="119999"/>
              </a:lnSpc>
              <a:tabLst>
                <a:tab pos="723900" algn="l"/>
                <a:tab pos="762000" algn="l"/>
                <a:tab pos="3492500" algn="l"/>
                <a:tab pos="3530600" algn="l"/>
              </a:tabLst>
              <a:defRPr sz="5700">
                <a:latin typeface="Gill Sans"/>
                <a:ea typeface="Gill Sans"/>
                <a:cs typeface="Gill Sans"/>
                <a:sym typeface="Gill Sans"/>
              </a:defRPr>
            </a:lvl1pPr>
          </a:lstStyle>
          <a:p>
            <a:pPr lvl="0">
              <a:defRPr sz="1800">
                <a:solidFill>
                  <a:srgbClr val="000000"/>
                </a:solidFill>
              </a:defRPr>
            </a:pPr>
            <a:r>
              <a:rPr sz="5700" dirty="0">
                <a:solidFill>
                  <a:srgbClr val="FFFFFF"/>
                </a:solidFill>
              </a:rPr>
              <a:t>Name three things you could have done to improve your score on this exam on Biology and Behavior.</a:t>
            </a:r>
          </a:p>
        </p:txBody>
      </p:sp>
      <p:pic>
        <p:nvPicPr>
          <p:cNvPr id="4" name="Picture 3" descr="Big Ideas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883611" y="1516791"/>
            <a:ext cx="11588039" cy="5968231"/>
          </a:xfrm>
          <a:prstGeom prst="rect">
            <a:avLst/>
          </a:prstGeom>
        </p:spPr>
        <p:txBody>
          <a:bodyPr>
            <a:normAutofit fontScale="90000"/>
          </a:bodyPr>
          <a:lstStyle>
            <a:lvl1pPr marR="457200" algn="l" defTabSz="457200">
              <a:defRPr sz="7900"/>
            </a:lvl1pPr>
          </a:lstStyle>
          <a:p>
            <a:pPr lvl="0">
              <a:defRPr sz="1800">
                <a:solidFill>
                  <a:srgbClr val="000000"/>
                </a:solidFill>
              </a:defRPr>
            </a:pPr>
            <a:r>
              <a:rPr sz="7900">
                <a:solidFill>
                  <a:srgbClr val="FFFFFF"/>
                </a:solidFill>
              </a:rPr>
              <a:t>What part of the brain is the white, fatty substance that insulates axons and enables rapid transmission of neural impulses?</a:t>
            </a:r>
          </a:p>
        </p:txBody>
      </p:sp>
      <p:sp>
        <p:nvSpPr>
          <p:cNvPr id="164" name="Shape 164"/>
          <p:cNvSpPr>
            <a:spLocks noGrp="1"/>
          </p:cNvSpPr>
          <p:nvPr>
            <p:ph type="body" idx="1"/>
          </p:nvPr>
        </p:nvSpPr>
        <p:spPr>
          <a:xfrm>
            <a:off x="1270000" y="7955005"/>
            <a:ext cx="10464800" cy="1130301"/>
          </a:xfrm>
          <a:prstGeom prst="rect">
            <a:avLst/>
          </a:prstGeom>
        </p:spPr>
        <p:txBody>
          <a:bodyPr/>
          <a:lstStyle>
            <a:lvl1pPr defTabSz="572516">
              <a:defRPr sz="3528"/>
            </a:lvl1pPr>
          </a:lstStyle>
          <a:p>
            <a:pPr lvl="0">
              <a:defRPr sz="1800">
                <a:solidFill>
                  <a:srgbClr val="000000"/>
                </a:solidFill>
              </a:defRPr>
            </a:pPr>
            <a:r>
              <a:rPr sz="3528">
                <a:solidFill>
                  <a:srgbClr val="FFFFFF"/>
                </a:solidFill>
              </a:rPr>
              <a:t>Write in complete sentences or loss of credit.</a:t>
            </a:r>
          </a:p>
        </p:txBody>
      </p:sp>
      <p:sp>
        <p:nvSpPr>
          <p:cNvPr id="165" name="Shape 165"/>
          <p:cNvSpPr/>
          <p:nvPr/>
        </p:nvSpPr>
        <p:spPr>
          <a:xfrm>
            <a:off x="11169727" y="330200"/>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EXTRA</a:t>
            </a:r>
          </a:p>
        </p:txBody>
      </p:sp>
      <p:pic>
        <p:nvPicPr>
          <p:cNvPr id="5" name="Picture 4" descr="Big Ideas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url?sa=i&amp;source=images&amp;cd=&amp;cad=rja&amp;docid=wDmM7zy09imHSM&amp;tbnid=BXGiD7sJ6Ob1kM-&amp;ved=&amp;url=http%3A%2F%2Fwww.adweek.png"/>
          <p:cNvPicPr/>
          <p:nvPr/>
        </p:nvPicPr>
        <p:blipFill>
          <a:blip r:embed="rId3">
            <a:extLst/>
          </a:blip>
          <a:stretch>
            <a:fillRect/>
          </a:stretch>
        </p:blipFill>
        <p:spPr>
          <a:xfrm>
            <a:off x="378222" y="1409700"/>
            <a:ext cx="6672804" cy="6642100"/>
          </a:xfrm>
          <a:prstGeom prst="rect">
            <a:avLst/>
          </a:prstGeom>
          <a:ln w="12700">
            <a:miter lim="400000"/>
          </a:ln>
          <a:effectLst>
            <a:outerShdw blurRad="127000" dist="76200" dir="2700000" rotWithShape="0">
              <a:srgbClr val="000000"/>
            </a:outerShdw>
            <a:reflection stA="50000" endPos="40000" dir="5400000" sy="-100000" algn="bl" rotWithShape="0"/>
          </a:effectLst>
        </p:spPr>
      </p:pic>
      <p:pic>
        <p:nvPicPr>
          <p:cNvPr id="168" name="Back-to-the-Future.jpg"/>
          <p:cNvPicPr/>
          <p:nvPr/>
        </p:nvPicPr>
        <p:blipFill rotWithShape="1">
          <a:blip r:embed="rId4">
            <a:extLst/>
          </a:blip>
          <a:srcRect l="22531"/>
          <a:stretch/>
        </p:blipFill>
        <p:spPr>
          <a:xfrm>
            <a:off x="-1" y="688635"/>
            <a:ext cx="10476041" cy="7602883"/>
          </a:xfrm>
          <a:prstGeom prst="rect">
            <a:avLst/>
          </a:prstGeom>
          <a:ln w="12700">
            <a:miter lim="400000"/>
          </a:ln>
        </p:spPr>
      </p:pic>
      <p:sp>
        <p:nvSpPr>
          <p:cNvPr id="169" name="Shape 169"/>
          <p:cNvSpPr>
            <a:spLocks noGrp="1"/>
          </p:cNvSpPr>
          <p:nvPr>
            <p:ph type="title"/>
          </p:nvPr>
        </p:nvSpPr>
        <p:spPr>
          <a:xfrm>
            <a:off x="7172769" y="1409700"/>
            <a:ext cx="5600701" cy="6642100"/>
          </a:xfrm>
          <a:prstGeom prst="rect">
            <a:avLst/>
          </a:prstGeom>
          <a:effectLst>
            <a:outerShdw blurRad="127000" dist="76200" dir="2700000" rotWithShape="0">
              <a:srgbClr val="000000"/>
            </a:outerShdw>
          </a:effectLst>
        </p:spPr>
        <p:txBody>
          <a:bodyPr>
            <a:normAutofit/>
          </a:bodyPr>
          <a:lstStyle>
            <a:lvl1pPr marR="457200" algn="l" defTabSz="457200">
              <a:defRPr sz="4400"/>
            </a:lvl1pPr>
          </a:lstStyle>
          <a:p>
            <a:pPr lvl="0">
              <a:defRPr sz="1800">
                <a:solidFill>
                  <a:srgbClr val="000000"/>
                </a:solidFill>
              </a:defRPr>
            </a:pPr>
            <a:r>
              <a:rPr sz="4400">
                <a:solidFill>
                  <a:srgbClr val="FFFFFF"/>
                </a:solidFill>
              </a:rPr>
              <a:t>Michael J. Fox is an actor who has Parkinson’s disease. We know this is comes from the lack of a certain neurotransmitter in the brain.  What is the neurotransmitter?</a:t>
            </a:r>
          </a:p>
        </p:txBody>
      </p:sp>
      <p:sp>
        <p:nvSpPr>
          <p:cNvPr id="170" name="Shape 170"/>
          <p:cNvSpPr>
            <a:spLocks noGrp="1"/>
          </p:cNvSpPr>
          <p:nvPr>
            <p:ph type="body" idx="1"/>
          </p:nvPr>
        </p:nvSpPr>
        <p:spPr>
          <a:xfrm>
            <a:off x="571500" y="8356600"/>
            <a:ext cx="10464800" cy="1130300"/>
          </a:xfrm>
          <a:prstGeom prst="rect">
            <a:avLst/>
          </a:prstGeom>
        </p:spPr>
        <p:txBody>
          <a:bodyPr/>
          <a:lstStyle>
            <a:lvl1pPr defTabSz="572516">
              <a:defRPr sz="3528"/>
            </a:lvl1pPr>
          </a:lstStyle>
          <a:p>
            <a:pPr lvl="0">
              <a:defRPr sz="1800">
                <a:solidFill>
                  <a:srgbClr val="000000"/>
                </a:solidFill>
              </a:defRPr>
            </a:pPr>
            <a:r>
              <a:rPr sz="3528">
                <a:solidFill>
                  <a:srgbClr val="FFFFFF"/>
                </a:solidFill>
              </a:rPr>
              <a:t>Write in complete sentences or loss of credit.</a:t>
            </a:r>
          </a:p>
        </p:txBody>
      </p:sp>
      <p:sp>
        <p:nvSpPr>
          <p:cNvPr id="171" name="Shape 171"/>
          <p:cNvSpPr/>
          <p:nvPr/>
        </p:nvSpPr>
        <p:spPr>
          <a:xfrm>
            <a:off x="11169727" y="330200"/>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EXTRA</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iterate>
                                    <p:tmAbs val="0"/>
                                  </p:iterate>
                                  <p:childTnLst>
                                    <p:animEffect transition="out" filter="fade">
                                      <p:cBhvr>
                                        <p:cTn id="6" dur="1000" fill="hold"/>
                                        <p:tgtEl>
                                          <p:spTgt spid="168"/>
                                        </p:tgtEl>
                                      </p:cBhvr>
                                    </p:animEffect>
                                    <p:set>
                                      <p:cBhvr>
                                        <p:cTn id="7" fill="hold">
                                          <p:stCondLst>
                                            <p:cond delay="999"/>
                                          </p:stCondLst>
                                        </p:cTn>
                                        <p:tgtEl>
                                          <p:spTgt spid="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xit Ticket.png"/>
          <p:cNvPicPr/>
          <p:nvPr/>
        </p:nvPicPr>
        <p:blipFill>
          <a:blip r:embed="rId3">
            <a:extLst/>
          </a:blip>
          <a:srcRect l="2458" t="6222" r="2458" b="6222"/>
          <a:stretch>
            <a:fillRect/>
          </a:stretch>
        </p:blipFill>
        <p:spPr>
          <a:xfrm>
            <a:off x="33585" y="-7290"/>
            <a:ext cx="12937630" cy="9768180"/>
          </a:xfrm>
          <a:prstGeom prst="rect">
            <a:avLst/>
          </a:prstGeom>
          <a:ln w="12700">
            <a:miter lim="400000"/>
          </a:ln>
        </p:spPr>
      </p:pic>
      <p:sp>
        <p:nvSpPr>
          <p:cNvPr id="48" name="Shape 48"/>
          <p:cNvSpPr>
            <a:spLocks noGrp="1"/>
          </p:cNvSpPr>
          <p:nvPr>
            <p:ph type="title"/>
          </p:nvPr>
        </p:nvSpPr>
        <p:spPr>
          <a:xfrm>
            <a:off x="554733" y="4064246"/>
            <a:ext cx="9332627" cy="5173160"/>
          </a:xfrm>
          <a:prstGeom prst="rect">
            <a:avLst/>
          </a:prstGeom>
          <a:effectLst>
            <a:outerShdw blurRad="127000" dir="5400000" rotWithShape="0">
              <a:srgbClr val="000000"/>
            </a:outerShdw>
          </a:effectLst>
        </p:spPr>
        <p:txBody>
          <a:bodyPr/>
          <a:lstStyle>
            <a:lvl1pPr marR="457200" algn="l" defTabSz="457200">
              <a:lnSpc>
                <a:spcPct val="90000"/>
              </a:lnSpc>
              <a:defRPr sz="7400">
                <a:effectLst>
                  <a:outerShdw blurRad="50800" dist="63500" dir="18900000" rotWithShape="0">
                    <a:srgbClr val="000000"/>
                  </a:outerShdw>
                </a:effectLst>
              </a:defRPr>
            </a:lvl1pPr>
          </a:lstStyle>
          <a:p>
            <a:pPr lvl="0">
              <a:defRPr sz="1800">
                <a:solidFill>
                  <a:srgbClr val="000000"/>
                </a:solidFill>
                <a:effectLst/>
              </a:defRPr>
            </a:pPr>
            <a:r>
              <a:rPr sz="7400">
                <a:solidFill>
                  <a:srgbClr val="FFFFFF"/>
                </a:solidFill>
                <a:effectLst>
                  <a:outerShdw blurRad="50800" dist="63500" dir="18900000" rotWithShape="0">
                    <a:srgbClr val="000000"/>
                  </a:outerShdw>
                </a:effectLst>
              </a:rPr>
              <a:t>What are nerve cells that provide communication through the body called?</a:t>
            </a:r>
          </a:p>
        </p:txBody>
      </p:sp>
      <p:pic>
        <p:nvPicPr>
          <p:cNvPr id="4" name="Picture 3"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698500" y="2032000"/>
            <a:ext cx="11341100" cy="4711700"/>
          </a:xfrm>
          <a:prstGeom prst="rect">
            <a:avLst/>
          </a:prstGeom>
        </p:spPr>
        <p:txBody>
          <a:bodyPr/>
          <a:lstStyle>
            <a:lvl1pPr marR="457200" algn="l" defTabSz="457200">
              <a:defRPr sz="7500"/>
            </a:lvl1pPr>
          </a:lstStyle>
          <a:p>
            <a:pPr lvl="0">
              <a:defRPr sz="1800">
                <a:solidFill>
                  <a:srgbClr val="000000"/>
                </a:solidFill>
              </a:defRPr>
            </a:pPr>
            <a:r>
              <a:rPr sz="7500">
                <a:solidFill>
                  <a:srgbClr val="FFFFFF"/>
                </a:solidFill>
              </a:rPr>
              <a:t>What is one quality you inherited from each of your parents? Explain.</a:t>
            </a:r>
          </a:p>
        </p:txBody>
      </p:sp>
      <p:sp>
        <p:nvSpPr>
          <p:cNvPr id="176" name="Shape 176"/>
          <p:cNvSpPr/>
          <p:nvPr/>
        </p:nvSpPr>
        <p:spPr>
          <a:xfrm>
            <a:off x="11169727" y="330200"/>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EXTRA</a:t>
            </a:r>
          </a:p>
        </p:txBody>
      </p:sp>
      <p:pic>
        <p:nvPicPr>
          <p:cNvPr id="4" name="Picture 3" descr="Big Ideas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body" idx="1"/>
          </p:nvPr>
        </p:nvSpPr>
        <p:spPr>
          <a:xfrm>
            <a:off x="280182" y="8473470"/>
            <a:ext cx="12077701" cy="876301"/>
          </a:xfrm>
          <a:prstGeom prst="rect">
            <a:avLst/>
          </a:prstGeom>
        </p:spPr>
        <p:txBody>
          <a:bodyPr/>
          <a:lstStyle/>
          <a:p>
            <a:pPr lvl="0">
              <a:defRPr sz="1800">
                <a:solidFill>
                  <a:srgbClr val="000000"/>
                </a:solidFill>
              </a:defRPr>
            </a:pPr>
            <a:r>
              <a:rPr sz="3600">
                <a:solidFill>
                  <a:srgbClr val="FFFFFF"/>
                </a:solidFill>
              </a:rPr>
              <a:t>Write your Answer in complete sentences.</a:t>
            </a:r>
          </a:p>
        </p:txBody>
      </p:sp>
      <p:pic>
        <p:nvPicPr>
          <p:cNvPr id="179" name="url?sa=i&amp;rct=j&amp;q=&amp;esrc=s&amp;source=images&amp;cd=&amp;cad=rja&amp;docid=fChbMwAC-XbfbM&amp;tbnid=0ifuq8swUb2nAM-&amp;ved=0CAUQjRw&amp;url=http%3A%2F%2Fthemusicsover.com%2Ftag%2Fbuck-owens%2F&amp;ei=AQ5UUpnDDMPKiwKbkoHAAQ&amp;bvm=bv.537.png"/>
          <p:cNvPicPr/>
          <p:nvPr/>
        </p:nvPicPr>
        <p:blipFill>
          <a:blip r:embed="rId3">
            <a:extLst/>
          </a:blip>
          <a:stretch>
            <a:fillRect/>
          </a:stretch>
        </p:blipFill>
        <p:spPr>
          <a:xfrm>
            <a:off x="404631" y="2034732"/>
            <a:ext cx="4229101" cy="3171826"/>
          </a:xfrm>
          <a:prstGeom prst="rect">
            <a:avLst/>
          </a:prstGeom>
          <a:ln w="12700">
            <a:miter lim="400000"/>
          </a:ln>
          <a:effectLst>
            <a:outerShdw blurRad="317500" dist="203200" dir="2700000" rotWithShape="0">
              <a:srgbClr val="000000"/>
            </a:outerShdw>
            <a:reflection stA="50000" endPos="40000" dir="5400000" sy="-100000" algn="bl" rotWithShape="0"/>
          </a:effectLst>
        </p:spPr>
      </p:pic>
      <p:sp>
        <p:nvSpPr>
          <p:cNvPr id="180" name="Shape 180"/>
          <p:cNvSpPr/>
          <p:nvPr/>
        </p:nvSpPr>
        <p:spPr>
          <a:xfrm>
            <a:off x="5120028" y="1808865"/>
            <a:ext cx="7556501" cy="438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lnSpcReduction="10000"/>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4900">
                <a:solidFill>
                  <a:srgbClr val="FFFFFF"/>
                </a:solidFill>
                <a:latin typeface="Gill Sans"/>
                <a:ea typeface="Gill Sans"/>
                <a:cs typeface="Gill Sans"/>
                <a:sym typeface="Gill Sans"/>
              </a:rPr>
              <a:t>The Minnesota/Jim Twin study suggests that three human characteristics are</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4900">
                <a:solidFill>
                  <a:srgbClr val="FFFFFF"/>
                </a:solidFill>
                <a:latin typeface="Gill Sans"/>
                <a:ea typeface="Gill Sans"/>
                <a:cs typeface="Gill Sans"/>
                <a:sym typeface="Gill Sans"/>
              </a:rPr>
              <a:t>largely determined by heredity, rather than environment. What are they?</a:t>
            </a:r>
          </a:p>
        </p:txBody>
      </p:sp>
      <p:sp>
        <p:nvSpPr>
          <p:cNvPr id="181" name="Shape 181"/>
          <p:cNvSpPr/>
          <p:nvPr/>
        </p:nvSpPr>
        <p:spPr>
          <a:xfrm>
            <a:off x="11169727" y="330200"/>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EXTRA</a:t>
            </a:r>
          </a:p>
        </p:txBody>
      </p:sp>
      <p:pic>
        <p:nvPicPr>
          <p:cNvPr id="6" name="Picture 5"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787400" y="1270000"/>
            <a:ext cx="120650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gn="l" defTabSz="457200">
              <a:spcBef>
                <a:spcPts val="1200"/>
              </a:spcBef>
              <a:defRPr sz="4900">
                <a:latin typeface="Gill Sans"/>
                <a:ea typeface="Gill Sans"/>
                <a:cs typeface="Gill Sans"/>
                <a:sym typeface="Gill Sans"/>
              </a:defRPr>
            </a:lvl1pPr>
          </a:lstStyle>
          <a:p>
            <a:pPr lvl="0">
              <a:defRPr sz="1800">
                <a:solidFill>
                  <a:srgbClr val="000000"/>
                </a:solidFill>
              </a:defRPr>
            </a:pPr>
            <a:r>
              <a:rPr sz="4900" dirty="0">
                <a:solidFill>
                  <a:srgbClr val="FFFFFF"/>
                </a:solidFill>
              </a:rPr>
              <a:t>The “fight-or-flight response to a stressful event is activated by the _____________. </a:t>
            </a:r>
          </a:p>
        </p:txBody>
      </p:sp>
      <p:sp>
        <p:nvSpPr>
          <p:cNvPr id="191" name="Shape 191"/>
          <p:cNvSpPr>
            <a:spLocks noGrp="1"/>
          </p:cNvSpPr>
          <p:nvPr>
            <p:ph type="body" idx="1"/>
          </p:nvPr>
        </p:nvSpPr>
        <p:spPr>
          <a:xfrm>
            <a:off x="145165" y="8327984"/>
            <a:ext cx="12077701" cy="876301"/>
          </a:xfrm>
          <a:prstGeom prst="rect">
            <a:avLst/>
          </a:prstGeom>
          <a:effectLst>
            <a:outerShdw blurRad="76200" dist="12700" dir="2700000" rotWithShape="0">
              <a:srgbClr val="000000"/>
            </a:outerShdw>
          </a:effectLst>
        </p:spPr>
        <p:txBody>
          <a:bodyPr>
            <a:normAutofit/>
          </a:bodyPr>
          <a:lstStyle>
            <a:lvl1pPr>
              <a:defRPr sz="4000"/>
            </a:lvl1pPr>
          </a:lstStyle>
          <a:p>
            <a:pPr lvl="0">
              <a:defRPr sz="1800">
                <a:solidFill>
                  <a:srgbClr val="000000"/>
                </a:solidFill>
              </a:defRPr>
            </a:pPr>
            <a:r>
              <a:rPr sz="4000">
                <a:solidFill>
                  <a:srgbClr val="FFFFFF"/>
                </a:solidFill>
              </a:rPr>
              <a:t>Write the entire bell question down and fill in the blank.</a:t>
            </a:r>
          </a:p>
        </p:txBody>
      </p:sp>
      <p:sp>
        <p:nvSpPr>
          <p:cNvPr id="192" name="Shape 192"/>
          <p:cNvSpPr/>
          <p:nvPr/>
        </p:nvSpPr>
        <p:spPr>
          <a:xfrm>
            <a:off x="11169727" y="330200"/>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EXTRA</a:t>
            </a:r>
          </a:p>
        </p:txBody>
      </p:sp>
      <p:pic>
        <p:nvPicPr>
          <p:cNvPr id="5" name="Picture 4" descr="Big Ideas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198" y="87411"/>
            <a:ext cx="13133488" cy="9753601"/>
          </a:xfrm>
          <a:prstGeom prst="rect">
            <a:avLst/>
          </a:prstGeom>
          <a:gradFill>
            <a:gsLst>
              <a:gs pos="0">
                <a:srgbClr val="0065C1"/>
              </a:gs>
              <a:gs pos="90024">
                <a:srgbClr val="000000"/>
              </a:gs>
              <a:gs pos="100000">
                <a:srgbClr val="00040C"/>
              </a:gs>
            </a:gsLst>
            <a:path path="circle">
              <a:fillToRect l="37721" t="-19636" r="62278" b="119636"/>
            </a:path>
          </a:gradFill>
          <a:ln w="12700">
            <a:miter lim="400000"/>
          </a:ln>
        </p:spPr>
        <p:txBody>
          <a:bodyPr lIns="0" tIns="0" rIns="0" bIns="0" anchor="ctr"/>
          <a:lstStyle/>
          <a:p>
            <a:pPr lvl="0">
              <a:defRPr sz="2600"/>
            </a:pPr>
            <a:endParaRPr/>
          </a:p>
        </p:txBody>
      </p:sp>
      <p:sp>
        <p:nvSpPr>
          <p:cNvPr id="53" name="Shape 53"/>
          <p:cNvSpPr>
            <a:spLocks noGrp="1"/>
          </p:cNvSpPr>
          <p:nvPr>
            <p:ph type="title"/>
          </p:nvPr>
        </p:nvSpPr>
        <p:spPr>
          <a:xfrm>
            <a:off x="723900" y="1028700"/>
            <a:ext cx="11290300" cy="5524500"/>
          </a:xfrm>
          <a:prstGeom prst="rect">
            <a:avLst/>
          </a:prstGeom>
        </p:spPr>
        <p:txBody>
          <a:bodyPr>
            <a:normAutofit/>
          </a:bodyPr>
          <a:lstStyle/>
          <a:p>
            <a:pPr marL="283146" lvl="0" indent="-283146" algn="l" defTabSz="416052">
              <a:spcBef>
                <a:spcPts val="200"/>
              </a:spcBef>
              <a:defRPr sz="1800">
                <a:solidFill>
                  <a:srgbClr val="000000"/>
                </a:solidFill>
              </a:defRPr>
            </a:pPr>
            <a:r>
              <a:rPr sz="5642">
                <a:solidFill>
                  <a:srgbClr val="FFFFFF"/>
                </a:solidFill>
              </a:rPr>
              <a:t>Multiple sclerosis(MS) is a disease in which the immune system mistakenly destroys some of the myelin wrapped around a part of the nerve cell.  Which </a:t>
            </a:r>
            <a:r>
              <a:rPr sz="5642" u="sng">
                <a:solidFill>
                  <a:srgbClr val="FFFFFF"/>
                </a:solidFill>
              </a:rPr>
              <a:t>part</a:t>
            </a:r>
            <a:r>
              <a:rPr sz="5642">
                <a:solidFill>
                  <a:srgbClr val="FFFFFF"/>
                </a:solidFill>
              </a:rPr>
              <a:t> of the nerve cells are being attacked by this process?</a:t>
            </a:r>
          </a:p>
        </p:txBody>
      </p:sp>
      <p:sp>
        <p:nvSpPr>
          <p:cNvPr id="54" name="Shape 54"/>
          <p:cNvSpPr>
            <a:spLocks noGrp="1"/>
          </p:cNvSpPr>
          <p:nvPr>
            <p:ph type="body" idx="1"/>
          </p:nvPr>
        </p:nvSpPr>
        <p:spPr>
          <a:xfrm>
            <a:off x="1270000" y="8674100"/>
            <a:ext cx="10464800" cy="1130300"/>
          </a:xfrm>
          <a:prstGeom prst="rect">
            <a:avLst/>
          </a:prstGeom>
        </p:spPr>
        <p:txBody>
          <a:bodyPr/>
          <a:lstStyle>
            <a:lvl1pPr defTabSz="572516">
              <a:defRPr sz="3528"/>
            </a:lvl1pPr>
          </a:lstStyle>
          <a:p>
            <a:pPr lvl="0">
              <a:defRPr sz="1800">
                <a:solidFill>
                  <a:srgbClr val="000000"/>
                </a:solidFill>
              </a:defRPr>
            </a:pPr>
            <a:r>
              <a:rPr sz="3528">
                <a:solidFill>
                  <a:srgbClr val="FFFFFF"/>
                </a:solidFill>
              </a:rPr>
              <a:t>Write in complete sentences or loss of credit.</a:t>
            </a:r>
          </a:p>
        </p:txBody>
      </p:sp>
      <p:sp>
        <p:nvSpPr>
          <p:cNvPr id="55" name="Shape 55"/>
          <p:cNvSpPr/>
          <p:nvPr/>
        </p:nvSpPr>
        <p:spPr>
          <a:xfrm>
            <a:off x="850900" y="6756400"/>
            <a:ext cx="10831215" cy="1981200"/>
          </a:xfrm>
          <a:prstGeom prst="rect">
            <a:avLst/>
          </a:prstGeom>
          <a:solidFill>
            <a:srgbClr val="FFD21B"/>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190500" algn="l" defTabSz="457200">
              <a:spcBef>
                <a:spcPts val="600"/>
              </a:spcBef>
              <a:defRPr sz="3100">
                <a:solidFill>
                  <a:srgbClr val="000000"/>
                </a:solidFill>
                <a:latin typeface="Lucida Grande"/>
                <a:ea typeface="Lucida Grande"/>
                <a:cs typeface="Lucida Grande"/>
                <a:sym typeface="Lucida Grande"/>
              </a:defRPr>
            </a:lvl1pPr>
          </a:lstStyle>
          <a:p>
            <a:pPr lvl="0">
              <a:defRPr sz="1800"/>
            </a:pPr>
            <a:r>
              <a:rPr sz="3100"/>
              <a:t>(There is no cure for MS. Some people with MS have trouble walking or talking and destined to a wheel chair, while others have milder symptoms that flare and subside.)</a:t>
            </a:r>
          </a:p>
        </p:txBody>
      </p:sp>
      <p:pic>
        <p:nvPicPr>
          <p:cNvPr id="56" name="multiple-sclerosis-65.png"/>
          <p:cNvPicPr/>
          <p:nvPr/>
        </p:nvPicPr>
        <p:blipFill>
          <a:blip r:embed="rId3">
            <a:extLst/>
          </a:blip>
          <a:stretch>
            <a:fillRect/>
          </a:stretch>
        </p:blipFill>
        <p:spPr>
          <a:xfrm>
            <a:off x="774203" y="352894"/>
            <a:ext cx="11111609" cy="9222635"/>
          </a:xfrm>
          <a:prstGeom prst="rect">
            <a:avLst/>
          </a:prstGeom>
          <a:ln w="12700">
            <a:miter lim="400000"/>
          </a:ln>
        </p:spPr>
      </p:pic>
      <p:sp>
        <p:nvSpPr>
          <p:cNvPr id="57" name="Shape 57"/>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2</a:t>
            </a:r>
          </a:p>
          <a:p>
            <a:pPr lvl="0">
              <a:defRPr sz="1800">
                <a:solidFill>
                  <a:srgbClr val="000000"/>
                </a:solidFill>
              </a:defRPr>
            </a:pPr>
            <a:r>
              <a:rPr sz="1500">
                <a:solidFill>
                  <a:srgbClr val="FFFFFF"/>
                </a:solidFill>
              </a:rPr>
              <a:t>Place Date Here</a:t>
            </a:r>
          </a:p>
        </p:txBody>
      </p:sp>
      <p:sp>
        <p:nvSpPr>
          <p:cNvPr id="58" name="Shape 58"/>
          <p:cNvSpPr/>
          <p:nvPr/>
        </p:nvSpPr>
        <p:spPr>
          <a:xfrm>
            <a:off x="6372102" y="1591579"/>
            <a:ext cx="144488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76200">
            <a:solidFill>
              <a:srgbClr val="FE302E"/>
            </a:solidFill>
            <a:miter lim="400000"/>
          </a:ln>
          <a:effectLst>
            <a:outerShdw blurRad="127000" dir="5400000" rotWithShape="0">
              <a:srgbClr val="FFFFFF"/>
            </a:outerShdw>
          </a:effectLst>
        </p:spPr>
        <p:txBody>
          <a:bodyPr lIns="0" tIns="0" rIns="0" bIns="0" anchor="ctr"/>
          <a:lstStyle/>
          <a:p>
            <a:pPr lvl="0">
              <a:defRPr sz="2600"/>
            </a:pPr>
            <a:endParaRPr/>
          </a:p>
        </p:txBody>
      </p:sp>
      <p:pic>
        <p:nvPicPr>
          <p:cNvPr id="9" name="Picture 8"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58"/>
                                        </p:tgtEl>
                                        <p:attrNameLst>
                                          <p:attrName>style.visibility</p:attrName>
                                        </p:attrNameLst>
                                      </p:cBhvr>
                                      <p:to>
                                        <p:strVal val="visible"/>
                                      </p:to>
                                    </p:set>
                                    <p:animEffect transition="in" filter="wipe(left)">
                                      <p:cBhvr>
                                        <p:cTn id="11" dur="7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1" animBg="1" advAuto="0"/>
      <p:bldP spid="5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Exit Ticket.png"/>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63" name="Shape 63"/>
          <p:cNvSpPr>
            <a:spLocks noGrp="1"/>
          </p:cNvSpPr>
          <p:nvPr>
            <p:ph type="title"/>
          </p:nvPr>
        </p:nvSpPr>
        <p:spPr>
          <a:xfrm>
            <a:off x="554733" y="4064246"/>
            <a:ext cx="9332627" cy="5173160"/>
          </a:xfrm>
          <a:prstGeom prst="rect">
            <a:avLst/>
          </a:prstGeom>
          <a:effectLst>
            <a:outerShdw blurRad="127000" dir="5400000" rotWithShape="0">
              <a:srgbClr val="000000"/>
            </a:outerShdw>
          </a:effectLst>
        </p:spPr>
        <p:txBody>
          <a:bodyPr/>
          <a:lstStyle>
            <a:lvl1pPr marR="457200" algn="l" defTabSz="457200">
              <a:lnSpc>
                <a:spcPct val="90000"/>
              </a:lnSpc>
              <a:defRPr sz="7400">
                <a:effectLst>
                  <a:outerShdw blurRad="50800" dist="63500" dir="18900000" rotWithShape="0">
                    <a:srgbClr val="000000"/>
                  </a:outerShdw>
                </a:effectLst>
              </a:defRPr>
            </a:lvl1pPr>
          </a:lstStyle>
          <a:p>
            <a:pPr lvl="0">
              <a:defRPr sz="1800">
                <a:solidFill>
                  <a:srgbClr val="000000"/>
                </a:solidFill>
                <a:effectLst/>
              </a:defRPr>
            </a:pPr>
            <a:r>
              <a:rPr sz="7400">
                <a:solidFill>
                  <a:srgbClr val="FFFFFF"/>
                </a:solidFill>
                <a:effectLst>
                  <a:outerShdw blurRad="50800" dist="63500" dir="18900000" rotWithShape="0">
                    <a:srgbClr val="000000"/>
                  </a:outerShdw>
                </a:effectLst>
              </a:rPr>
              <a:t>Discuss how today's lesson could be used in the real world.</a:t>
            </a:r>
          </a:p>
        </p:txBody>
      </p:sp>
      <p:pic>
        <p:nvPicPr>
          <p:cNvPr id="4" name="Picture 3" descr="Big Ideas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8813800" y="9385300"/>
            <a:ext cx="1270000" cy="29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12700">
            <a:solidFill/>
            <a:miter lim="400000"/>
          </a:ln>
        </p:spPr>
        <p:txBody>
          <a:bodyPr lIns="38100" tIns="38100" rIns="38100" bIns="38100" anchor="ctr"/>
          <a:lstStyle/>
          <a:p>
            <a:pPr lvl="0" algn="l"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solidFill>
                  <a:srgbClr val="000000"/>
                </a:solidFill>
                <a:effectLst>
                  <a:outerShdw blurRad="38100" dist="12700" dir="5400000" rotWithShape="0">
                    <a:srgbClr val="000000">
                      <a:alpha val="50000"/>
                    </a:srgbClr>
                  </a:outerShdw>
                </a:effectLst>
                <a:latin typeface="Times"/>
                <a:ea typeface="Times"/>
                <a:cs typeface="Times"/>
                <a:sym typeface="Times"/>
              </a:defRPr>
            </a:pPr>
            <a:endParaRPr/>
          </a:p>
        </p:txBody>
      </p:sp>
      <p:sp>
        <p:nvSpPr>
          <p:cNvPr id="66" name="Shape 66"/>
          <p:cNvSpPr/>
          <p:nvPr/>
        </p:nvSpPr>
        <p:spPr>
          <a:xfrm>
            <a:off x="8981861" y="3370876"/>
            <a:ext cx="1130768" cy="817787"/>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67" name="Shape 67"/>
          <p:cNvSpPr/>
          <p:nvPr/>
        </p:nvSpPr>
        <p:spPr>
          <a:xfrm flipH="1">
            <a:off x="7642127" y="3390822"/>
            <a:ext cx="1020597" cy="836954"/>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68" name="Shape 68"/>
          <p:cNvSpPr/>
          <p:nvPr/>
        </p:nvSpPr>
        <p:spPr>
          <a:xfrm>
            <a:off x="6518061" y="1961176"/>
            <a:ext cx="1260884" cy="851212"/>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69" name="Shape 69"/>
          <p:cNvSpPr/>
          <p:nvPr/>
        </p:nvSpPr>
        <p:spPr>
          <a:xfrm flipH="1">
            <a:off x="5178328" y="1981122"/>
            <a:ext cx="1020597" cy="836954"/>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70" name="Shape 70"/>
          <p:cNvSpPr/>
          <p:nvPr/>
        </p:nvSpPr>
        <p:spPr>
          <a:xfrm>
            <a:off x="2892171" y="4727204"/>
            <a:ext cx="1017248" cy="1116978"/>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71" name="Shape 71"/>
          <p:cNvSpPr/>
          <p:nvPr/>
        </p:nvSpPr>
        <p:spPr>
          <a:xfrm flipH="1">
            <a:off x="2034493" y="4806989"/>
            <a:ext cx="538543" cy="1077085"/>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72" name="Shape 72"/>
          <p:cNvSpPr/>
          <p:nvPr/>
        </p:nvSpPr>
        <p:spPr>
          <a:xfrm>
            <a:off x="4447960" y="3370876"/>
            <a:ext cx="552568" cy="793400"/>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73" name="Shape 73"/>
          <p:cNvSpPr/>
          <p:nvPr/>
        </p:nvSpPr>
        <p:spPr>
          <a:xfrm flipH="1">
            <a:off x="3108227" y="3390822"/>
            <a:ext cx="1020598" cy="836954"/>
          </a:xfrm>
          <a:prstGeom prst="line">
            <a:avLst/>
          </a:prstGeom>
          <a:ln w="88900">
            <a:solidFill>
              <a:srgbClr val="FFFB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74" name="Shape 74"/>
          <p:cNvSpPr/>
          <p:nvPr/>
        </p:nvSpPr>
        <p:spPr>
          <a:xfrm>
            <a:off x="3886200" y="1041400"/>
            <a:ext cx="5257800" cy="1270000"/>
          </a:xfrm>
          <a:prstGeom prst="rect">
            <a:avLst/>
          </a:prstGeom>
          <a:solidFill>
            <a:srgbClr val="D73A00"/>
          </a:solidFill>
          <a:ln w="12700">
            <a:miter lim="400000"/>
          </a:ln>
          <a:effectLst>
            <a:outerShdw blurRad="723900" dir="3180000" rotWithShape="0">
              <a:srgbClr val="FFFFFF"/>
            </a:outerShdw>
          </a:effectLst>
          <a:extLst>
            <a:ext uri="{C572A759-6A51-4108-AA02-DFA0A04FC94B}">
              <ma14:wrappingTextBoxFlag xmlns:ma14="http://schemas.microsoft.com/office/mac/drawingml/2011/main" val="1"/>
            </a:ext>
          </a:extLst>
        </p:spPr>
        <p:txBody>
          <a:bodyPr lIns="38100" tIns="38100" rIns="38100" bIns="38100" anchor="ctr"/>
          <a:lstStyle>
            <a:lvl1pPr defTabSz="647700">
              <a:lnSpc>
                <a:spcPts val="4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4100">
                <a:solidFill>
                  <a:srgbClr val="000000"/>
                </a:solidFill>
                <a:latin typeface="Arial"/>
                <a:ea typeface="Arial"/>
                <a:cs typeface="Arial"/>
                <a:sym typeface="Arial"/>
              </a:defRPr>
            </a:lvl1pPr>
          </a:lstStyle>
          <a:p>
            <a:pPr lvl="0">
              <a:defRPr sz="1800"/>
            </a:pPr>
            <a:r>
              <a:rPr sz="4100"/>
              <a:t>The Nervous System</a:t>
            </a:r>
          </a:p>
        </p:txBody>
      </p:sp>
      <p:sp>
        <p:nvSpPr>
          <p:cNvPr id="75" name="Shape 75"/>
          <p:cNvSpPr/>
          <p:nvPr/>
        </p:nvSpPr>
        <p:spPr>
          <a:xfrm>
            <a:off x="3441700" y="2743200"/>
            <a:ext cx="2108200" cy="685800"/>
          </a:xfrm>
          <a:prstGeom prst="rect">
            <a:avLst/>
          </a:prstGeom>
          <a:solidFill>
            <a:srgbClr val="FFEC00"/>
          </a:solidFill>
          <a:ln w="12700">
            <a:solidFill/>
            <a:miter lim="400000"/>
          </a:ln>
        </p:spPr>
        <p:txBody>
          <a:bodyPr lIns="38100" tIns="38100" rIns="38100" bIns="38100" anchor="ctr"/>
          <a:lstStyle/>
          <a:p>
            <a:pPr lvl="0" defTabSz="647700">
              <a:lnSpc>
                <a:spcPts val="2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100">
                <a:solidFill>
                  <a:srgbClr val="000000"/>
                </a:solidFill>
                <a:latin typeface="Arial"/>
                <a:ea typeface="Arial"/>
                <a:cs typeface="Arial"/>
                <a:sym typeface="Arial"/>
              </a:defRPr>
            </a:pPr>
            <a:endParaRPr/>
          </a:p>
        </p:txBody>
      </p:sp>
      <p:sp>
        <p:nvSpPr>
          <p:cNvPr id="76" name="Shape 76"/>
          <p:cNvSpPr/>
          <p:nvPr/>
        </p:nvSpPr>
        <p:spPr>
          <a:xfrm>
            <a:off x="7531100" y="2743200"/>
            <a:ext cx="2108200" cy="685800"/>
          </a:xfrm>
          <a:prstGeom prst="rect">
            <a:avLst/>
          </a:prstGeom>
          <a:solidFill>
            <a:srgbClr val="FFEC00"/>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4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000">
                <a:solidFill>
                  <a:srgbClr val="000000"/>
                </a:solidFill>
                <a:latin typeface="Arial"/>
                <a:ea typeface="Arial"/>
                <a:cs typeface="Arial"/>
                <a:sym typeface="Arial"/>
              </a:defRPr>
            </a:lvl1pPr>
          </a:lstStyle>
          <a:p>
            <a:pPr lvl="0">
              <a:defRPr sz="1800"/>
            </a:pPr>
            <a:r>
              <a:rPr sz="2000"/>
              <a:t>Central Nervous System</a:t>
            </a:r>
          </a:p>
        </p:txBody>
      </p:sp>
      <p:sp>
        <p:nvSpPr>
          <p:cNvPr id="77" name="Shape 77"/>
          <p:cNvSpPr/>
          <p:nvPr/>
        </p:nvSpPr>
        <p:spPr>
          <a:xfrm>
            <a:off x="1739900" y="4165600"/>
            <a:ext cx="2108200" cy="685800"/>
          </a:xfrm>
          <a:prstGeom prst="rect">
            <a:avLst/>
          </a:prstGeom>
          <a:solidFill>
            <a:srgbClr val="FFA658"/>
          </a:solidFill>
          <a:ln w="12700">
            <a:solidFill/>
            <a:miter lim="400000"/>
          </a:ln>
        </p:spPr>
        <p:txBody>
          <a:bodyPr lIns="38100" tIns="38100" rIns="38100" bIns="38100" anchor="ctr"/>
          <a:lstStyle/>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pPr>
            <a:endParaRPr/>
          </a:p>
        </p:txBody>
      </p:sp>
      <p:sp>
        <p:nvSpPr>
          <p:cNvPr id="78" name="Shape 78"/>
          <p:cNvSpPr/>
          <p:nvPr/>
        </p:nvSpPr>
        <p:spPr>
          <a:xfrm>
            <a:off x="4254500" y="4165600"/>
            <a:ext cx="2108200" cy="6858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lvl1pPr>
          </a:lstStyle>
          <a:p>
            <a:pPr lvl="0">
              <a:defRPr sz="1800"/>
            </a:pPr>
            <a:r>
              <a:rPr sz="2400"/>
              <a:t>Somatic NS</a:t>
            </a:r>
          </a:p>
        </p:txBody>
      </p:sp>
      <p:sp>
        <p:nvSpPr>
          <p:cNvPr id="79" name="Shape 79"/>
          <p:cNvSpPr/>
          <p:nvPr/>
        </p:nvSpPr>
        <p:spPr>
          <a:xfrm>
            <a:off x="330200" y="5727700"/>
            <a:ext cx="2324100" cy="10795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solidFill>
                  <a:srgbClr val="000000"/>
                </a:solidFill>
              </a:defRPr>
            </a:pPr>
            <a:r>
              <a:rPr sz="2400">
                <a:latin typeface="Arial"/>
                <a:ea typeface="Arial"/>
                <a:cs typeface="Arial"/>
                <a:sym typeface="Arial"/>
              </a:rPr>
              <a:t>Sympathetic NS</a:t>
            </a:r>
          </a:p>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solidFill>
                  <a:srgbClr val="000000"/>
                </a:solidFill>
              </a:defRPr>
            </a:pPr>
            <a:r>
              <a:rPr sz="2400">
                <a:latin typeface="Arial"/>
                <a:ea typeface="Arial"/>
                <a:cs typeface="Arial"/>
                <a:sym typeface="Arial"/>
              </a:rPr>
              <a:t>(arousing)</a:t>
            </a:r>
          </a:p>
        </p:txBody>
      </p:sp>
      <p:sp>
        <p:nvSpPr>
          <p:cNvPr id="80" name="Shape 80"/>
          <p:cNvSpPr/>
          <p:nvPr/>
        </p:nvSpPr>
        <p:spPr>
          <a:xfrm>
            <a:off x="2908300" y="5727700"/>
            <a:ext cx="2997200" cy="10541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solidFill>
                  <a:srgbClr val="000000"/>
                </a:solidFill>
              </a:defRPr>
            </a:pPr>
            <a:r>
              <a:rPr sz="2400">
                <a:latin typeface="Arial"/>
                <a:ea typeface="Arial"/>
                <a:cs typeface="Arial"/>
                <a:sym typeface="Arial"/>
              </a:rPr>
              <a:t>Parasympathetic NS</a:t>
            </a:r>
          </a:p>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solidFill>
                  <a:srgbClr val="000000"/>
                </a:solidFill>
              </a:defRPr>
            </a:pPr>
            <a:r>
              <a:rPr sz="2400">
                <a:latin typeface="Arial"/>
                <a:ea typeface="Arial"/>
                <a:cs typeface="Arial"/>
                <a:sym typeface="Arial"/>
              </a:rPr>
              <a:t>(calming</a:t>
            </a:r>
            <a:r>
              <a:rPr sz="2200">
                <a:latin typeface="Arial"/>
                <a:ea typeface="Arial"/>
                <a:cs typeface="Arial"/>
                <a:sym typeface="Arial"/>
              </a:rPr>
              <a:t>)</a:t>
            </a:r>
          </a:p>
        </p:txBody>
      </p:sp>
      <p:sp>
        <p:nvSpPr>
          <p:cNvPr id="81" name="Shape 81"/>
          <p:cNvSpPr/>
          <p:nvPr/>
        </p:nvSpPr>
        <p:spPr>
          <a:xfrm>
            <a:off x="6743700" y="4165600"/>
            <a:ext cx="2108200" cy="685800"/>
          </a:xfrm>
          <a:prstGeom prst="rect">
            <a:avLst/>
          </a:prstGeom>
          <a:solidFill>
            <a:srgbClr val="FFA658"/>
          </a:solidFill>
          <a:ln w="12700">
            <a:solidFill/>
            <a:miter lim="400000"/>
          </a:ln>
        </p:spPr>
        <p:txBody>
          <a:bodyPr lIns="38100" tIns="38100" rIns="38100" bIns="38100" anchor="ctr"/>
          <a:lstStyle/>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pPr>
            <a:endParaRPr/>
          </a:p>
        </p:txBody>
      </p:sp>
      <p:sp>
        <p:nvSpPr>
          <p:cNvPr id="82" name="Shape 82"/>
          <p:cNvSpPr/>
          <p:nvPr/>
        </p:nvSpPr>
        <p:spPr>
          <a:xfrm>
            <a:off x="9537700" y="4165600"/>
            <a:ext cx="2108200" cy="685800"/>
          </a:xfrm>
          <a:prstGeom prst="rect">
            <a:avLst/>
          </a:prstGeom>
          <a:solidFill>
            <a:srgbClr val="FFA658"/>
          </a:solidFill>
          <a:ln w="12700">
            <a:solidFill/>
            <a:miter lim="400000"/>
          </a:ln>
        </p:spPr>
        <p:txBody>
          <a:bodyPr lIns="38100" tIns="38100" rIns="38100" bIns="38100" anchor="ctr"/>
          <a:lstStyle/>
          <a:p>
            <a:pPr lvl="0"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pPr>
            <a:endParaRPr/>
          </a:p>
        </p:txBody>
      </p:sp>
      <p:grpSp>
        <p:nvGrpSpPr>
          <p:cNvPr id="87" name="Group 87"/>
          <p:cNvGrpSpPr/>
          <p:nvPr/>
        </p:nvGrpSpPr>
        <p:grpSpPr>
          <a:xfrm>
            <a:off x="6172200" y="5321300"/>
            <a:ext cx="6578600" cy="4305300"/>
            <a:chOff x="0" y="0"/>
            <a:chExt cx="6578600" cy="4305300"/>
          </a:xfrm>
        </p:grpSpPr>
        <p:grpSp>
          <p:nvGrpSpPr>
            <p:cNvPr id="85" name="Group 85"/>
            <p:cNvGrpSpPr/>
            <p:nvPr/>
          </p:nvGrpSpPr>
          <p:grpSpPr>
            <a:xfrm>
              <a:off x="0" y="0"/>
              <a:ext cx="6578600" cy="4305300"/>
              <a:chOff x="0" y="0"/>
              <a:chExt cx="6578600" cy="4305300"/>
            </a:xfrm>
          </p:grpSpPr>
          <p:sp>
            <p:nvSpPr>
              <p:cNvPr id="83" name="Shape 83"/>
              <p:cNvSpPr/>
              <p:nvPr/>
            </p:nvSpPr>
            <p:spPr>
              <a:xfrm>
                <a:off x="3149600" y="3035300"/>
                <a:ext cx="279400" cy="1270000"/>
              </a:xfrm>
              <a:prstGeom prst="rect">
                <a:avLst/>
              </a:prstGeom>
              <a:solidFill>
                <a:srgbClr val="FF9700"/>
              </a:solidFill>
              <a:ln w="50800" cap="flat">
                <a:solidFill>
                  <a:srgbClr val="000000"/>
                </a:solidFill>
                <a:prstDash val="solid"/>
                <a:miter lim="400000"/>
              </a:ln>
              <a:effectLst/>
            </p:spPr>
            <p:txBody>
              <a:bodyPr wrap="square" lIns="38100" tIns="38100" rIns="38100" bIns="38100" numCol="1" anchor="ctr">
                <a:noAutofit/>
              </a:bodyPr>
              <a:lstStyle/>
              <a:p>
                <a:pPr lvl="0" algn="l"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solidFill>
                      <a:srgbClr val="000000"/>
                    </a:solidFill>
                    <a:effectLst>
                      <a:outerShdw blurRad="38100" dist="12700" dir="5400000" rotWithShape="0">
                        <a:srgbClr val="000000">
                          <a:alpha val="50000"/>
                        </a:srgbClr>
                      </a:outerShdw>
                    </a:effectLst>
                    <a:latin typeface="Times"/>
                    <a:ea typeface="Times"/>
                    <a:cs typeface="Times"/>
                    <a:sym typeface="Times"/>
                  </a:defRPr>
                </a:pPr>
                <a:endParaRPr/>
              </a:p>
            </p:txBody>
          </p:sp>
          <p:sp>
            <p:nvSpPr>
              <p:cNvPr id="84" name="Shape 84"/>
              <p:cNvSpPr/>
              <p:nvPr/>
            </p:nvSpPr>
            <p:spPr>
              <a:xfrm>
                <a:off x="0" y="0"/>
                <a:ext cx="6578600" cy="3213100"/>
              </a:xfrm>
              <a:prstGeom prst="rect">
                <a:avLst/>
              </a:prstGeom>
              <a:solidFill>
                <a:srgbClr val="FFAA00"/>
              </a:solidFill>
              <a:ln w="76200" cap="flat">
                <a:solidFill>
                  <a:srgbClr val="000000"/>
                </a:solidFill>
                <a:prstDash val="solid"/>
                <a:miter lim="400000"/>
              </a:ln>
              <a:effectLst/>
            </p:spPr>
            <p:txBody>
              <a:bodyPr wrap="square" lIns="38100" tIns="38100" rIns="38100" bIns="38100" numCol="1" anchor="ctr">
                <a:noAutofit/>
              </a:bodyPr>
              <a:lstStyle/>
              <a:p>
                <a:pPr lvl="0" algn="l"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solidFill>
                      <a:srgbClr val="000000"/>
                    </a:solidFill>
                    <a:effectLst>
                      <a:outerShdw blurRad="38100" dist="12700" dir="5400000" rotWithShape="0">
                        <a:srgbClr val="000000">
                          <a:alpha val="50000"/>
                        </a:srgbClr>
                      </a:outerShdw>
                    </a:effectLst>
                    <a:latin typeface="Times"/>
                    <a:ea typeface="Times"/>
                    <a:cs typeface="Times"/>
                    <a:sym typeface="Times"/>
                  </a:defRPr>
                </a:pPr>
                <a:endParaRPr/>
              </a:p>
            </p:txBody>
          </p:sp>
        </p:grpSp>
        <p:sp>
          <p:nvSpPr>
            <p:cNvPr id="86" name="Shape 86"/>
            <p:cNvSpPr/>
            <p:nvPr/>
          </p:nvSpPr>
          <p:spPr>
            <a:xfrm>
              <a:off x="190500" y="165100"/>
              <a:ext cx="6388100" cy="277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647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800" b="1" spc="-252">
                  <a:latin typeface="Comic Sans MS"/>
                  <a:ea typeface="Comic Sans MS"/>
                  <a:cs typeface="Comic Sans MS"/>
                  <a:sym typeface="Comic Sans MS"/>
                </a:rPr>
                <a:t>Sympathetic </a:t>
              </a:r>
              <a:r>
                <a:rPr sz="2800" spc="-252">
                  <a:latin typeface="Comic Sans MS"/>
                  <a:ea typeface="Comic Sans MS"/>
                  <a:cs typeface="Comic Sans MS"/>
                  <a:sym typeface="Comic Sans MS"/>
                </a:rPr>
                <a:t>-  prepares the body for action through the “fight-or-flight” syndrome. </a:t>
              </a:r>
            </a:p>
            <a:p>
              <a:pPr lvl="0" algn="l" defTabSz="647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800" b="1" spc="-252">
                  <a:latin typeface="Comic Sans MS"/>
                  <a:ea typeface="Comic Sans MS"/>
                  <a:cs typeface="Comic Sans MS"/>
                  <a:sym typeface="Comic Sans MS"/>
                </a:rPr>
                <a:t>Parasympathetic -</a:t>
              </a:r>
              <a:r>
                <a:rPr sz="2800" spc="-252">
                  <a:latin typeface="Comic Sans MS"/>
                  <a:ea typeface="Comic Sans MS"/>
                  <a:cs typeface="Comic Sans MS"/>
                  <a:sym typeface="Comic Sans MS"/>
                </a:rPr>
                <a:t> slows organ &amp; gland activity to conserve the body’s energy &amp; to refuel the body again.</a:t>
              </a:r>
            </a:p>
          </p:txBody>
        </p:sp>
      </p:grpSp>
      <p:sp>
        <p:nvSpPr>
          <p:cNvPr id="88" name="Shape 88"/>
          <p:cNvSpPr/>
          <p:nvPr/>
        </p:nvSpPr>
        <p:spPr>
          <a:xfrm>
            <a:off x="1739900" y="4165600"/>
            <a:ext cx="2108200" cy="6858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lvl1pPr>
          </a:lstStyle>
          <a:p>
            <a:pPr lvl="0">
              <a:defRPr sz="1800"/>
            </a:pPr>
            <a:r>
              <a:rPr sz="2400"/>
              <a:t>Autonomic NS</a:t>
            </a:r>
          </a:p>
        </p:txBody>
      </p:sp>
      <p:sp>
        <p:nvSpPr>
          <p:cNvPr id="89" name="Shape 89"/>
          <p:cNvSpPr/>
          <p:nvPr/>
        </p:nvSpPr>
        <p:spPr>
          <a:xfrm>
            <a:off x="3452480" y="2755900"/>
            <a:ext cx="2108201" cy="685800"/>
          </a:xfrm>
          <a:prstGeom prst="rect">
            <a:avLst/>
          </a:prstGeom>
          <a:solidFill>
            <a:srgbClr val="FFEC00"/>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100">
                <a:solidFill>
                  <a:srgbClr val="000000"/>
                </a:solidFill>
                <a:latin typeface="Arial"/>
                <a:ea typeface="Arial"/>
                <a:cs typeface="Arial"/>
                <a:sym typeface="Arial"/>
              </a:defRPr>
            </a:lvl1pPr>
          </a:lstStyle>
          <a:p>
            <a:pPr lvl="0">
              <a:defRPr sz="1800"/>
            </a:pPr>
            <a:r>
              <a:rPr sz="2100"/>
              <a:t>Peripheral Nervous System</a:t>
            </a:r>
          </a:p>
        </p:txBody>
      </p:sp>
      <p:sp>
        <p:nvSpPr>
          <p:cNvPr id="90" name="Shape 90"/>
          <p:cNvSpPr/>
          <p:nvPr/>
        </p:nvSpPr>
        <p:spPr>
          <a:xfrm>
            <a:off x="6779851" y="4165600"/>
            <a:ext cx="2108201" cy="6858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lvl1pPr>
          </a:lstStyle>
          <a:p>
            <a:pPr lvl="0">
              <a:defRPr sz="1800"/>
            </a:pPr>
            <a:r>
              <a:rPr sz="2400"/>
              <a:t>Brain </a:t>
            </a:r>
          </a:p>
        </p:txBody>
      </p:sp>
      <p:sp>
        <p:nvSpPr>
          <p:cNvPr id="91" name="Shape 91"/>
          <p:cNvSpPr/>
          <p:nvPr/>
        </p:nvSpPr>
        <p:spPr>
          <a:xfrm>
            <a:off x="9537700" y="4165600"/>
            <a:ext cx="2108200" cy="685800"/>
          </a:xfrm>
          <a:prstGeom prst="rect">
            <a:avLst/>
          </a:prstGeom>
          <a:solidFill>
            <a:srgbClr val="FFA658"/>
          </a:solidFill>
          <a:ln w="12700">
            <a:solidFill/>
            <a:miter lim="400000"/>
          </a:ln>
          <a:extLst>
            <a:ext uri="{C572A759-6A51-4108-AA02-DFA0A04FC94B}">
              <ma14:wrappingTextBoxFlag xmlns:ma14="http://schemas.microsoft.com/office/mac/drawingml/2011/main" val="1"/>
            </a:ext>
          </a:extLst>
        </p:spPr>
        <p:txBody>
          <a:bodyPr lIns="38100" tIns="38100" rIns="38100" bIns="38100" anchor="ctr"/>
          <a:lstStyle>
            <a:lvl1pPr defTabSz="647700">
              <a:lnSpc>
                <a:spcPts val="28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400">
                <a:solidFill>
                  <a:srgbClr val="000000"/>
                </a:solidFill>
                <a:latin typeface="Arial"/>
                <a:ea typeface="Arial"/>
                <a:cs typeface="Arial"/>
                <a:sym typeface="Arial"/>
              </a:defRPr>
            </a:lvl1pPr>
          </a:lstStyle>
          <a:p>
            <a:pPr lvl="0">
              <a:defRPr sz="1800"/>
            </a:pPr>
            <a:r>
              <a:rPr sz="2400"/>
              <a:t>Spinal Cord</a:t>
            </a:r>
          </a:p>
        </p:txBody>
      </p:sp>
      <p:sp>
        <p:nvSpPr>
          <p:cNvPr id="92" name="Shape 92"/>
          <p:cNvSpPr/>
          <p:nvPr/>
        </p:nvSpPr>
        <p:spPr>
          <a:xfrm>
            <a:off x="105041" y="82550"/>
            <a:ext cx="1064646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latin typeface="Helvetica"/>
                <a:ea typeface="Helvetica"/>
                <a:cs typeface="Helvetica"/>
                <a:sym typeface="Helvetica"/>
              </a:defRPr>
            </a:lvl1pPr>
          </a:lstStyle>
          <a:p>
            <a:pPr lvl="0">
              <a:defRPr sz="1800" b="0">
                <a:solidFill>
                  <a:srgbClr val="000000"/>
                </a:solidFill>
              </a:defRPr>
            </a:pPr>
            <a:r>
              <a:rPr sz="3600" b="1">
                <a:solidFill>
                  <a:srgbClr val="FFFFFF"/>
                </a:solidFill>
              </a:rPr>
              <a:t>Copy the ENTIRE chart, fill in the blanks and answer the question</a:t>
            </a:r>
          </a:p>
        </p:txBody>
      </p:sp>
      <p:sp>
        <p:nvSpPr>
          <p:cNvPr id="93" name="Shape 93"/>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3</a:t>
            </a:r>
          </a:p>
          <a:p>
            <a:pPr lvl="0">
              <a:defRPr sz="1800">
                <a:solidFill>
                  <a:srgbClr val="000000"/>
                </a:solidFill>
              </a:defRPr>
            </a:pPr>
            <a:r>
              <a:rPr sz="1500">
                <a:solidFill>
                  <a:srgbClr val="FFFFFF"/>
                </a:solidFill>
              </a:rPr>
              <a:t>Place Date Here</a:t>
            </a:r>
          </a:p>
        </p:txBody>
      </p:sp>
      <p:sp>
        <p:nvSpPr>
          <p:cNvPr id="94" name="Shape 94"/>
          <p:cNvSpPr/>
          <p:nvPr/>
        </p:nvSpPr>
        <p:spPr>
          <a:xfrm>
            <a:off x="520835" y="7937500"/>
            <a:ext cx="5759920"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solidFill>
                  <a:srgbClr val="000000"/>
                </a:solidFill>
                <a:latin typeface="Helvetica"/>
                <a:ea typeface="Helvetica"/>
                <a:cs typeface="Helvetica"/>
                <a:sym typeface="Helvetica"/>
              </a:defRPr>
            </a:lvl1pPr>
          </a:lstStyle>
          <a:p>
            <a:pPr lvl="0">
              <a:defRPr sz="1800"/>
            </a:pPr>
            <a:r>
              <a:rPr sz="3400"/>
              <a:t>Which part of the Nervous system do you use when you are running for your life?</a:t>
            </a:r>
          </a:p>
        </p:txBody>
      </p:sp>
      <p:pic>
        <p:nvPicPr>
          <p:cNvPr id="95" name="running-skeleton-coloring-page.jpg"/>
          <p:cNvPicPr/>
          <p:nvPr/>
        </p:nvPicPr>
        <p:blipFill>
          <a:blip r:embed="rId3">
            <a:extLst/>
          </a:blip>
          <a:stretch>
            <a:fillRect/>
          </a:stretch>
        </p:blipFill>
        <p:spPr>
          <a:xfrm flipH="1">
            <a:off x="7416791" y="8381985"/>
            <a:ext cx="2336818" cy="1358930"/>
          </a:xfrm>
          <a:prstGeom prst="rect">
            <a:avLst/>
          </a:prstGeom>
          <a:ln w="12700">
            <a:miter lim="400000"/>
          </a:ln>
        </p:spPr>
      </p:pic>
      <p:pic>
        <p:nvPicPr>
          <p:cNvPr id="33" name="Picture 32" descr="Big Ideas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74"/>
                                        </p:tgtEl>
                                        <p:attrNameLst>
                                          <p:attrName>style.visibility</p:attrName>
                                        </p:attrNameLst>
                                      </p:cBhvr>
                                      <p:to>
                                        <p:strVal val="visible"/>
                                      </p:to>
                                    </p:set>
                                    <p:animEffect transition="in" filter="dissolve">
                                      <p:cBhvr>
                                        <p:cTn id="7" dur="1500"/>
                                        <p:tgtEl>
                                          <p:spTgt spid="74"/>
                                        </p:tgtEl>
                                      </p:cBhvr>
                                    </p:animEffect>
                                  </p:childTnLst>
                                </p:cTn>
                              </p:par>
                            </p:childTnLst>
                          </p:cTn>
                        </p:par>
                        <p:par>
                          <p:cTn id="8" fill="hold">
                            <p:stCondLst>
                              <p:cond delay="1500"/>
                            </p:stCondLst>
                            <p:childTnLst>
                              <p:par>
                                <p:cTn id="9" presetID="22" presetClass="entr" presetSubtype="1" fill="hold" grpId="2" nodeType="afterEffect">
                                  <p:stCondLst>
                                    <p:cond delay="0"/>
                                  </p:stCondLst>
                                  <p:iterate>
                                    <p:tmAbs val="0"/>
                                  </p:iterate>
                                  <p:childTnLst>
                                    <p:set>
                                      <p:cBhvr>
                                        <p:cTn id="10" fill="hold"/>
                                        <p:tgtEl>
                                          <p:spTgt spid="68"/>
                                        </p:tgtEl>
                                        <p:attrNameLst>
                                          <p:attrName>style.visibility</p:attrName>
                                        </p:attrNameLst>
                                      </p:cBhvr>
                                      <p:to>
                                        <p:strVal val="visible"/>
                                      </p:to>
                                    </p:set>
                                    <p:animEffect transition="in" filter="wipe(up)">
                                      <p:cBhvr>
                                        <p:cTn id="11" dur="700"/>
                                        <p:tgtEl>
                                          <p:spTgt spid="68"/>
                                        </p:tgtEl>
                                      </p:cBhvr>
                                    </p:animEffect>
                                  </p:childTnLst>
                                </p:cTn>
                              </p:par>
                            </p:childTnLst>
                          </p:cTn>
                        </p:par>
                        <p:par>
                          <p:cTn id="12" fill="hold">
                            <p:stCondLst>
                              <p:cond delay="2200"/>
                            </p:stCondLst>
                            <p:childTnLst>
                              <p:par>
                                <p:cTn id="13" presetID="22" presetClass="entr" presetSubtype="1" fill="hold" grpId="3" nodeType="afterEffect">
                                  <p:stCondLst>
                                    <p:cond delay="0"/>
                                  </p:stCondLst>
                                  <p:iterate>
                                    <p:tmAbs val="0"/>
                                  </p:iterate>
                                  <p:childTnLst>
                                    <p:set>
                                      <p:cBhvr>
                                        <p:cTn id="14" fill="hold"/>
                                        <p:tgtEl>
                                          <p:spTgt spid="69"/>
                                        </p:tgtEl>
                                        <p:attrNameLst>
                                          <p:attrName>style.visibility</p:attrName>
                                        </p:attrNameLst>
                                      </p:cBhvr>
                                      <p:to>
                                        <p:strVal val="visible"/>
                                      </p:to>
                                    </p:set>
                                    <p:animEffect transition="in" filter="wipe(up)">
                                      <p:cBhvr>
                                        <p:cTn id="15" dur="600"/>
                                        <p:tgtEl>
                                          <p:spTgt spid="69"/>
                                        </p:tgtEl>
                                      </p:cBhvr>
                                    </p:animEffect>
                                  </p:childTnLst>
                                </p:cTn>
                              </p:par>
                            </p:childTnLst>
                          </p:cTn>
                        </p:par>
                        <p:par>
                          <p:cTn id="16" fill="hold">
                            <p:stCondLst>
                              <p:cond delay="2800"/>
                            </p:stCondLst>
                            <p:childTnLst>
                              <p:par>
                                <p:cTn id="17" presetID="22" presetClass="entr" presetSubtype="1" fill="hold" grpId="4" nodeType="afterEffect">
                                  <p:stCondLst>
                                    <p:cond delay="0"/>
                                  </p:stCondLst>
                                  <p:iterate>
                                    <p:tmAbs val="0"/>
                                  </p:iterate>
                                  <p:childTnLst>
                                    <p:set>
                                      <p:cBhvr>
                                        <p:cTn id="18" fill="hold"/>
                                        <p:tgtEl>
                                          <p:spTgt spid="75"/>
                                        </p:tgtEl>
                                        <p:attrNameLst>
                                          <p:attrName>style.visibility</p:attrName>
                                        </p:attrNameLst>
                                      </p:cBhvr>
                                      <p:to>
                                        <p:strVal val="visible"/>
                                      </p:to>
                                    </p:set>
                                    <p:animEffect transition="in" filter="wipe(up)">
                                      <p:cBhvr>
                                        <p:cTn id="19" dur="700"/>
                                        <p:tgtEl>
                                          <p:spTgt spid="75"/>
                                        </p:tgtEl>
                                      </p:cBhvr>
                                    </p:animEffect>
                                  </p:childTnLst>
                                </p:cTn>
                              </p:par>
                            </p:childTnLst>
                          </p:cTn>
                        </p:par>
                        <p:par>
                          <p:cTn id="20" fill="hold">
                            <p:stCondLst>
                              <p:cond delay="3500"/>
                            </p:stCondLst>
                            <p:childTnLst>
                              <p:par>
                                <p:cTn id="21" presetID="22" presetClass="entr" presetSubtype="1" fill="hold" grpId="5" nodeType="afterEffect">
                                  <p:stCondLst>
                                    <p:cond delay="0"/>
                                  </p:stCondLst>
                                  <p:iterate>
                                    <p:tmAbs val="0"/>
                                  </p:iterate>
                                  <p:childTnLst>
                                    <p:set>
                                      <p:cBhvr>
                                        <p:cTn id="22" fill="hold"/>
                                        <p:tgtEl>
                                          <p:spTgt spid="76"/>
                                        </p:tgtEl>
                                        <p:attrNameLst>
                                          <p:attrName>style.visibility</p:attrName>
                                        </p:attrNameLst>
                                      </p:cBhvr>
                                      <p:to>
                                        <p:strVal val="visible"/>
                                      </p:to>
                                    </p:set>
                                    <p:animEffect transition="in" filter="wipe(up)">
                                      <p:cBhvr>
                                        <p:cTn id="23" dur="700"/>
                                        <p:tgtEl>
                                          <p:spTgt spid="76"/>
                                        </p:tgtEl>
                                      </p:cBhvr>
                                    </p:animEffect>
                                  </p:childTnLst>
                                </p:cTn>
                              </p:par>
                            </p:childTnLst>
                          </p:cTn>
                        </p:par>
                        <p:par>
                          <p:cTn id="24" fill="hold">
                            <p:stCondLst>
                              <p:cond delay="4200"/>
                            </p:stCondLst>
                            <p:childTnLst>
                              <p:par>
                                <p:cTn id="25" presetID="22" presetClass="entr" presetSubtype="1" fill="hold" grpId="6" nodeType="afterEffect">
                                  <p:stCondLst>
                                    <p:cond delay="0"/>
                                  </p:stCondLst>
                                  <p:iterate>
                                    <p:tmAbs val="0"/>
                                  </p:iterate>
                                  <p:childTnLst>
                                    <p:set>
                                      <p:cBhvr>
                                        <p:cTn id="26" fill="hold"/>
                                        <p:tgtEl>
                                          <p:spTgt spid="72"/>
                                        </p:tgtEl>
                                        <p:attrNameLst>
                                          <p:attrName>style.visibility</p:attrName>
                                        </p:attrNameLst>
                                      </p:cBhvr>
                                      <p:to>
                                        <p:strVal val="visible"/>
                                      </p:to>
                                    </p:set>
                                    <p:animEffect transition="in" filter="wipe(up)">
                                      <p:cBhvr>
                                        <p:cTn id="27" dur="800"/>
                                        <p:tgtEl>
                                          <p:spTgt spid="72"/>
                                        </p:tgtEl>
                                      </p:cBhvr>
                                    </p:animEffect>
                                  </p:childTnLst>
                                </p:cTn>
                              </p:par>
                            </p:childTnLst>
                          </p:cTn>
                        </p:par>
                        <p:par>
                          <p:cTn id="28" fill="hold">
                            <p:stCondLst>
                              <p:cond delay="5000"/>
                            </p:stCondLst>
                            <p:childTnLst>
                              <p:par>
                                <p:cTn id="29" presetID="22" presetClass="entr" presetSubtype="1" fill="hold" grpId="7" nodeType="afterEffect">
                                  <p:stCondLst>
                                    <p:cond delay="0"/>
                                  </p:stCondLst>
                                  <p:iterate>
                                    <p:tmAbs val="0"/>
                                  </p:iterate>
                                  <p:childTnLst>
                                    <p:set>
                                      <p:cBhvr>
                                        <p:cTn id="30" fill="hold"/>
                                        <p:tgtEl>
                                          <p:spTgt spid="73"/>
                                        </p:tgtEl>
                                        <p:attrNameLst>
                                          <p:attrName>style.visibility</p:attrName>
                                        </p:attrNameLst>
                                      </p:cBhvr>
                                      <p:to>
                                        <p:strVal val="visible"/>
                                      </p:to>
                                    </p:set>
                                    <p:animEffect transition="in" filter="wipe(up)">
                                      <p:cBhvr>
                                        <p:cTn id="31" dur="800"/>
                                        <p:tgtEl>
                                          <p:spTgt spid="73"/>
                                        </p:tgtEl>
                                      </p:cBhvr>
                                    </p:animEffect>
                                  </p:childTnLst>
                                </p:cTn>
                              </p:par>
                            </p:childTnLst>
                          </p:cTn>
                        </p:par>
                        <p:par>
                          <p:cTn id="32" fill="hold">
                            <p:stCondLst>
                              <p:cond delay="5800"/>
                            </p:stCondLst>
                            <p:childTnLst>
                              <p:par>
                                <p:cTn id="33" presetID="22" presetClass="entr" presetSubtype="1" fill="hold" grpId="8" nodeType="afterEffect">
                                  <p:stCondLst>
                                    <p:cond delay="0"/>
                                  </p:stCondLst>
                                  <p:iterate>
                                    <p:tmAbs val="0"/>
                                  </p:iterate>
                                  <p:childTnLst>
                                    <p:set>
                                      <p:cBhvr>
                                        <p:cTn id="34" fill="hold"/>
                                        <p:tgtEl>
                                          <p:spTgt spid="77"/>
                                        </p:tgtEl>
                                        <p:attrNameLst>
                                          <p:attrName>style.visibility</p:attrName>
                                        </p:attrNameLst>
                                      </p:cBhvr>
                                      <p:to>
                                        <p:strVal val="visible"/>
                                      </p:to>
                                    </p:set>
                                    <p:animEffect transition="in" filter="wipe(up)">
                                      <p:cBhvr>
                                        <p:cTn id="35" dur="700"/>
                                        <p:tgtEl>
                                          <p:spTgt spid="77"/>
                                        </p:tgtEl>
                                      </p:cBhvr>
                                    </p:animEffect>
                                  </p:childTnLst>
                                </p:cTn>
                              </p:par>
                            </p:childTnLst>
                          </p:cTn>
                        </p:par>
                        <p:par>
                          <p:cTn id="36" fill="hold">
                            <p:stCondLst>
                              <p:cond delay="6500"/>
                            </p:stCondLst>
                            <p:childTnLst>
                              <p:par>
                                <p:cTn id="37" presetID="22" presetClass="entr" presetSubtype="1" fill="hold" grpId="9" nodeType="afterEffect">
                                  <p:stCondLst>
                                    <p:cond delay="0"/>
                                  </p:stCondLst>
                                  <p:iterate>
                                    <p:tmAbs val="0"/>
                                  </p:iterate>
                                  <p:childTnLst>
                                    <p:set>
                                      <p:cBhvr>
                                        <p:cTn id="38" fill="hold"/>
                                        <p:tgtEl>
                                          <p:spTgt spid="78"/>
                                        </p:tgtEl>
                                        <p:attrNameLst>
                                          <p:attrName>style.visibility</p:attrName>
                                        </p:attrNameLst>
                                      </p:cBhvr>
                                      <p:to>
                                        <p:strVal val="visible"/>
                                      </p:to>
                                    </p:set>
                                    <p:animEffect transition="in" filter="wipe(up)">
                                      <p:cBhvr>
                                        <p:cTn id="39" dur="600"/>
                                        <p:tgtEl>
                                          <p:spTgt spid="78"/>
                                        </p:tgtEl>
                                      </p:cBhvr>
                                    </p:animEffect>
                                  </p:childTnLst>
                                </p:cTn>
                              </p:par>
                            </p:childTnLst>
                          </p:cTn>
                        </p:par>
                        <p:par>
                          <p:cTn id="40" fill="hold">
                            <p:stCondLst>
                              <p:cond delay="7100"/>
                            </p:stCondLst>
                            <p:childTnLst>
                              <p:par>
                                <p:cTn id="41" presetID="22" presetClass="entr" presetSubtype="1" fill="hold" grpId="10" nodeType="afterEffect">
                                  <p:stCondLst>
                                    <p:cond delay="0"/>
                                  </p:stCondLst>
                                  <p:iterate>
                                    <p:tmAbs val="0"/>
                                  </p:iterate>
                                  <p:childTnLst>
                                    <p:set>
                                      <p:cBhvr>
                                        <p:cTn id="42" fill="hold"/>
                                        <p:tgtEl>
                                          <p:spTgt spid="66"/>
                                        </p:tgtEl>
                                        <p:attrNameLst>
                                          <p:attrName>style.visibility</p:attrName>
                                        </p:attrNameLst>
                                      </p:cBhvr>
                                      <p:to>
                                        <p:strVal val="visible"/>
                                      </p:to>
                                    </p:set>
                                    <p:animEffect transition="in" filter="wipe(up)">
                                      <p:cBhvr>
                                        <p:cTn id="43" dur="1000"/>
                                        <p:tgtEl>
                                          <p:spTgt spid="66"/>
                                        </p:tgtEl>
                                      </p:cBhvr>
                                    </p:animEffect>
                                  </p:childTnLst>
                                </p:cTn>
                              </p:par>
                            </p:childTnLst>
                          </p:cTn>
                        </p:par>
                        <p:par>
                          <p:cTn id="44" fill="hold">
                            <p:stCondLst>
                              <p:cond delay="8100"/>
                            </p:stCondLst>
                            <p:childTnLst>
                              <p:par>
                                <p:cTn id="45" presetID="22" presetClass="entr" presetSubtype="1" fill="hold" grpId="11" nodeType="afterEffect">
                                  <p:stCondLst>
                                    <p:cond delay="0"/>
                                  </p:stCondLst>
                                  <p:iterate>
                                    <p:tmAbs val="0"/>
                                  </p:iterate>
                                  <p:childTnLst>
                                    <p:set>
                                      <p:cBhvr>
                                        <p:cTn id="46" fill="hold"/>
                                        <p:tgtEl>
                                          <p:spTgt spid="67"/>
                                        </p:tgtEl>
                                        <p:attrNameLst>
                                          <p:attrName>style.visibility</p:attrName>
                                        </p:attrNameLst>
                                      </p:cBhvr>
                                      <p:to>
                                        <p:strVal val="visible"/>
                                      </p:to>
                                    </p:set>
                                    <p:animEffect transition="in" filter="wipe(up)">
                                      <p:cBhvr>
                                        <p:cTn id="47" dur="1000"/>
                                        <p:tgtEl>
                                          <p:spTgt spid="67"/>
                                        </p:tgtEl>
                                      </p:cBhvr>
                                    </p:animEffect>
                                  </p:childTnLst>
                                </p:cTn>
                              </p:par>
                            </p:childTnLst>
                          </p:cTn>
                        </p:par>
                        <p:par>
                          <p:cTn id="48" fill="hold">
                            <p:stCondLst>
                              <p:cond delay="9100"/>
                            </p:stCondLst>
                            <p:childTnLst>
                              <p:par>
                                <p:cTn id="49" presetID="22" presetClass="entr" presetSubtype="1" fill="hold" grpId="12" nodeType="afterEffect">
                                  <p:stCondLst>
                                    <p:cond delay="0"/>
                                  </p:stCondLst>
                                  <p:iterate>
                                    <p:tmAbs val="0"/>
                                  </p:iterate>
                                  <p:childTnLst>
                                    <p:set>
                                      <p:cBhvr>
                                        <p:cTn id="50" fill="hold"/>
                                        <p:tgtEl>
                                          <p:spTgt spid="81"/>
                                        </p:tgtEl>
                                        <p:attrNameLst>
                                          <p:attrName>style.visibility</p:attrName>
                                        </p:attrNameLst>
                                      </p:cBhvr>
                                      <p:to>
                                        <p:strVal val="visible"/>
                                      </p:to>
                                    </p:set>
                                    <p:animEffect transition="in" filter="wipe(up)">
                                      <p:cBhvr>
                                        <p:cTn id="51" dur="1000"/>
                                        <p:tgtEl>
                                          <p:spTgt spid="81"/>
                                        </p:tgtEl>
                                      </p:cBhvr>
                                    </p:animEffect>
                                  </p:childTnLst>
                                </p:cTn>
                              </p:par>
                            </p:childTnLst>
                          </p:cTn>
                        </p:par>
                        <p:par>
                          <p:cTn id="52" fill="hold">
                            <p:stCondLst>
                              <p:cond delay="10100"/>
                            </p:stCondLst>
                            <p:childTnLst>
                              <p:par>
                                <p:cTn id="53" presetID="22" presetClass="entr" presetSubtype="1" fill="hold" grpId="13" nodeType="afterEffect">
                                  <p:stCondLst>
                                    <p:cond delay="0"/>
                                  </p:stCondLst>
                                  <p:iterate>
                                    <p:tmAbs val="0"/>
                                  </p:iterate>
                                  <p:childTnLst>
                                    <p:set>
                                      <p:cBhvr>
                                        <p:cTn id="54" fill="hold"/>
                                        <p:tgtEl>
                                          <p:spTgt spid="82"/>
                                        </p:tgtEl>
                                        <p:attrNameLst>
                                          <p:attrName>style.visibility</p:attrName>
                                        </p:attrNameLst>
                                      </p:cBhvr>
                                      <p:to>
                                        <p:strVal val="visible"/>
                                      </p:to>
                                    </p:set>
                                    <p:animEffect transition="in" filter="wipe(up)">
                                      <p:cBhvr>
                                        <p:cTn id="55" dur="1000"/>
                                        <p:tgtEl>
                                          <p:spTgt spid="82"/>
                                        </p:tgtEl>
                                      </p:cBhvr>
                                    </p:animEffect>
                                  </p:childTnLst>
                                </p:cTn>
                              </p:par>
                            </p:childTnLst>
                          </p:cTn>
                        </p:par>
                        <p:par>
                          <p:cTn id="56" fill="hold">
                            <p:stCondLst>
                              <p:cond delay="11100"/>
                            </p:stCondLst>
                            <p:childTnLst>
                              <p:par>
                                <p:cTn id="57" presetID="22" presetClass="entr" presetSubtype="1" fill="hold" grpId="14" nodeType="afterEffect">
                                  <p:stCondLst>
                                    <p:cond delay="0"/>
                                  </p:stCondLst>
                                  <p:iterate>
                                    <p:tmAbs val="0"/>
                                  </p:iterate>
                                  <p:childTnLst>
                                    <p:set>
                                      <p:cBhvr>
                                        <p:cTn id="58" fill="hold"/>
                                        <p:tgtEl>
                                          <p:spTgt spid="70"/>
                                        </p:tgtEl>
                                        <p:attrNameLst>
                                          <p:attrName>style.visibility</p:attrName>
                                        </p:attrNameLst>
                                      </p:cBhvr>
                                      <p:to>
                                        <p:strVal val="visible"/>
                                      </p:to>
                                    </p:set>
                                    <p:animEffect transition="in" filter="wipe(up)">
                                      <p:cBhvr>
                                        <p:cTn id="59" dur="1000"/>
                                        <p:tgtEl>
                                          <p:spTgt spid="70"/>
                                        </p:tgtEl>
                                      </p:cBhvr>
                                    </p:animEffect>
                                  </p:childTnLst>
                                </p:cTn>
                              </p:par>
                            </p:childTnLst>
                          </p:cTn>
                        </p:par>
                        <p:par>
                          <p:cTn id="60" fill="hold">
                            <p:stCondLst>
                              <p:cond delay="12100"/>
                            </p:stCondLst>
                            <p:childTnLst>
                              <p:par>
                                <p:cTn id="61" presetID="22" presetClass="entr" presetSubtype="1" fill="hold" grpId="15" nodeType="afterEffect">
                                  <p:stCondLst>
                                    <p:cond delay="0"/>
                                  </p:stCondLst>
                                  <p:iterate>
                                    <p:tmAbs val="0"/>
                                  </p:iterate>
                                  <p:childTnLst>
                                    <p:set>
                                      <p:cBhvr>
                                        <p:cTn id="62" fill="hold"/>
                                        <p:tgtEl>
                                          <p:spTgt spid="71"/>
                                        </p:tgtEl>
                                        <p:attrNameLst>
                                          <p:attrName>style.visibility</p:attrName>
                                        </p:attrNameLst>
                                      </p:cBhvr>
                                      <p:to>
                                        <p:strVal val="visible"/>
                                      </p:to>
                                    </p:set>
                                    <p:animEffect transition="in" filter="wipe(up)">
                                      <p:cBhvr>
                                        <p:cTn id="63" dur="1000"/>
                                        <p:tgtEl>
                                          <p:spTgt spid="71"/>
                                        </p:tgtEl>
                                      </p:cBhvr>
                                    </p:animEffect>
                                  </p:childTnLst>
                                </p:cTn>
                              </p:par>
                            </p:childTnLst>
                          </p:cTn>
                        </p:par>
                        <p:par>
                          <p:cTn id="64" fill="hold">
                            <p:stCondLst>
                              <p:cond delay="13100"/>
                            </p:stCondLst>
                            <p:childTnLst>
                              <p:par>
                                <p:cTn id="65" presetID="22" presetClass="entr" presetSubtype="1" fill="hold" grpId="16" nodeType="afterEffect">
                                  <p:stCondLst>
                                    <p:cond delay="0"/>
                                  </p:stCondLst>
                                  <p:iterate>
                                    <p:tmAbs val="0"/>
                                  </p:iterate>
                                  <p:childTnLst>
                                    <p:set>
                                      <p:cBhvr>
                                        <p:cTn id="66" fill="hold"/>
                                        <p:tgtEl>
                                          <p:spTgt spid="79"/>
                                        </p:tgtEl>
                                        <p:attrNameLst>
                                          <p:attrName>style.visibility</p:attrName>
                                        </p:attrNameLst>
                                      </p:cBhvr>
                                      <p:to>
                                        <p:strVal val="visible"/>
                                      </p:to>
                                    </p:set>
                                    <p:animEffect transition="in" filter="wipe(up)">
                                      <p:cBhvr>
                                        <p:cTn id="67" dur="1000"/>
                                        <p:tgtEl>
                                          <p:spTgt spid="79"/>
                                        </p:tgtEl>
                                      </p:cBhvr>
                                    </p:animEffect>
                                  </p:childTnLst>
                                </p:cTn>
                              </p:par>
                            </p:childTnLst>
                          </p:cTn>
                        </p:par>
                        <p:par>
                          <p:cTn id="68" fill="hold">
                            <p:stCondLst>
                              <p:cond delay="14100"/>
                            </p:stCondLst>
                            <p:childTnLst>
                              <p:par>
                                <p:cTn id="69" presetID="22" presetClass="entr" presetSubtype="1" fill="hold" grpId="17" nodeType="afterEffect">
                                  <p:stCondLst>
                                    <p:cond delay="0"/>
                                  </p:stCondLst>
                                  <p:iterate>
                                    <p:tmAbs val="0"/>
                                  </p:iterate>
                                  <p:childTnLst>
                                    <p:set>
                                      <p:cBhvr>
                                        <p:cTn id="70" fill="hold"/>
                                        <p:tgtEl>
                                          <p:spTgt spid="80"/>
                                        </p:tgtEl>
                                        <p:attrNameLst>
                                          <p:attrName>style.visibility</p:attrName>
                                        </p:attrNameLst>
                                      </p:cBhvr>
                                      <p:to>
                                        <p:strVal val="visible"/>
                                      </p:to>
                                    </p:set>
                                    <p:animEffect transition="in" filter="wipe(up)">
                                      <p:cBhvr>
                                        <p:cTn id="71" dur="1000"/>
                                        <p:tgtEl>
                                          <p:spTgt spid="80"/>
                                        </p:tgtEl>
                                      </p:cBhvr>
                                    </p:animEffect>
                                  </p:childTnLst>
                                </p:cTn>
                              </p:par>
                            </p:childTnLst>
                          </p:cTn>
                        </p:par>
                        <p:par>
                          <p:cTn id="72" fill="hold">
                            <p:stCondLst>
                              <p:cond delay="15100"/>
                            </p:stCondLst>
                            <p:childTnLst>
                              <p:par>
                                <p:cTn id="73" presetID="2" presetClass="entr" presetSubtype="1" fill="hold" grpId="18" nodeType="afterEffect">
                                  <p:stCondLst>
                                    <p:cond delay="0"/>
                                  </p:stCondLst>
                                  <p:iterate>
                                    <p:tmAbs val="0"/>
                                  </p:iterate>
                                  <p:childTnLst>
                                    <p:set>
                                      <p:cBhvr>
                                        <p:cTn id="74" fill="hold"/>
                                        <p:tgtEl>
                                          <p:spTgt spid="87"/>
                                        </p:tgtEl>
                                        <p:attrNameLst>
                                          <p:attrName>style.visibility</p:attrName>
                                        </p:attrNameLst>
                                      </p:cBhvr>
                                      <p:to>
                                        <p:strVal val="visible"/>
                                      </p:to>
                                    </p:set>
                                    <p:anim calcmode="lin" valueType="num">
                                      <p:cBhvr>
                                        <p:cTn id="75" dur="1000" fill="hold"/>
                                        <p:tgtEl>
                                          <p:spTgt spid="87"/>
                                        </p:tgtEl>
                                        <p:attrNameLst>
                                          <p:attrName>ppt_x</p:attrName>
                                        </p:attrNameLst>
                                      </p:cBhvr>
                                      <p:tavLst>
                                        <p:tav tm="0">
                                          <p:val>
                                            <p:strVal val="#ppt_x"/>
                                          </p:val>
                                        </p:tav>
                                        <p:tav tm="100000">
                                          <p:val>
                                            <p:strVal val="#ppt_x"/>
                                          </p:val>
                                        </p:tav>
                                      </p:tavLst>
                                    </p:anim>
                                    <p:anim calcmode="lin" valueType="num">
                                      <p:cBhvr>
                                        <p:cTn id="76" dur="1000" fill="hold"/>
                                        <p:tgtEl>
                                          <p:spTgt spid="87"/>
                                        </p:tgtEl>
                                        <p:attrNameLst>
                                          <p:attrName>ppt_y</p:attrName>
                                        </p:attrNameLst>
                                      </p:cBhvr>
                                      <p:tavLst>
                                        <p:tav tm="0">
                                          <p:val>
                                            <p:strVal val="0-#ppt_h/2"/>
                                          </p:val>
                                        </p:tav>
                                        <p:tav tm="100000">
                                          <p:val>
                                            <p:strVal val="#ppt_y"/>
                                          </p:val>
                                        </p:tav>
                                      </p:tavLst>
                                    </p:anim>
                                  </p:childTnLst>
                                </p:cTn>
                              </p:par>
                            </p:childTnLst>
                          </p:cTn>
                        </p:par>
                        <p:par>
                          <p:cTn id="77" fill="hold">
                            <p:stCondLst>
                              <p:cond delay="16100"/>
                            </p:stCondLst>
                            <p:childTnLst>
                              <p:par>
                                <p:cTn id="78" presetID="2" presetClass="entr" presetSubtype="8" fill="hold" grpId="19" nodeType="afterEffect">
                                  <p:stCondLst>
                                    <p:cond delay="0"/>
                                  </p:stCondLst>
                                  <p:iterate>
                                    <p:tmAbs val="0"/>
                                  </p:iterate>
                                  <p:childTnLst>
                                    <p:set>
                                      <p:cBhvr>
                                        <p:cTn id="79" fill="hold"/>
                                        <p:tgtEl>
                                          <p:spTgt spid="95"/>
                                        </p:tgtEl>
                                        <p:attrNameLst>
                                          <p:attrName>style.visibility</p:attrName>
                                        </p:attrNameLst>
                                      </p:cBhvr>
                                      <p:to>
                                        <p:strVal val="visible"/>
                                      </p:to>
                                    </p:set>
                                    <p:anim calcmode="lin" valueType="num">
                                      <p:cBhvr>
                                        <p:cTn id="80" dur="1000" fill="hold"/>
                                        <p:tgtEl>
                                          <p:spTgt spid="95"/>
                                        </p:tgtEl>
                                        <p:attrNameLst>
                                          <p:attrName>ppt_x</p:attrName>
                                        </p:attrNameLst>
                                      </p:cBhvr>
                                      <p:tavLst>
                                        <p:tav tm="0">
                                          <p:val>
                                            <p:strVal val="0-#ppt_w/2"/>
                                          </p:val>
                                        </p:tav>
                                        <p:tav tm="100000">
                                          <p:val>
                                            <p:strVal val="#ppt_x"/>
                                          </p:val>
                                        </p:tav>
                                      </p:tavLst>
                                    </p:anim>
                                    <p:anim calcmode="lin" valueType="num">
                                      <p:cBhvr>
                                        <p:cTn id="81"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20" nodeType="clickEffect">
                                  <p:stCondLst>
                                    <p:cond delay="0"/>
                                  </p:stCondLst>
                                  <p:iterate>
                                    <p:tmAbs val="0"/>
                                  </p:iterate>
                                  <p:childTnLst>
                                    <p:set>
                                      <p:cBhvr>
                                        <p:cTn id="85" fill="hold"/>
                                        <p:tgtEl>
                                          <p:spTgt spid="88"/>
                                        </p:tgtEl>
                                        <p:attrNameLst>
                                          <p:attrName>style.visibility</p:attrName>
                                        </p:attrNameLst>
                                      </p:cBhvr>
                                      <p:to>
                                        <p:strVal val="visible"/>
                                      </p:to>
                                    </p:set>
                                    <p:animEffect transition="in" filter="dissolve">
                                      <p:cBhvr>
                                        <p:cTn id="86" dur="1000"/>
                                        <p:tgtEl>
                                          <p:spTgt spid="88"/>
                                        </p:tgtEl>
                                      </p:cBhvr>
                                    </p:animEffect>
                                  </p:childTnLst>
                                </p:cTn>
                              </p:par>
                            </p:childTnLst>
                          </p:cTn>
                        </p:par>
                        <p:par>
                          <p:cTn id="87" fill="hold">
                            <p:stCondLst>
                              <p:cond delay="1000"/>
                            </p:stCondLst>
                            <p:childTnLst>
                              <p:par>
                                <p:cTn id="88" presetID="9" presetClass="entr" presetSubtype="0" fill="hold" grpId="21" nodeType="afterEffect">
                                  <p:stCondLst>
                                    <p:cond delay="0"/>
                                  </p:stCondLst>
                                  <p:iterate>
                                    <p:tmAbs val="0"/>
                                  </p:iterate>
                                  <p:childTnLst>
                                    <p:set>
                                      <p:cBhvr>
                                        <p:cTn id="89" fill="hold"/>
                                        <p:tgtEl>
                                          <p:spTgt spid="89"/>
                                        </p:tgtEl>
                                        <p:attrNameLst>
                                          <p:attrName>style.visibility</p:attrName>
                                        </p:attrNameLst>
                                      </p:cBhvr>
                                      <p:to>
                                        <p:strVal val="visible"/>
                                      </p:to>
                                    </p:set>
                                    <p:animEffect transition="in" filter="dissolve">
                                      <p:cBhvr>
                                        <p:cTn id="90" dur="1000"/>
                                        <p:tgtEl>
                                          <p:spTgt spid="89"/>
                                        </p:tgtEl>
                                      </p:cBhvr>
                                    </p:animEffect>
                                  </p:childTnLst>
                                </p:cTn>
                              </p:par>
                            </p:childTnLst>
                          </p:cTn>
                        </p:par>
                        <p:par>
                          <p:cTn id="91" fill="hold">
                            <p:stCondLst>
                              <p:cond delay="2000"/>
                            </p:stCondLst>
                            <p:childTnLst>
                              <p:par>
                                <p:cTn id="92" presetID="9" presetClass="entr" presetSubtype="0" fill="hold" grpId="22" nodeType="afterEffect">
                                  <p:stCondLst>
                                    <p:cond delay="0"/>
                                  </p:stCondLst>
                                  <p:iterate>
                                    <p:tmAbs val="0"/>
                                  </p:iterate>
                                  <p:childTnLst>
                                    <p:set>
                                      <p:cBhvr>
                                        <p:cTn id="93" fill="hold"/>
                                        <p:tgtEl>
                                          <p:spTgt spid="90"/>
                                        </p:tgtEl>
                                        <p:attrNameLst>
                                          <p:attrName>style.visibility</p:attrName>
                                        </p:attrNameLst>
                                      </p:cBhvr>
                                      <p:to>
                                        <p:strVal val="visible"/>
                                      </p:to>
                                    </p:set>
                                    <p:animEffect transition="in" filter="dissolve">
                                      <p:cBhvr>
                                        <p:cTn id="94" dur="1000"/>
                                        <p:tgtEl>
                                          <p:spTgt spid="90"/>
                                        </p:tgtEl>
                                      </p:cBhvr>
                                    </p:animEffect>
                                  </p:childTnLst>
                                </p:cTn>
                              </p:par>
                            </p:childTnLst>
                          </p:cTn>
                        </p:par>
                        <p:par>
                          <p:cTn id="95" fill="hold">
                            <p:stCondLst>
                              <p:cond delay="3000"/>
                            </p:stCondLst>
                            <p:childTnLst>
                              <p:par>
                                <p:cTn id="96" presetID="9" presetClass="entr" presetSubtype="0" fill="hold" grpId="23" nodeType="afterEffect">
                                  <p:stCondLst>
                                    <p:cond delay="0"/>
                                  </p:stCondLst>
                                  <p:iterate>
                                    <p:tmAbs val="0"/>
                                  </p:iterate>
                                  <p:childTnLst>
                                    <p:set>
                                      <p:cBhvr>
                                        <p:cTn id="97" fill="hold"/>
                                        <p:tgtEl>
                                          <p:spTgt spid="91"/>
                                        </p:tgtEl>
                                        <p:attrNameLst>
                                          <p:attrName>style.visibility</p:attrName>
                                        </p:attrNameLst>
                                      </p:cBhvr>
                                      <p:to>
                                        <p:strVal val="visible"/>
                                      </p:to>
                                    </p:set>
                                    <p:animEffect transition="in" filter="dissolve">
                                      <p:cBhvr>
                                        <p:cTn id="9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0" animBg="1" advAuto="0"/>
      <p:bldP spid="67" grpId="11" animBg="1" advAuto="0"/>
      <p:bldP spid="68" grpId="2" animBg="1" advAuto="0"/>
      <p:bldP spid="69" grpId="3" animBg="1" advAuto="0"/>
      <p:bldP spid="70" grpId="14" animBg="1" advAuto="0"/>
      <p:bldP spid="71" grpId="15" animBg="1" advAuto="0"/>
      <p:bldP spid="72" grpId="6" animBg="1" advAuto="0"/>
      <p:bldP spid="73" grpId="7" animBg="1" advAuto="0"/>
      <p:bldP spid="74" grpId="1" animBg="1" advAuto="0"/>
      <p:bldP spid="75" grpId="4" animBg="1" advAuto="0"/>
      <p:bldP spid="76" grpId="5" animBg="1" advAuto="0"/>
      <p:bldP spid="77" grpId="8" animBg="1" advAuto="0"/>
      <p:bldP spid="78" grpId="9" animBg="1" advAuto="0"/>
      <p:bldP spid="79" grpId="16" animBg="1" advAuto="0"/>
      <p:bldP spid="80" grpId="17" animBg="1" advAuto="0"/>
      <p:bldP spid="81" grpId="12" animBg="1" advAuto="0"/>
      <p:bldP spid="82" grpId="13" animBg="1" advAuto="0"/>
      <p:bldP spid="87" grpId="18" animBg="1" advAuto="0"/>
      <p:bldP spid="88" grpId="20" animBg="1" advAuto="0"/>
      <p:bldP spid="89" grpId="21" animBg="1" advAuto="0"/>
      <p:bldP spid="90" grpId="22" animBg="1" advAuto="0"/>
      <p:bldP spid="91" grpId="23" animBg="1" advAuto="0"/>
      <p:bldP spid="95" grpId="19"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Exit Ticket.png"/>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100" name="Shape 100"/>
          <p:cNvSpPr>
            <a:spLocks noGrp="1"/>
          </p:cNvSpPr>
          <p:nvPr>
            <p:ph type="title"/>
          </p:nvPr>
        </p:nvSpPr>
        <p:spPr>
          <a:xfrm>
            <a:off x="554733" y="4343400"/>
            <a:ext cx="9332627" cy="4106658"/>
          </a:xfrm>
          <a:prstGeom prst="rect">
            <a:avLst/>
          </a:prstGeom>
          <a:effectLst>
            <a:outerShdw blurRad="127000" dir="5400000" rotWithShape="0">
              <a:srgbClr val="000000"/>
            </a:outerShdw>
          </a:effectLst>
        </p:spPr>
        <p:txBody>
          <a:bodyPr>
            <a:normAutofit/>
          </a:bodyPr>
          <a:lstStyle>
            <a:lvl1pPr marR="457200" algn="l" defTabSz="457200">
              <a:lnSpc>
                <a:spcPct val="90000"/>
              </a:lnSpc>
              <a:defRPr sz="7400">
                <a:effectLst>
                  <a:outerShdw blurRad="50800" dist="63500" dir="18900000" rotWithShape="0">
                    <a:srgbClr val="000000"/>
                  </a:outerShdw>
                </a:effectLst>
              </a:defRPr>
            </a:lvl1pPr>
          </a:lstStyle>
          <a:p>
            <a:pPr lvl="0">
              <a:defRPr sz="1800">
                <a:solidFill>
                  <a:srgbClr val="000000"/>
                </a:solidFill>
                <a:effectLst/>
              </a:defRPr>
            </a:pPr>
            <a:r>
              <a:rPr sz="7400" dirty="0">
                <a:solidFill>
                  <a:srgbClr val="FFFFFF"/>
                </a:solidFill>
                <a:effectLst>
                  <a:outerShdw blurRad="50800" dist="63500" dir="18900000" rotWithShape="0">
                    <a:srgbClr val="000000"/>
                  </a:outerShdw>
                </a:effectLst>
              </a:rPr>
              <a:t>Which lobe of the brain do you believe is the most important? Explain your answer.</a:t>
            </a:r>
          </a:p>
        </p:txBody>
      </p:sp>
      <p:pic>
        <p:nvPicPr>
          <p:cNvPr id="4" name="Picture 3" descr="Big Ideas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 name="brain.jpg"/>
          <p:cNvPicPr/>
          <p:nvPr/>
        </p:nvPicPr>
        <p:blipFill>
          <a:blip r:embed="rId2">
            <a:extLst/>
          </a:blip>
          <a:srcRect l="7840"/>
          <a:stretch>
            <a:fillRect/>
          </a:stretch>
        </p:blipFill>
        <p:spPr>
          <a:xfrm>
            <a:off x="578643" y="337379"/>
            <a:ext cx="11847366" cy="7256985"/>
          </a:xfrm>
          <a:prstGeom prst="rect">
            <a:avLst/>
          </a:prstGeom>
          <a:ln w="12700">
            <a:miter lim="400000"/>
          </a:ln>
        </p:spPr>
      </p:pic>
      <p:sp>
        <p:nvSpPr>
          <p:cNvPr id="103" name="Shape 103"/>
          <p:cNvSpPr>
            <a:spLocks noGrp="1"/>
          </p:cNvSpPr>
          <p:nvPr>
            <p:ph type="title"/>
          </p:nvPr>
        </p:nvSpPr>
        <p:spPr>
          <a:xfrm>
            <a:off x="1423604" y="4926047"/>
            <a:ext cx="10589451" cy="3471421"/>
          </a:xfrm>
          <a:prstGeom prst="rect">
            <a:avLst/>
          </a:prstGeom>
          <a:effectLst>
            <a:outerShdw blurRad="63500" dist="25400" dir="5400000" rotWithShape="0">
              <a:srgbClr val="000000"/>
            </a:outerShdw>
          </a:effectLst>
        </p:spPr>
        <p:txBody>
          <a:bodyPr>
            <a:noAutofit/>
          </a:bodyPr>
          <a:lstStyle>
            <a:lvl1pPr marR="457200" algn="l" defTabSz="457200">
              <a:defRPr sz="4800">
                <a:effectLst>
                  <a:outerShdw blurRad="50800" dist="12700" dir="18900000" rotWithShape="0">
                    <a:srgbClr val="000000"/>
                  </a:outerShdw>
                </a:effectLst>
              </a:defRPr>
            </a:lvl1pPr>
          </a:lstStyle>
          <a:p>
            <a:pPr lvl="0">
              <a:defRPr sz="1800">
                <a:solidFill>
                  <a:srgbClr val="000000"/>
                </a:solidFill>
                <a:effectLst/>
              </a:defRPr>
            </a:pPr>
            <a:r>
              <a:rPr sz="4800">
                <a:solidFill>
                  <a:srgbClr val="FFFFFF"/>
                </a:solidFill>
                <a:effectLst>
                  <a:outerShdw blurRad="50800" dist="12700" dir="18900000" rotWithShape="0">
                    <a:srgbClr val="000000"/>
                  </a:outerShdw>
                </a:effectLst>
              </a:rPr>
              <a:t>What are three parts of the brain? What part of the brain is the most primitive? What part is the most complex, separating humans from animals?</a:t>
            </a:r>
          </a:p>
        </p:txBody>
      </p:sp>
      <p:sp>
        <p:nvSpPr>
          <p:cNvPr id="104" name="Shape 104"/>
          <p:cNvSpPr>
            <a:spLocks noGrp="1"/>
          </p:cNvSpPr>
          <p:nvPr>
            <p:ph type="body" idx="1"/>
          </p:nvPr>
        </p:nvSpPr>
        <p:spPr>
          <a:xfrm>
            <a:off x="1270000" y="8777062"/>
            <a:ext cx="10464801" cy="778115"/>
          </a:xfrm>
          <a:prstGeom prst="rect">
            <a:avLst/>
          </a:prstGeom>
        </p:spPr>
        <p:txBody>
          <a:bodyPr>
            <a:noAutofit/>
          </a:bodyPr>
          <a:lstStyle/>
          <a:p>
            <a:pPr lvl="0">
              <a:defRPr sz="1800">
                <a:solidFill>
                  <a:srgbClr val="000000"/>
                </a:solidFill>
              </a:defRPr>
            </a:pPr>
            <a:r>
              <a:rPr sz="3600">
                <a:solidFill>
                  <a:srgbClr val="FFFFFF"/>
                </a:solidFill>
              </a:rPr>
              <a:t>Write in complete sentences or loss of credit.</a:t>
            </a:r>
          </a:p>
        </p:txBody>
      </p:sp>
      <p:sp>
        <p:nvSpPr>
          <p:cNvPr id="105" name="Shape 105"/>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4</a:t>
            </a:r>
          </a:p>
          <a:p>
            <a:pPr lvl="0">
              <a:defRPr sz="1800">
                <a:solidFill>
                  <a:srgbClr val="000000"/>
                </a:solidFill>
              </a:defRPr>
            </a:pPr>
            <a:r>
              <a:rPr sz="1500">
                <a:solidFill>
                  <a:srgbClr val="FFFFFF"/>
                </a:solidFill>
              </a:rPr>
              <a:t>Place Date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Exit Ticket.png"/>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108" name="Shape 108"/>
          <p:cNvSpPr>
            <a:spLocks noGrp="1"/>
          </p:cNvSpPr>
          <p:nvPr>
            <p:ph type="title"/>
          </p:nvPr>
        </p:nvSpPr>
        <p:spPr>
          <a:xfrm>
            <a:off x="554733" y="4648446"/>
            <a:ext cx="9332627" cy="3361327"/>
          </a:xfrm>
          <a:prstGeom prst="rect">
            <a:avLst/>
          </a:prstGeom>
          <a:effectLst>
            <a:outerShdw blurRad="127000" dir="5400000" rotWithShape="0">
              <a:srgbClr val="000000"/>
            </a:outerShdw>
          </a:effectLst>
        </p:spPr>
        <p:txBody>
          <a:bodyPr/>
          <a:lstStyle>
            <a:lvl1pPr marR="457200" algn="l" defTabSz="457200">
              <a:lnSpc>
                <a:spcPct val="90000"/>
              </a:lnSpc>
              <a:defRPr sz="7400">
                <a:effectLst>
                  <a:outerShdw blurRad="50800" dist="63500" dir="18900000" rotWithShape="0">
                    <a:srgbClr val="000000"/>
                  </a:outerShdw>
                </a:effectLst>
              </a:defRPr>
            </a:lvl1pPr>
          </a:lstStyle>
          <a:p>
            <a:pPr lvl="0">
              <a:defRPr sz="1800">
                <a:solidFill>
                  <a:srgbClr val="000000"/>
                </a:solidFill>
                <a:effectLst/>
              </a:defRPr>
            </a:pPr>
            <a:r>
              <a:rPr sz="7400">
                <a:solidFill>
                  <a:srgbClr val="FFFFFF"/>
                </a:solidFill>
                <a:effectLst>
                  <a:outerShdw blurRad="50800" dist="63500" dir="18900000" rotWithShape="0">
                    <a:srgbClr val="000000"/>
                  </a:outerShdw>
                </a:effectLst>
              </a:rPr>
              <a:t>What questions do you still have about the brain?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idx="4294967295"/>
          </p:nvPr>
        </p:nvSpPr>
        <p:spPr>
          <a:xfrm>
            <a:off x="6375400" y="1662277"/>
            <a:ext cx="6130785" cy="6429045"/>
          </a:xfrm>
          <a:prstGeom prst="rect">
            <a:avLst/>
          </a:prstGeom>
        </p:spPr>
        <p:txBody>
          <a:bodyPr anchor="b">
            <a:normAutofit/>
          </a:bodyPr>
          <a:lstStyle>
            <a:lvl1pPr marR="457200" algn="l" defTabSz="457200">
              <a:defRPr sz="6400">
                <a:latin typeface="Gill Sans"/>
                <a:ea typeface="Gill Sans"/>
                <a:cs typeface="Gill Sans"/>
                <a:sym typeface="Gill Sans"/>
              </a:defRPr>
            </a:lvl1pPr>
          </a:lstStyle>
          <a:p>
            <a:pPr lvl="0">
              <a:defRPr sz="1800">
                <a:solidFill>
                  <a:srgbClr val="000000"/>
                </a:solidFill>
              </a:defRPr>
            </a:pPr>
            <a:r>
              <a:rPr sz="6400">
                <a:solidFill>
                  <a:srgbClr val="FFFFFF"/>
                </a:solidFill>
              </a:rPr>
              <a:t>What is the difference between Broca’s Aphasia and Wernicke’s Aphasia?</a:t>
            </a:r>
          </a:p>
        </p:txBody>
      </p:sp>
      <p:sp>
        <p:nvSpPr>
          <p:cNvPr id="111" name="Shape 111"/>
          <p:cNvSpPr>
            <a:spLocks noGrp="1"/>
          </p:cNvSpPr>
          <p:nvPr>
            <p:ph type="body" idx="4294967295"/>
          </p:nvPr>
        </p:nvSpPr>
        <p:spPr>
          <a:xfrm>
            <a:off x="495300" y="8953500"/>
            <a:ext cx="10464800" cy="1130300"/>
          </a:xfrm>
          <a:prstGeom prst="rect">
            <a:avLst/>
          </a:prstGeom>
        </p:spPr>
        <p:txBody>
          <a:bodyPr anchor="t"/>
          <a:lstStyle>
            <a:lvl1pPr marL="0" indent="0" algn="ctr">
              <a:spcBef>
                <a:spcPts val="0"/>
              </a:spcBef>
              <a:buSzTx/>
              <a:buNone/>
              <a:defRPr sz="3600">
                <a:latin typeface="Gill Sans"/>
                <a:ea typeface="Gill Sans"/>
                <a:cs typeface="Gill Sans"/>
                <a:sym typeface="Gill Sans"/>
              </a:defRPr>
            </a:lvl1pPr>
          </a:lstStyle>
          <a:p>
            <a:pPr lvl="0">
              <a:defRPr sz="1800">
                <a:solidFill>
                  <a:srgbClr val="000000"/>
                </a:solidFill>
              </a:defRPr>
            </a:pPr>
            <a:r>
              <a:rPr sz="3600">
                <a:solidFill>
                  <a:srgbClr val="FFFFFF"/>
                </a:solidFill>
              </a:rPr>
              <a:t>Write in complete sentences or loss of credit.</a:t>
            </a:r>
          </a:p>
        </p:txBody>
      </p:sp>
      <p:pic>
        <p:nvPicPr>
          <p:cNvPr id="112" name="Screen Shot 2015-07-22 at 9.17.43 PM.png"/>
          <p:cNvPicPr/>
          <p:nvPr/>
        </p:nvPicPr>
        <p:blipFill>
          <a:blip r:embed="rId3">
            <a:extLst/>
          </a:blip>
          <a:stretch>
            <a:fillRect/>
          </a:stretch>
        </p:blipFill>
        <p:spPr>
          <a:xfrm>
            <a:off x="508000" y="461356"/>
            <a:ext cx="5199140" cy="3875722"/>
          </a:xfrm>
          <a:prstGeom prst="rect">
            <a:avLst/>
          </a:prstGeom>
          <a:ln w="12700">
            <a:miter lim="400000"/>
          </a:ln>
        </p:spPr>
      </p:pic>
      <p:pic>
        <p:nvPicPr>
          <p:cNvPr id="113" name="Screen Shot 2015-07-22 at 9.17.24 PM.png"/>
          <p:cNvPicPr/>
          <p:nvPr/>
        </p:nvPicPr>
        <p:blipFill>
          <a:blip r:embed="rId4">
            <a:extLst/>
          </a:blip>
          <a:srcRect l="3675" t="4987" r="3675" b="4987"/>
          <a:stretch>
            <a:fillRect/>
          </a:stretch>
        </p:blipFill>
        <p:spPr>
          <a:xfrm>
            <a:off x="497780" y="4823453"/>
            <a:ext cx="5199033" cy="3683150"/>
          </a:xfrm>
          <a:prstGeom prst="rect">
            <a:avLst/>
          </a:prstGeom>
          <a:ln w="12700">
            <a:miter lim="400000"/>
          </a:ln>
        </p:spPr>
      </p:pic>
      <p:sp>
        <p:nvSpPr>
          <p:cNvPr id="114" name="Shape 114"/>
          <p:cNvSpPr/>
          <p:nvPr/>
        </p:nvSpPr>
        <p:spPr>
          <a:xfrm>
            <a:off x="11184090" y="215900"/>
            <a:ext cx="1508380" cy="876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600">
                <a:solidFill>
                  <a:srgbClr val="FFFFFF"/>
                </a:solidFill>
              </a:rPr>
              <a:t>Day 5</a:t>
            </a:r>
          </a:p>
          <a:p>
            <a:pPr lvl="0">
              <a:defRPr sz="1800">
                <a:solidFill>
                  <a:srgbClr val="000000"/>
                </a:solidFill>
              </a:defRPr>
            </a:pPr>
            <a:r>
              <a:rPr sz="1500">
                <a:solidFill>
                  <a:srgbClr val="FFFFFF"/>
                </a:solidFill>
              </a:rPr>
              <a:t>Place Date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1050</Words>
  <Application>Microsoft Macintosh PowerPoint</Application>
  <PresentationFormat>Custom</PresentationFormat>
  <Paragraphs>107</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Black</vt:lpstr>
      <vt:lpstr>Write down everything you know about the brain.</vt:lpstr>
      <vt:lpstr>What are nerve cells that provide communication through the body called?</vt:lpstr>
      <vt:lpstr>Multiple sclerosis(MS) is a disease in which the immune system mistakenly destroys some of the myelin wrapped around a part of the nerve cell.  Which part of the nerve cells are being attacked by this process?</vt:lpstr>
      <vt:lpstr>Discuss how today's lesson could be used in the real world.</vt:lpstr>
      <vt:lpstr>PowerPoint Presentation</vt:lpstr>
      <vt:lpstr>Which lobe of the brain do you believe is the most important? Explain your answer.</vt:lpstr>
      <vt:lpstr>What are three parts of the brain? What part of the brain is the most primitive? What part is the most complex, separating humans from animals?</vt:lpstr>
      <vt:lpstr>What questions do you still have about the brain?</vt:lpstr>
      <vt:lpstr>What is the difference between Broca’s Aphasia and Wernicke’s Aphasia?</vt:lpstr>
      <vt:lpstr>What is the outer layer of the brain called? Why is it important?</vt:lpstr>
      <vt:lpstr>Electroencephalograms (EEG) have been used by researchers to diagnose certain kinds of psychological disorders.    What imaging techniques are used to study the brain?</vt:lpstr>
      <vt:lpstr>Why is the pituitary gland called the “Master Gland?”</vt:lpstr>
      <vt:lpstr>Name one important thing you learned in class today.</vt:lpstr>
      <vt:lpstr>In studies of identical twins reared apart, differences noted would most likely be due to ____________ factors.</vt:lpstr>
      <vt:lpstr>When, where and how will you study for the psychology exam?</vt:lpstr>
      <vt:lpstr>Identify the purpose of the peripheral nervous system and its two main divisions.</vt:lpstr>
      <vt:lpstr>PowerPoint Presentation</vt:lpstr>
      <vt:lpstr>What part of the brain is the white, fatty substance that insulates axons and enables rapid transmission of neural impulses?</vt:lpstr>
      <vt:lpstr>Michael J. Fox is an actor who has Parkinson’s disease. We know this is comes from the lack of a certain neurotransmitter in the brain.  What is the neurotransmitter?</vt:lpstr>
      <vt:lpstr>What is one quality you inherited from each of your parents? Explain.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down everything you know about the brain.</dc:title>
  <cp:lastModifiedBy>burt</cp:lastModifiedBy>
  <cp:revision>6</cp:revision>
  <dcterms:modified xsi:type="dcterms:W3CDTF">2015-08-13T16:28:01Z</dcterms:modified>
</cp:coreProperties>
</file>