
<file path=[Content_Types].xml><?xml version="1.0" encoding="utf-8"?>
<Types xmlns="http://schemas.openxmlformats.org/package/2006/content-types">
  <Default Extension="xml" ContentType="application/xml"/>
  <Default Extension="jpeg" ContentType="image/jpeg"/>
  <Default Extension="m4v" ContentType="video/unknown"/>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7" r:id="rId2"/>
    <p:sldId id="258" r:id="rId3"/>
    <p:sldId id="259" r:id="rId4"/>
    <p:sldId id="260" r:id="rId5"/>
    <p:sldId id="261" r:id="rId6"/>
  </p:sldIdLst>
  <p:sldSz cx="13004800" cy="9753600"/>
  <p:notesSz cx="6858000" cy="9144000"/>
  <p:defaultTextStyle>
    <a:lvl1pP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1pPr>
    <a:lvl2pPr indent="342900"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2pPr>
    <a:lvl3pPr indent="685800"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3pPr>
    <a:lvl4pPr indent="1028700"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4pPr>
    <a:lvl5pPr indent="1371600"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5pPr>
    <a:lvl6pPr indent="1714500"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6pPr>
    <a:lvl7pPr indent="2057400"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7pPr>
    <a:lvl8pPr indent="2400300"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8pPr>
    <a:lvl9pPr indent="2743200"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37" autoAdjust="0"/>
  </p:normalViewPr>
  <p:slideViewPr>
    <p:cSldViewPr snapToGrid="0" snapToObjects="1">
      <p:cViewPr varScale="1">
        <p:scale>
          <a:sx n="42" d="100"/>
          <a:sy n="42" d="100"/>
        </p:scale>
        <p:origin x="-1568" y="-11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hape 2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1" name="Shape 2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684556113"/>
      </p:ext>
    </p:extLst>
  </p:cSld>
  <p:clrMap bg1="lt1" tx1="dk1" bg2="lt2" tx2="dk2" accent1="accent1" accent2="accent2" accent3="accent3" accent4="accent4" accent5="accent5" accent6="accent6" hlink="hlink" folHlink="folHlink"/>
  <p:notesStyle>
    <a:lvl1pPr defTabSz="647700">
      <a:defRPr sz="2200">
        <a:latin typeface="Lucida Grande"/>
        <a:ea typeface="Lucida Grande"/>
        <a:cs typeface="Lucida Grande"/>
        <a:sym typeface="Lucida Grande"/>
      </a:defRPr>
    </a:lvl1pPr>
    <a:lvl2pPr indent="228600" defTabSz="647700">
      <a:defRPr sz="2200">
        <a:latin typeface="Lucida Grande"/>
        <a:ea typeface="Lucida Grande"/>
        <a:cs typeface="Lucida Grande"/>
        <a:sym typeface="Lucida Grande"/>
      </a:defRPr>
    </a:lvl2pPr>
    <a:lvl3pPr indent="457200" defTabSz="647700">
      <a:defRPr sz="2200">
        <a:latin typeface="Lucida Grande"/>
        <a:ea typeface="Lucida Grande"/>
        <a:cs typeface="Lucida Grande"/>
        <a:sym typeface="Lucida Grande"/>
      </a:defRPr>
    </a:lvl3pPr>
    <a:lvl4pPr indent="685800" defTabSz="647700">
      <a:defRPr sz="2200">
        <a:latin typeface="Lucida Grande"/>
        <a:ea typeface="Lucida Grande"/>
        <a:cs typeface="Lucida Grande"/>
        <a:sym typeface="Lucida Grande"/>
      </a:defRPr>
    </a:lvl4pPr>
    <a:lvl5pPr indent="914400" defTabSz="647700">
      <a:defRPr sz="2200">
        <a:latin typeface="Lucida Grande"/>
        <a:ea typeface="Lucida Grande"/>
        <a:cs typeface="Lucida Grande"/>
        <a:sym typeface="Lucida Grande"/>
      </a:defRPr>
    </a:lvl5pPr>
    <a:lvl6pPr indent="1143000" defTabSz="647700">
      <a:defRPr sz="2200">
        <a:latin typeface="Lucida Grande"/>
        <a:ea typeface="Lucida Grande"/>
        <a:cs typeface="Lucida Grande"/>
        <a:sym typeface="Lucida Grande"/>
      </a:defRPr>
    </a:lvl6pPr>
    <a:lvl7pPr indent="1371600" defTabSz="647700">
      <a:defRPr sz="2200">
        <a:latin typeface="Lucida Grande"/>
        <a:ea typeface="Lucida Grande"/>
        <a:cs typeface="Lucida Grande"/>
        <a:sym typeface="Lucida Grande"/>
      </a:defRPr>
    </a:lvl7pPr>
    <a:lvl8pPr indent="1600200" defTabSz="647700">
      <a:defRPr sz="2200">
        <a:latin typeface="Lucida Grande"/>
        <a:ea typeface="Lucida Grande"/>
        <a:cs typeface="Lucida Grande"/>
        <a:sym typeface="Lucida Grande"/>
      </a:defRPr>
    </a:lvl8pPr>
    <a:lvl9pPr indent="1828800" defTabSz="6477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prstGeom prst="rect">
            <a:avLst/>
          </a:prstGeom>
        </p:spPr>
        <p:txBody>
          <a:bodyPr/>
          <a:lstStyle/>
          <a:p>
            <a:pPr lvl="0"/>
            <a:endParaRPr/>
          </a:p>
        </p:txBody>
      </p:sp>
      <p:sp>
        <p:nvSpPr>
          <p:cNvPr id="41" name="Shape 41"/>
          <p:cNvSpPr>
            <a:spLocks noGrp="1"/>
          </p:cNvSpPr>
          <p:nvPr>
            <p:ph type="body" sz="quarter" idx="1"/>
          </p:nvPr>
        </p:nvSpPr>
        <p:spPr>
          <a:prstGeom prst="rect">
            <a:avLst/>
          </a:prstGeom>
        </p:spPr>
        <p:txBody>
          <a:bodyPr/>
          <a:lstStyle/>
          <a:p>
            <a:pPr lvl="0">
              <a:defRPr sz="1800"/>
            </a:pPr>
            <a:r>
              <a:rPr dirty="0">
                <a:solidFill>
                  <a:schemeClr val="tx1"/>
                </a:solidFill>
                <a:latin typeface="Helvetica"/>
                <a:ea typeface="Helvetica"/>
                <a:cs typeface="Helvetica"/>
                <a:sym typeface="Helvetica"/>
              </a:rPr>
              <a:t>A theory which claims to be able to determine character, personality traits, and </a:t>
            </a:r>
            <a:r>
              <a:rPr b="1" dirty="0">
                <a:solidFill>
                  <a:schemeClr val="tx1"/>
                </a:solidFill>
                <a:latin typeface="Helvetica"/>
                <a:ea typeface="Helvetica"/>
                <a:cs typeface="Helvetica"/>
                <a:sym typeface="Helvetica"/>
              </a:rPr>
              <a:t>criminality </a:t>
            </a:r>
            <a:r>
              <a:rPr dirty="0">
                <a:solidFill>
                  <a:schemeClr val="tx1"/>
                </a:solidFill>
                <a:latin typeface="Helvetica"/>
                <a:ea typeface="Helvetica"/>
                <a:cs typeface="Helvetica"/>
                <a:sym typeface="Helvetica"/>
              </a:rPr>
              <a:t>on the basis of the shape of the head (reading "bumps"). Developed by German </a:t>
            </a:r>
            <a:r>
              <a:rPr dirty="0" smtClean="0">
                <a:solidFill>
                  <a:schemeClr val="tx1"/>
                </a:solidFill>
                <a:latin typeface="Helvetica"/>
                <a:ea typeface="Helvetica"/>
                <a:cs typeface="Helvetica"/>
                <a:sym typeface="Helvetica"/>
              </a:rPr>
              <a:t>physician</a:t>
            </a:r>
            <a:r>
              <a:rPr lang="en-US" dirty="0" smtClean="0">
                <a:solidFill>
                  <a:schemeClr val="tx1"/>
                </a:solidFill>
                <a:latin typeface="Helvetica"/>
                <a:ea typeface="Helvetica"/>
                <a:cs typeface="Helvetica"/>
                <a:sym typeface="Helvetica"/>
              </a:rPr>
              <a:t> Franz Joseph Gall</a:t>
            </a:r>
            <a:r>
              <a:rPr dirty="0" smtClean="0">
                <a:solidFill>
                  <a:schemeClr val="tx1"/>
                </a:solidFill>
                <a:latin typeface="Helvetica"/>
                <a:ea typeface="Helvetica"/>
                <a:cs typeface="Helvetica"/>
                <a:sym typeface="Helvetica"/>
              </a:rPr>
              <a:t> </a:t>
            </a:r>
            <a:r>
              <a:rPr b="0" dirty="0" smtClean="0">
                <a:solidFill>
                  <a:schemeClr val="tx1"/>
                </a:solidFill>
                <a:latin typeface="Helvetica"/>
                <a:ea typeface="Helvetica"/>
                <a:cs typeface="Helvetica"/>
                <a:sym typeface="Helvetica"/>
              </a:rPr>
              <a:t>around 1</a:t>
            </a:r>
            <a:r>
              <a:rPr lang="en-US" b="0" dirty="0" smtClean="0">
                <a:solidFill>
                  <a:schemeClr val="tx1"/>
                </a:solidFill>
                <a:latin typeface="Helvetica"/>
                <a:ea typeface="Helvetica"/>
                <a:cs typeface="Helvetica"/>
                <a:sym typeface="Helvetica"/>
              </a:rPr>
              <a:t>800</a:t>
            </a:r>
            <a:r>
              <a:rPr dirty="0" smtClean="0">
                <a:solidFill>
                  <a:schemeClr val="tx1"/>
                </a:solidFill>
                <a:latin typeface="Helvetica"/>
                <a:ea typeface="Helvetica"/>
                <a:cs typeface="Helvetica"/>
                <a:sym typeface="Helvetica"/>
              </a:rPr>
              <a:t>, </a:t>
            </a:r>
            <a:r>
              <a:rPr dirty="0">
                <a:solidFill>
                  <a:schemeClr val="tx1"/>
                </a:solidFill>
                <a:latin typeface="Helvetica"/>
                <a:ea typeface="Helvetica"/>
                <a:cs typeface="Helvetica"/>
                <a:sym typeface="Helvetica"/>
              </a:rPr>
              <a:t>and very popular in the 19th century, it is now discredited as a pseudoscience</a:t>
            </a:r>
            <a:r>
              <a:rPr dirty="0" smtClean="0">
                <a:solidFill>
                  <a:schemeClr val="tx1"/>
                </a:solidFill>
                <a:latin typeface="Helvetica"/>
                <a:ea typeface="Helvetica"/>
                <a:cs typeface="Helvetica"/>
                <a:sym typeface="Helvetica"/>
              </a:rPr>
              <a:t>.</a:t>
            </a:r>
            <a:r>
              <a:rPr lang="en-US" dirty="0" smtClean="0">
                <a:solidFill>
                  <a:schemeClr val="tx1"/>
                </a:solidFill>
                <a:latin typeface="Helvetica"/>
                <a:ea typeface="Helvetica"/>
                <a:cs typeface="Helvetica"/>
                <a:sym typeface="Helvetica"/>
              </a:rPr>
              <a:t> </a:t>
            </a:r>
            <a:r>
              <a:rPr lang="en-US" b="1" dirty="0" smtClean="0">
                <a:solidFill>
                  <a:schemeClr val="tx1"/>
                </a:solidFill>
                <a:latin typeface="Helvetica"/>
                <a:ea typeface="Helvetica"/>
                <a:cs typeface="Helvetica"/>
                <a:sym typeface="Helvetica"/>
              </a:rPr>
              <a:t>****</a:t>
            </a:r>
            <a:r>
              <a:rPr b="1" dirty="0" smtClean="0">
                <a:solidFill>
                  <a:schemeClr val="tx1"/>
                </a:solidFill>
                <a:latin typeface="Helvetica"/>
                <a:ea typeface="Helvetica"/>
                <a:cs typeface="Helvetica"/>
                <a:sym typeface="Helvetica"/>
              </a:rPr>
              <a:t>Phrenology </a:t>
            </a:r>
            <a:r>
              <a:rPr b="1" dirty="0">
                <a:solidFill>
                  <a:schemeClr val="tx1"/>
                </a:solidFill>
                <a:latin typeface="Helvetica"/>
                <a:ea typeface="Helvetica"/>
                <a:cs typeface="Helvetica"/>
                <a:sym typeface="Helvetica"/>
              </a:rPr>
              <a:t>has however received credit as a protoscience for having contributed to medical science the ideas that the brain is the organ of the mind and that certain brain areas have localized, specific </a:t>
            </a:r>
            <a:r>
              <a:rPr b="1" dirty="0" smtClean="0">
                <a:solidFill>
                  <a:schemeClr val="tx1"/>
                </a:solidFill>
                <a:latin typeface="Helvetica"/>
                <a:ea typeface="Helvetica"/>
                <a:cs typeface="Helvetica"/>
                <a:sym typeface="Helvetica"/>
              </a:rPr>
              <a:t>functions</a:t>
            </a:r>
            <a:r>
              <a:rPr lang="en-US" b="1" dirty="0" smtClean="0">
                <a:solidFill>
                  <a:schemeClr val="tx1"/>
                </a:solidFill>
                <a:latin typeface="Helvetica"/>
                <a:ea typeface="Helvetica"/>
                <a:cs typeface="Helvetica"/>
                <a:sym typeface="Helvetica"/>
              </a:rPr>
              <a:t>.</a:t>
            </a:r>
            <a:endParaRPr b="1" dirty="0">
              <a:solidFill>
                <a:schemeClr val="tx1"/>
              </a:solidFill>
              <a:latin typeface="Helvetica"/>
              <a:ea typeface="Helvetica"/>
              <a:cs typeface="Helvetica"/>
              <a:sym typeface="Helvetica"/>
            </a:endParaRPr>
          </a:p>
          <a:p>
            <a:pPr lvl="0">
              <a:defRPr sz="1800"/>
            </a:pPr>
            <a:endParaRPr dirty="0">
              <a:solidFill>
                <a:schemeClr val="tx1"/>
              </a:solidFill>
              <a:latin typeface="Helvetica"/>
              <a:ea typeface="Helvetica"/>
              <a:cs typeface="Helvetica"/>
              <a:sym typeface="Helvetica"/>
            </a:endParaRPr>
          </a:p>
          <a:p>
            <a:pPr lvl="0">
              <a:lnSpc>
                <a:spcPts val="4000"/>
              </a:lnSpc>
              <a:spcBef>
                <a:spcPts val="900"/>
              </a:spcBef>
              <a:defRPr sz="1800"/>
            </a:pPr>
            <a:r>
              <a:rPr dirty="0">
                <a:solidFill>
                  <a:schemeClr val="tx1"/>
                </a:solidFill>
                <a:latin typeface="Helvetica"/>
                <a:ea typeface="Helvetica"/>
                <a:cs typeface="Helvetica"/>
                <a:sym typeface="Helvetica"/>
              </a:rPr>
              <a:t>However, empirical refutation caused most scientists to abandon phrenology as a science by the early 20th century. </a:t>
            </a:r>
          </a:p>
          <a:p>
            <a:pPr lvl="0">
              <a:lnSpc>
                <a:spcPts val="4000"/>
              </a:lnSpc>
              <a:spcBef>
                <a:spcPts val="900"/>
              </a:spcBef>
              <a:defRPr sz="1800"/>
            </a:pPr>
            <a:r>
              <a:rPr sz="1600" b="1" u="sng" dirty="0">
                <a:solidFill>
                  <a:schemeClr val="tx1"/>
                </a:solidFill>
                <a:latin typeface="Helvetica"/>
                <a:ea typeface="Helvetica"/>
                <a:cs typeface="Helvetica"/>
                <a:sym typeface="Helvetica"/>
              </a:rPr>
              <a:t>Example:</a:t>
            </a:r>
            <a:r>
              <a:rPr sz="1600" dirty="0">
                <a:solidFill>
                  <a:schemeClr val="tx1"/>
                </a:solidFill>
                <a:latin typeface="Helvetica"/>
                <a:ea typeface="Helvetica"/>
                <a:cs typeface="Helvetica"/>
                <a:sym typeface="Helvetica"/>
              </a:rPr>
              <a:t> cases were observed of clearly aggressive persons displaying a well-developed "benevolent organ". Many other contradictory cases were encountered. Furthermore, with the advent of psychology, man</a:t>
            </a:r>
            <a:r>
              <a:rPr dirty="0">
                <a:solidFill>
                  <a:schemeClr val="tx1"/>
                </a:solidFill>
                <a:latin typeface="Helvetica"/>
                <a:ea typeface="Helvetica"/>
                <a:cs typeface="Helvetica"/>
                <a:sym typeface="Helvetica"/>
              </a:rPr>
              <a:t>y scientists were skeptical of the claim that human character can be determined by simple external measures.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prstGeom prst="rect">
            <a:avLst/>
          </a:prstGeom>
        </p:spPr>
        <p:txBody>
          <a:bodyPr/>
          <a:lstStyle/>
          <a:p>
            <a:pPr lvl="0"/>
            <a:endParaRPr/>
          </a:p>
        </p:txBody>
      </p:sp>
      <p:sp>
        <p:nvSpPr>
          <p:cNvPr id="56" name="Shape 56"/>
          <p:cNvSpPr>
            <a:spLocks noGrp="1"/>
          </p:cNvSpPr>
          <p:nvPr>
            <p:ph type="body" sz="quarter" idx="1"/>
          </p:nvPr>
        </p:nvSpPr>
        <p:spPr>
          <a:prstGeom prst="rect">
            <a:avLst/>
          </a:prstGeom>
        </p:spPr>
        <p:txBody>
          <a:bodyPr/>
          <a:lstStyle/>
          <a:p>
            <a:pPr lvl="0">
              <a:defRPr sz="1800"/>
            </a:pPr>
            <a:r>
              <a:rPr lang="en-US" sz="1600" dirty="0" smtClean="0">
                <a:latin typeface="Helvetica"/>
                <a:ea typeface="Helvetica"/>
                <a:cs typeface="Helvetica"/>
                <a:sym typeface="Helvetica"/>
              </a:rPr>
              <a:t>The brain is divided into three sections: The Hindbrain,</a:t>
            </a:r>
            <a:r>
              <a:rPr lang="en-US" sz="1600" baseline="0" dirty="0" smtClean="0">
                <a:latin typeface="Helvetica"/>
                <a:ea typeface="Helvetica"/>
                <a:cs typeface="Helvetica"/>
                <a:sym typeface="Helvetica"/>
              </a:rPr>
              <a:t> Midbrain and the Forebrain.</a:t>
            </a:r>
          </a:p>
          <a:p>
            <a:pPr lvl="0">
              <a:defRPr sz="1800"/>
            </a:pPr>
            <a:endParaRPr lang="en-US" sz="1600" b="1" u="sng" dirty="0" smtClean="0">
              <a:latin typeface="Helvetica"/>
              <a:ea typeface="Helvetica"/>
              <a:cs typeface="Helvetica"/>
              <a:sym typeface="Helvetica"/>
            </a:endParaRPr>
          </a:p>
          <a:p>
            <a:pPr lvl="0">
              <a:defRPr sz="1800"/>
            </a:pPr>
            <a:r>
              <a:rPr lang="en-US" sz="1600" b="1" u="sng" dirty="0" smtClean="0">
                <a:latin typeface="Helvetica"/>
                <a:ea typeface="Helvetica"/>
                <a:cs typeface="Helvetica"/>
                <a:sym typeface="Helvetica"/>
              </a:rPr>
              <a:t>The</a:t>
            </a:r>
            <a:r>
              <a:rPr lang="en-US" sz="1600" b="1" u="sng" baseline="0" dirty="0" smtClean="0">
                <a:latin typeface="Helvetica"/>
                <a:ea typeface="Helvetica"/>
                <a:cs typeface="Helvetica"/>
                <a:sym typeface="Helvetica"/>
              </a:rPr>
              <a:t> Medulla </a:t>
            </a:r>
            <a:r>
              <a:rPr lang="en-US" sz="1600" baseline="0" dirty="0" smtClean="0">
                <a:latin typeface="Helvetica"/>
                <a:ea typeface="Helvetica"/>
                <a:cs typeface="Helvetica"/>
                <a:sym typeface="Helvetica"/>
              </a:rPr>
              <a:t>is responsible for vital function such as </a:t>
            </a:r>
            <a:r>
              <a:rPr lang="en-US" sz="1600" dirty="0" smtClean="0">
                <a:latin typeface="Helvetica"/>
                <a:ea typeface="Helvetica"/>
                <a:cs typeface="Helvetica"/>
                <a:sym typeface="Helvetica"/>
              </a:rPr>
              <a:t> heart rate, blood pressure, and breathing.  </a:t>
            </a:r>
          </a:p>
          <a:p>
            <a:pPr lvl="0">
              <a:defRPr sz="1800"/>
            </a:pPr>
            <a:endParaRPr lang="en-US" sz="1600" dirty="0" smtClean="0">
              <a:latin typeface="Helvetica"/>
              <a:ea typeface="Helvetica"/>
              <a:cs typeface="Helvetica"/>
              <a:sym typeface="Helvetica"/>
            </a:endParaRPr>
          </a:p>
          <a:p>
            <a:pPr lvl="0">
              <a:defRPr sz="1800"/>
            </a:pPr>
            <a:r>
              <a:rPr lang="en-US" sz="1600" b="1" u="sng" dirty="0" smtClean="0">
                <a:latin typeface="Helvetica"/>
                <a:ea typeface="Helvetica"/>
                <a:cs typeface="Helvetica"/>
                <a:sym typeface="Helvetica"/>
              </a:rPr>
              <a:t>The Pons </a:t>
            </a:r>
            <a:r>
              <a:rPr lang="en-US" sz="1600" dirty="0" smtClean="0">
                <a:latin typeface="Helvetica"/>
                <a:ea typeface="Helvetica"/>
                <a:cs typeface="Helvetica"/>
                <a:sym typeface="Helvetica"/>
              </a:rPr>
              <a:t>is located in the front of the Medulla and is involved in regulating body movement, attention, sleep, and alertness.</a:t>
            </a:r>
          </a:p>
          <a:p>
            <a:pPr lvl="0">
              <a:defRPr sz="1800"/>
            </a:pPr>
            <a:endParaRPr lang="en-US" sz="1600" dirty="0" smtClean="0">
              <a:latin typeface="Helvetica"/>
              <a:ea typeface="Helvetica"/>
              <a:cs typeface="Helvetica"/>
              <a:sym typeface="Helvetica"/>
            </a:endParaRPr>
          </a:p>
          <a:p>
            <a:pPr lvl="0">
              <a:defRPr sz="1800"/>
            </a:pPr>
            <a:r>
              <a:rPr lang="en-US" sz="1600" b="1" u="sng" dirty="0" smtClean="0">
                <a:latin typeface="Helvetica"/>
                <a:ea typeface="Helvetica"/>
                <a:cs typeface="Helvetica"/>
                <a:sym typeface="Helvetica"/>
              </a:rPr>
              <a:t>Cerebellum</a:t>
            </a:r>
            <a:r>
              <a:rPr lang="en-US" sz="1600" dirty="0" smtClean="0">
                <a:latin typeface="Helvetica"/>
                <a:ea typeface="Helvetica"/>
                <a:cs typeface="Helvetica"/>
                <a:sym typeface="Helvetica"/>
              </a:rPr>
              <a:t> - This is involved in balance &amp; coordination.  A person whose cerebellum is injured may have trouble with coordination.  They may walk unevenly &amp; occasionally fall down.</a:t>
            </a:r>
            <a:endParaRPr lang="en-US" sz="1600" dirty="0">
              <a:latin typeface="Helvetica"/>
              <a:ea typeface="Helvetica"/>
              <a:cs typeface="Helvetica"/>
              <a:sym typeface="Helvetic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noRot="1" noChangeAspect="1"/>
          </p:cNvSpPr>
          <p:nvPr>
            <p:ph type="sldImg"/>
          </p:nvPr>
        </p:nvSpPr>
        <p:spPr>
          <a:prstGeom prst="rect">
            <a:avLst/>
          </a:prstGeom>
        </p:spPr>
        <p:txBody>
          <a:bodyPr/>
          <a:lstStyle/>
          <a:p>
            <a:pPr lvl="0"/>
            <a:endParaRPr/>
          </a:p>
        </p:txBody>
      </p:sp>
      <p:sp>
        <p:nvSpPr>
          <p:cNvPr id="76" name="Shape 76"/>
          <p:cNvSpPr>
            <a:spLocks noGrp="1"/>
          </p:cNvSpPr>
          <p:nvPr>
            <p:ph type="body" sz="quarter" idx="1"/>
          </p:nvPr>
        </p:nvSpPr>
        <p:spPr>
          <a:prstGeom prst="rect">
            <a:avLst/>
          </a:prstGeom>
        </p:spPr>
        <p:txBody>
          <a:bodyPr/>
          <a:lstStyle/>
          <a:p>
            <a:pPr lvl="0">
              <a:defRPr sz="1800"/>
            </a:pPr>
            <a:r>
              <a:rPr sz="1600" b="1" u="sng" dirty="0">
                <a:latin typeface="Helvetica"/>
                <a:ea typeface="Helvetica"/>
                <a:cs typeface="Helvetica"/>
                <a:sym typeface="Helvetica"/>
              </a:rPr>
              <a:t>The Midbrain</a:t>
            </a:r>
            <a:r>
              <a:rPr sz="2400" dirty="0">
                <a:latin typeface="Helvetica"/>
                <a:ea typeface="Helvetica"/>
                <a:cs typeface="Helvetica"/>
                <a:sym typeface="Helvetica"/>
              </a:rPr>
              <a:t> is located between the hind brain &amp; the forebrain.</a:t>
            </a:r>
          </a:p>
          <a:p>
            <a:pPr lvl="0">
              <a:defRPr sz="1800"/>
            </a:pPr>
            <a:r>
              <a:rPr sz="1600" b="1" u="sng" dirty="0">
                <a:latin typeface="Helvetica"/>
                <a:ea typeface="Helvetica"/>
                <a:cs typeface="Helvetica"/>
                <a:sym typeface="Helvetica"/>
              </a:rPr>
              <a:t>Example:</a:t>
            </a:r>
            <a:r>
              <a:rPr sz="2400" dirty="0">
                <a:latin typeface="Helvetica"/>
                <a:ea typeface="Helvetica"/>
                <a:cs typeface="Helvetica"/>
                <a:sym typeface="Helvetica"/>
              </a:rPr>
              <a:t> Eye movement is controlled by an area in the midbrain.</a:t>
            </a:r>
          </a:p>
          <a:p>
            <a:pPr lvl="0">
              <a:defRPr sz="1800"/>
            </a:pPr>
            <a:r>
              <a:rPr sz="2400" b="1" dirty="0">
                <a:latin typeface="Helvetica"/>
                <a:ea typeface="Helvetica"/>
                <a:cs typeface="Helvetica"/>
                <a:sym typeface="Helvetica"/>
              </a:rPr>
              <a:t>Plus the Midbrai</a:t>
            </a:r>
            <a:r>
              <a:rPr sz="2400" dirty="0">
                <a:latin typeface="Helvetica"/>
                <a:ea typeface="Helvetica"/>
                <a:cs typeface="Helvetica"/>
                <a:sym typeface="Helvetica"/>
              </a:rPr>
              <a:t>n contains part of the RETICULAR ACTIVATING SYSTEM.  This system is important for attention, sleep &amp; arousal.  Stimulation of the reticular activating system makes us alert. (Well. . . some of us anyway)  It affects arousal by increasing heart rate &amp; it increases brain activity.</a:t>
            </a:r>
          </a:p>
          <a:p>
            <a:pPr lvl="0">
              <a:defRPr sz="1800"/>
            </a:pPr>
            <a:r>
              <a:rPr sz="2400" dirty="0">
                <a:latin typeface="Helvetica"/>
                <a:ea typeface="Helvetica"/>
                <a:cs typeface="Helvetica"/>
                <a:sym typeface="Helvetica"/>
              </a:rPr>
              <a:t>Sudden loud noises stimulate the </a:t>
            </a:r>
            <a:r>
              <a:rPr sz="1600" dirty="0">
                <a:latin typeface="Helvetica"/>
                <a:ea typeface="Helvetica"/>
                <a:cs typeface="Helvetica"/>
                <a:sym typeface="Helvetica"/>
              </a:rPr>
              <a:t>r</a:t>
            </a:r>
            <a:r>
              <a:rPr sz="2400" dirty="0">
                <a:latin typeface="Helvetica"/>
                <a:ea typeface="Helvetica"/>
                <a:cs typeface="Helvetica"/>
                <a:sym typeface="Helvetica"/>
              </a:rPr>
              <a:t>eticular activating system and can awaken a sleeping person.  However, the reticular activating system can screen out some noises.  A person who lives in the city may not be awakened by the sounds of traffic roaring  by.  This same person may, however awaken to sounds that are more out of the ordinary, such as a bird singing.</a:t>
            </a:r>
          </a:p>
          <a:p>
            <a:pPr lvl="0">
              <a:defRPr sz="1800"/>
            </a:pPr>
            <a:endParaRPr lang="en-US" sz="2400" b="1" dirty="0" smtClean="0">
              <a:latin typeface="Helvetica"/>
              <a:ea typeface="Helvetica"/>
              <a:cs typeface="Helvetica"/>
              <a:sym typeface="Helvetica"/>
            </a:endParaRPr>
          </a:p>
          <a:p>
            <a:pPr lvl="0">
              <a:defRPr sz="1800"/>
            </a:pPr>
            <a:r>
              <a:rPr sz="2400" b="1" dirty="0" smtClean="0">
                <a:latin typeface="Helvetica"/>
                <a:ea typeface="Helvetica"/>
                <a:cs typeface="Helvetica"/>
                <a:sym typeface="Helvetica"/>
              </a:rPr>
              <a:t>V </a:t>
            </a:r>
            <a:r>
              <a:rPr sz="2400" b="1" dirty="0">
                <a:latin typeface="Helvetica"/>
                <a:ea typeface="Helvetica"/>
                <a:cs typeface="Helvetica"/>
                <a:sym typeface="Helvetica"/>
              </a:rPr>
              <a:t>Certain part</a:t>
            </a:r>
            <a:r>
              <a:rPr sz="2400" dirty="0">
                <a:latin typeface="Helvetica"/>
                <a:ea typeface="Helvetica"/>
                <a:cs typeface="Helvetica"/>
                <a:sym typeface="Helvetica"/>
              </a:rPr>
              <a:t>s of the forebrain are very well developed in human beings.  The forebrain is the part of the brain that makes it possible for humans to do COMPLEX thinking processes.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prstGeom prst="rect">
            <a:avLst/>
          </a:prstGeom>
        </p:spPr>
        <p:txBody>
          <a:bodyPr/>
          <a:lstStyle/>
          <a:p>
            <a:pPr lvl="0"/>
            <a:endParaRPr/>
          </a:p>
        </p:txBody>
      </p:sp>
      <p:sp>
        <p:nvSpPr>
          <p:cNvPr id="88" name="Shape 88"/>
          <p:cNvSpPr>
            <a:spLocks noGrp="1"/>
          </p:cNvSpPr>
          <p:nvPr>
            <p:ph type="body" sz="quarter" idx="1"/>
          </p:nvPr>
        </p:nvSpPr>
        <p:spPr>
          <a:prstGeom prst="rect">
            <a:avLst/>
          </a:prstGeom>
        </p:spPr>
        <p:txBody>
          <a:bodyPr/>
          <a:lstStyle/>
          <a:p>
            <a:pPr lvl="0">
              <a:defRPr sz="1800"/>
            </a:pPr>
            <a:r>
              <a:rPr lang="en-US" sz="1600" dirty="0" smtClean="0">
                <a:latin typeface="Helvetica"/>
                <a:ea typeface="Helvetica"/>
                <a:cs typeface="Helvetica"/>
                <a:sym typeface="Helvetica"/>
              </a:rPr>
              <a:t>The </a:t>
            </a:r>
            <a:r>
              <a:rPr lang="en-US" sz="1600" u="sng" dirty="0" smtClean="0">
                <a:latin typeface="Helvetica"/>
                <a:ea typeface="Helvetica"/>
                <a:cs typeface="Helvetica"/>
                <a:sym typeface="Helvetica"/>
              </a:rPr>
              <a:t>Thalamus</a:t>
            </a:r>
            <a:r>
              <a:rPr lang="en-US" sz="1600" b="1" dirty="0" smtClean="0">
                <a:latin typeface="Helvetica"/>
                <a:ea typeface="Helvetica"/>
                <a:cs typeface="Helvetica"/>
                <a:sym typeface="Helvetica"/>
              </a:rPr>
              <a:t> </a:t>
            </a:r>
            <a:r>
              <a:rPr lang="en-US" sz="1600" dirty="0" smtClean="0">
                <a:latin typeface="Helvetica"/>
                <a:ea typeface="Helvetica"/>
                <a:cs typeface="Helvetica"/>
                <a:sym typeface="Helvetica"/>
              </a:rPr>
              <a:t>is very important. T</a:t>
            </a:r>
            <a:r>
              <a:rPr lang="en-US" sz="1800" dirty="0" smtClean="0">
                <a:latin typeface="Lucida Grande"/>
                <a:ea typeface="Lucida Grande"/>
                <a:cs typeface="Lucida Grande"/>
                <a:sym typeface="Lucida Grande"/>
              </a:rPr>
              <a:t>he thalamus is to relay sensory and motor (muscles and movement) information that it receives from the brainstem, cerebellum and spinal cord to the lobes of the brain.</a:t>
            </a:r>
            <a:r>
              <a:rPr lang="en-US" sz="1800" u="none" dirty="0" smtClean="0">
                <a:solidFill>
                  <a:schemeClr val="tx1"/>
                </a:solidFill>
                <a:latin typeface="Lucida Grande"/>
                <a:ea typeface="Lucida Grande"/>
                <a:cs typeface="Lucida Grande"/>
                <a:sym typeface="Lucida Grande"/>
              </a:rPr>
              <a:t> </a:t>
            </a:r>
            <a:r>
              <a:rPr lang="en-US" sz="1600" dirty="0" smtClean="0">
                <a:latin typeface="Helvetica"/>
                <a:ea typeface="Helvetica"/>
                <a:cs typeface="Helvetica"/>
                <a:sym typeface="Helvetica"/>
              </a:rPr>
              <a:t>Most of the messages coming from the sense organs go through the thalamus on the way to the higher levels of the brain(areas responsible for thinking &amp; reasoning).  Ex. Lets say you want to move your hand to write, your brain sends a message to the thalamus, which then sends it to the correct place on the motor strip.  Otherwise, you’d end up blinking your eye.</a:t>
            </a:r>
          </a:p>
          <a:p>
            <a:pPr lvl="0">
              <a:defRPr sz="1800"/>
            </a:pPr>
            <a:endParaRPr lang="en-US" sz="1600" b="1" dirty="0" smtClean="0">
              <a:latin typeface="Helvetica"/>
              <a:ea typeface="Helvetica"/>
              <a:cs typeface="Helvetica"/>
              <a:sym typeface="Helvetica"/>
            </a:endParaRPr>
          </a:p>
          <a:p>
            <a:pPr lvl="0">
              <a:defRPr sz="1800"/>
            </a:pPr>
            <a:r>
              <a:rPr lang="en-US" sz="1600" u="sng" dirty="0" smtClean="0">
                <a:latin typeface="Helvetica"/>
                <a:ea typeface="Helvetica"/>
                <a:cs typeface="Helvetica"/>
                <a:sym typeface="Helvetica"/>
              </a:rPr>
              <a:t>Hypothalamus</a:t>
            </a:r>
            <a:r>
              <a:rPr lang="en-US" sz="1600" b="1" dirty="0" smtClean="0">
                <a:latin typeface="Helvetica"/>
                <a:ea typeface="Helvetica"/>
                <a:cs typeface="Helvetica"/>
                <a:sym typeface="Helvetica"/>
              </a:rPr>
              <a:t> </a:t>
            </a:r>
            <a:r>
              <a:rPr lang="en-US" sz="1600" dirty="0" smtClean="0">
                <a:latin typeface="Helvetica"/>
                <a:ea typeface="Helvetica"/>
                <a:cs typeface="Helvetica"/>
                <a:sym typeface="Helvetica"/>
              </a:rPr>
              <a:t>- The hypothalamus is directly located under the thalamus, (Hypo Meaning below).  It is very tiny, (size of a pea) but it is extremely important because it is involved in many aspects of behavior and physiological functions. It</a:t>
            </a:r>
            <a:r>
              <a:rPr lang="en-US" sz="1600" baseline="0" dirty="0" smtClean="0">
                <a:latin typeface="Helvetica"/>
                <a:ea typeface="Helvetica"/>
                <a:cs typeface="Helvetica"/>
                <a:sym typeface="Helvetica"/>
              </a:rPr>
              <a:t> is r</a:t>
            </a:r>
            <a:r>
              <a:rPr lang="en-US" sz="1600" dirty="0" smtClean="0">
                <a:latin typeface="Helvetica"/>
                <a:ea typeface="Helvetica"/>
                <a:cs typeface="Helvetica"/>
                <a:sym typeface="Helvetica"/>
              </a:rPr>
              <a:t>esponsible for: body temp, various aspects of motivation &amp; emotion.  It is involved in Hunger thirst caring for offspring and aggression.</a:t>
            </a:r>
          </a:p>
          <a:p>
            <a:pPr lvl="0">
              <a:defRPr sz="1800"/>
            </a:pPr>
            <a:endParaRPr lang="en-US" sz="1600" dirty="0" smtClean="0">
              <a:latin typeface="Helvetica"/>
              <a:ea typeface="Helvetica"/>
              <a:cs typeface="Helvetica"/>
              <a:sym typeface="Helvetica"/>
            </a:endParaRPr>
          </a:p>
          <a:p>
            <a:pPr lvl="0">
              <a:defRPr sz="1800"/>
            </a:pPr>
            <a:r>
              <a:rPr lang="en-US" sz="1600" u="sng" dirty="0" smtClean="0">
                <a:latin typeface="Helvetica"/>
                <a:ea typeface="Helvetica"/>
                <a:cs typeface="Helvetica"/>
                <a:sym typeface="Helvetica"/>
              </a:rPr>
              <a:t>Limbic System</a:t>
            </a:r>
            <a:r>
              <a:rPr lang="en-US" sz="1600" dirty="0" smtClean="0">
                <a:latin typeface="Helvetica"/>
                <a:ea typeface="Helvetica"/>
                <a:cs typeface="Helvetica"/>
                <a:sym typeface="Helvetica"/>
              </a:rPr>
              <a:t> - This is involved in learning &amp; memory, emotion, hunger, sex &amp; aggression.  If a particular part of the limbic system is damaged, people can recall old memories, but do not create new memories.  Ex. a person w/damage to that area may have vivid childhood memories of playing w/their sister, but may not be able to remember that this same sister visited the same day.  So researchers believe memories are </a:t>
            </a:r>
            <a:r>
              <a:rPr lang="en-US" sz="1600" b="1" dirty="0" smtClean="0">
                <a:latin typeface="Helvetica"/>
                <a:ea typeface="Helvetica"/>
                <a:cs typeface="Helvetica"/>
                <a:sym typeface="Helvetica"/>
              </a:rPr>
              <a:t>processed through this area </a:t>
            </a:r>
            <a:r>
              <a:rPr lang="en-US" sz="1600" dirty="0" smtClean="0">
                <a:latin typeface="Helvetica"/>
                <a:ea typeface="Helvetica"/>
                <a:cs typeface="Helvetica"/>
                <a:sym typeface="Helvetica"/>
              </a:rPr>
              <a:t> &amp; then sent to other areas for storage. </a:t>
            </a:r>
            <a:r>
              <a:rPr lang="en-US" sz="1600" b="1" dirty="0" smtClean="0">
                <a:latin typeface="Helvetica"/>
                <a:ea typeface="Helvetica"/>
                <a:cs typeface="Helvetica"/>
                <a:sym typeface="Helvetica"/>
              </a:rPr>
              <a:t>Anterograde Amnesia</a:t>
            </a:r>
            <a:endParaRPr lang="en-US" sz="1600" dirty="0" smtClean="0">
              <a:latin typeface="Helvetica"/>
              <a:ea typeface="Helvetica"/>
              <a:cs typeface="Helvetica"/>
              <a:sym typeface="Helvetica"/>
            </a:endParaRPr>
          </a:p>
          <a:p>
            <a:pPr lvl="0">
              <a:defRPr sz="1800"/>
            </a:pPr>
            <a:endParaRPr lang="en-US" sz="1600" dirty="0" smtClean="0">
              <a:latin typeface="Helvetica"/>
              <a:ea typeface="Helvetica"/>
              <a:cs typeface="Helvetica"/>
              <a:sym typeface="Helvetica"/>
            </a:endParaRPr>
          </a:p>
          <a:p>
            <a:pPr lvl="0">
              <a:defRPr sz="1800"/>
            </a:pPr>
            <a:r>
              <a:rPr lang="en-US" sz="1600" u="sng" dirty="0" smtClean="0">
                <a:latin typeface="Helvetica"/>
                <a:ea typeface="Helvetica"/>
                <a:cs typeface="Helvetica"/>
                <a:sym typeface="Helvetica"/>
              </a:rPr>
              <a:t>Cerebrum.</a:t>
            </a:r>
            <a:r>
              <a:rPr lang="en-US" sz="1600" b="1" dirty="0" smtClean="0">
                <a:latin typeface="Helvetica"/>
                <a:ea typeface="Helvetica"/>
                <a:cs typeface="Helvetica"/>
                <a:sym typeface="Helvetica"/>
              </a:rPr>
              <a:t>  - </a:t>
            </a:r>
            <a:r>
              <a:rPr lang="en-US" sz="1600" dirty="0" smtClean="0">
                <a:latin typeface="Helvetica"/>
                <a:ea typeface="Helvetica"/>
                <a:cs typeface="Helvetica"/>
                <a:sym typeface="Helvetica"/>
              </a:rPr>
              <a:t>Only in human beings does the cerebrum make up such a large part of the brain.  The cerebrum accounts for about 70% of the weight of the brain.  The surface of the cerebrum is wrinkled with ridges and valleys.  This surface is the CEREBRAL CORTEX. The cerebrum is involved with coordination of voluntary</a:t>
            </a:r>
            <a:r>
              <a:rPr lang="en-US" sz="1600" baseline="0" dirty="0" smtClean="0">
                <a:latin typeface="Helvetica"/>
                <a:ea typeface="Helvetica"/>
                <a:cs typeface="Helvetica"/>
                <a:sym typeface="Helvetica"/>
              </a:rPr>
              <a:t> activity in the body. </a:t>
            </a:r>
            <a:r>
              <a:rPr lang="en-US" sz="1600" baseline="0" smtClean="0">
                <a:latin typeface="Helvetica"/>
                <a:ea typeface="Helvetica"/>
                <a:cs typeface="Helvetica"/>
                <a:sym typeface="Helvetica"/>
              </a:rPr>
              <a:t>If you want to move your arm right now, the cerebrum is in part, responsible.</a:t>
            </a:r>
            <a:endParaRPr lang="en-US" sz="1600" dirty="0">
              <a:latin typeface="Helvetica"/>
              <a:ea typeface="Helvetica"/>
              <a:cs typeface="Helvetica"/>
              <a:sym typeface="Helvetic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5" name="Shape 5"/>
          <p:cNvSpPr/>
          <p:nvPr/>
        </p:nvSpPr>
        <p:spPr>
          <a:xfrm>
            <a:off x="1028700" y="8864600"/>
            <a:ext cx="2578100" cy="4064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000"/>
              </a:lnSpc>
              <a:tabLst>
                <a:tab pos="1295400" algn="l"/>
                <a:tab pos="2603500" algn="l"/>
                <a:tab pos="2603500" algn="l"/>
              </a:tabLst>
              <a:defRPr sz="1800"/>
            </a:lvl1pPr>
          </a:lstStyle>
          <a:p>
            <a:pPr lvl="0"/>
            <a:r>
              <a:t> </a:t>
            </a:r>
          </a:p>
        </p:txBody>
      </p:sp>
      <p:sp>
        <p:nvSpPr>
          <p:cNvPr id="6" name="Shape 6"/>
          <p:cNvSpPr/>
          <p:nvPr/>
        </p:nvSpPr>
        <p:spPr>
          <a:xfrm>
            <a:off x="4493880" y="8864600"/>
            <a:ext cx="3987801" cy="4064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2000"/>
              </a:lnSpc>
              <a:tabLst>
                <a:tab pos="1295400" algn="l"/>
                <a:tab pos="2603500" algn="l"/>
                <a:tab pos="3898900" algn="l"/>
                <a:tab pos="4013200" algn="l"/>
              </a:tabLst>
              <a:defRPr sz="1800"/>
            </a:lvl1pPr>
          </a:lstStyle>
          <a:p>
            <a:pPr lvl="0"/>
            <a:r>
              <a:t> </a:t>
            </a:r>
          </a:p>
        </p:txBody>
      </p:sp>
      <p:sp>
        <p:nvSpPr>
          <p:cNvPr id="7" name="Shape 7"/>
          <p:cNvSpPr/>
          <p:nvPr/>
        </p:nvSpPr>
        <p:spPr>
          <a:xfrm>
            <a:off x="0" y="0"/>
            <a:ext cx="13004800" cy="9753600"/>
          </a:xfrm>
          <a:prstGeom prst="rect">
            <a:avLst/>
          </a:prstGeom>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8" name="Shape 8"/>
          <p:cNvSpPr/>
          <p:nvPr/>
        </p:nvSpPr>
        <p:spPr>
          <a:xfrm>
            <a:off x="-203200" y="7747000"/>
            <a:ext cx="13212517" cy="2032000"/>
          </a:xfrm>
          <a:prstGeom prst="rect">
            <a:avLst/>
          </a:prstGeom>
          <a:solidFill>
            <a:srgbClr val="CC5711"/>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copy 7">
    <p:bg>
      <p:bgPr>
        <a:solidFill>
          <a:srgbClr val="FFFFFF"/>
        </a:solidFill>
        <a:effectLst/>
      </p:bgPr>
    </p:bg>
    <p:spTree>
      <p:nvGrpSpPr>
        <p:cNvPr id="1" name=""/>
        <p:cNvGrpSpPr/>
        <p:nvPr/>
      </p:nvGrpSpPr>
      <p:grpSpPr>
        <a:xfrm>
          <a:off x="0" y="0"/>
          <a:ext cx="0" cy="0"/>
          <a:chOff x="0" y="0"/>
          <a:chExt cx="0" cy="0"/>
        </a:xfrm>
      </p:grpSpPr>
      <p:sp>
        <p:nvSpPr>
          <p:cNvPr id="10" name="Shape 10"/>
          <p:cNvSpPr/>
          <p:nvPr/>
        </p:nvSpPr>
        <p:spPr>
          <a:xfrm>
            <a:off x="-38100" y="177800"/>
            <a:ext cx="13122206" cy="9753600"/>
          </a:xfrm>
          <a:prstGeom prst="rect">
            <a:avLst/>
          </a:prstGeom>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11" name="Shape 11"/>
          <p:cNvSpPr/>
          <p:nvPr/>
        </p:nvSpPr>
        <p:spPr>
          <a:xfrm>
            <a:off x="-12700" y="-673100"/>
            <a:ext cx="13212517" cy="2032000"/>
          </a:xfrm>
          <a:prstGeom prst="rect">
            <a:avLst/>
          </a:prstGeom>
          <a:solidFill>
            <a:srgbClr val="CC5711"/>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12" name="Shape 12"/>
          <p:cNvSpPr/>
          <p:nvPr/>
        </p:nvSpPr>
        <p:spPr>
          <a:xfrm>
            <a:off x="-12700" y="7924800"/>
            <a:ext cx="13212517" cy="2032000"/>
          </a:xfrm>
          <a:prstGeom prst="rect">
            <a:avLst/>
          </a:prstGeom>
          <a:solidFill>
            <a:srgbClr val="CC5711"/>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copy 12">
    <p:bg>
      <p:bgPr>
        <a:solidFill>
          <a:srgbClr val="FFFFFF"/>
        </a:solidFill>
        <a:effectLst/>
      </p:bgPr>
    </p:bg>
    <p:spTree>
      <p:nvGrpSpPr>
        <p:cNvPr id="1" name=""/>
        <p:cNvGrpSpPr/>
        <p:nvPr/>
      </p:nvGrpSpPr>
      <p:grpSpPr>
        <a:xfrm>
          <a:off x="0" y="0"/>
          <a:ext cx="0" cy="0"/>
          <a:chOff x="0" y="0"/>
          <a:chExt cx="0" cy="0"/>
        </a:xfrm>
      </p:grpSpPr>
      <p:sp>
        <p:nvSpPr>
          <p:cNvPr id="14" name="Shape 14"/>
          <p:cNvSpPr/>
          <p:nvPr/>
        </p:nvSpPr>
        <p:spPr>
          <a:xfrm>
            <a:off x="-38100" y="177800"/>
            <a:ext cx="13122206" cy="9753600"/>
          </a:xfrm>
          <a:prstGeom prst="rect">
            <a:avLst/>
          </a:prstGeom>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15" name="Shape 15"/>
          <p:cNvSpPr/>
          <p:nvPr/>
        </p:nvSpPr>
        <p:spPr>
          <a:xfrm>
            <a:off x="-12700" y="-673100"/>
            <a:ext cx="13212517" cy="2032000"/>
          </a:xfrm>
          <a:prstGeom prst="rect">
            <a:avLst/>
          </a:prstGeom>
          <a:solidFill>
            <a:srgbClr val="CC5711"/>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16" name="Shape 16"/>
          <p:cNvSpPr/>
          <p:nvPr/>
        </p:nvSpPr>
        <p:spPr>
          <a:xfrm>
            <a:off x="-12700" y="7924800"/>
            <a:ext cx="13212517" cy="2032000"/>
          </a:xfrm>
          <a:prstGeom prst="rect">
            <a:avLst/>
          </a:prstGeom>
          <a:solidFill>
            <a:srgbClr val="CC5711"/>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1_Title &amp; Bullets copy 12">
    <p:bg>
      <p:bgPr>
        <a:solidFill>
          <a:srgbClr val="FFFFFF"/>
        </a:solidFill>
        <a:effectLst/>
      </p:bgPr>
    </p:bg>
    <p:spTree>
      <p:nvGrpSpPr>
        <p:cNvPr id="1" name=""/>
        <p:cNvGrpSpPr/>
        <p:nvPr/>
      </p:nvGrpSpPr>
      <p:grpSpPr>
        <a:xfrm>
          <a:off x="0" y="0"/>
          <a:ext cx="0" cy="0"/>
          <a:chOff x="0" y="0"/>
          <a:chExt cx="0" cy="0"/>
        </a:xfrm>
      </p:grpSpPr>
      <p:sp>
        <p:nvSpPr>
          <p:cNvPr id="14" name="Shape 14"/>
          <p:cNvSpPr/>
          <p:nvPr/>
        </p:nvSpPr>
        <p:spPr>
          <a:xfrm>
            <a:off x="-38100" y="177800"/>
            <a:ext cx="13122206" cy="9753600"/>
          </a:xfrm>
          <a:prstGeom prst="rect">
            <a:avLst/>
          </a:prstGeom>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15" name="Shape 15"/>
          <p:cNvSpPr/>
          <p:nvPr/>
        </p:nvSpPr>
        <p:spPr>
          <a:xfrm>
            <a:off x="-12700" y="-673100"/>
            <a:ext cx="13212517" cy="2032000"/>
          </a:xfrm>
          <a:prstGeom prst="rect">
            <a:avLst/>
          </a:prstGeom>
          <a:solidFill>
            <a:srgbClr val="CC5711"/>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16" name="Shape 16"/>
          <p:cNvSpPr/>
          <p:nvPr/>
        </p:nvSpPr>
        <p:spPr>
          <a:xfrm>
            <a:off x="-12700" y="8910206"/>
            <a:ext cx="13212517" cy="1046594"/>
          </a:xfrm>
          <a:prstGeom prst="rect">
            <a:avLst/>
          </a:prstGeom>
          <a:solidFill>
            <a:srgbClr val="CC5711"/>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026907660"/>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1638300"/>
            <a:ext cx="10464800" cy="330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a:bodyPr>
          <a:lstStyle/>
          <a:p>
            <a:pPr lvl="0">
              <a:defRPr sz="1800">
                <a:solidFill>
                  <a:srgbClr val="000000"/>
                </a:solidFill>
              </a:defRPr>
            </a:pPr>
            <a:r>
              <a:rPr sz="8400">
                <a:solidFill>
                  <a:srgbClr val="FFFFFF"/>
                </a:solidFill>
              </a:rPr>
              <a:t>Title Text</a:t>
            </a:r>
          </a:p>
        </p:txBody>
      </p:sp>
      <p:sp>
        <p:nvSpPr>
          <p:cNvPr id="3" name="Shape 3"/>
          <p:cNvSpPr>
            <a:spLocks noGrp="1"/>
          </p:cNvSpPr>
          <p:nvPr>
            <p:ph type="body" idx="1"/>
          </p:nvPr>
        </p:nvSpPr>
        <p:spPr>
          <a:xfrm>
            <a:off x="1270000" y="5029200"/>
            <a:ext cx="10464800" cy="11303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xmlns:p14="http://schemas.microsoft.com/office/powerpoint/2010/main" spd="med"/>
  <p:txStyles>
    <p:titleStyle>
      <a:lvl1pPr algn="ctr" defTabSz="584200">
        <a:defRPr sz="8400">
          <a:solidFill>
            <a:srgbClr val="FFFFFF"/>
          </a:solidFill>
          <a:latin typeface="Gill Sans"/>
          <a:ea typeface="Gill Sans"/>
          <a:cs typeface="Gill Sans"/>
          <a:sym typeface="Gill Sans"/>
        </a:defRPr>
      </a:lvl1pPr>
      <a:lvl2pPr indent="228600" algn="ctr" defTabSz="584200">
        <a:defRPr sz="8400">
          <a:solidFill>
            <a:srgbClr val="FFFFFF"/>
          </a:solidFill>
          <a:latin typeface="Gill Sans"/>
          <a:ea typeface="Gill Sans"/>
          <a:cs typeface="Gill Sans"/>
          <a:sym typeface="Gill Sans"/>
        </a:defRPr>
      </a:lvl2pPr>
      <a:lvl3pPr indent="457200" algn="ctr" defTabSz="584200">
        <a:defRPr sz="8400">
          <a:solidFill>
            <a:srgbClr val="FFFFFF"/>
          </a:solidFill>
          <a:latin typeface="Gill Sans"/>
          <a:ea typeface="Gill Sans"/>
          <a:cs typeface="Gill Sans"/>
          <a:sym typeface="Gill Sans"/>
        </a:defRPr>
      </a:lvl3pPr>
      <a:lvl4pPr indent="685800" algn="ctr" defTabSz="584200">
        <a:defRPr sz="8400">
          <a:solidFill>
            <a:srgbClr val="FFFFFF"/>
          </a:solidFill>
          <a:latin typeface="Gill Sans"/>
          <a:ea typeface="Gill Sans"/>
          <a:cs typeface="Gill Sans"/>
          <a:sym typeface="Gill Sans"/>
        </a:defRPr>
      </a:lvl4pPr>
      <a:lvl5pPr indent="914400" algn="ctr" defTabSz="584200">
        <a:defRPr sz="8400">
          <a:solidFill>
            <a:srgbClr val="FFFFFF"/>
          </a:solidFill>
          <a:latin typeface="Gill Sans"/>
          <a:ea typeface="Gill Sans"/>
          <a:cs typeface="Gill Sans"/>
          <a:sym typeface="Gill Sans"/>
        </a:defRPr>
      </a:lvl5pPr>
      <a:lvl6pPr indent="1143000" algn="ctr" defTabSz="584200">
        <a:defRPr sz="8400">
          <a:solidFill>
            <a:srgbClr val="FFFFFF"/>
          </a:solidFill>
          <a:latin typeface="Gill Sans"/>
          <a:ea typeface="Gill Sans"/>
          <a:cs typeface="Gill Sans"/>
          <a:sym typeface="Gill Sans"/>
        </a:defRPr>
      </a:lvl6pPr>
      <a:lvl7pPr indent="1371600" algn="ctr" defTabSz="584200">
        <a:defRPr sz="8400">
          <a:solidFill>
            <a:srgbClr val="FFFFFF"/>
          </a:solidFill>
          <a:latin typeface="Gill Sans"/>
          <a:ea typeface="Gill Sans"/>
          <a:cs typeface="Gill Sans"/>
          <a:sym typeface="Gill Sans"/>
        </a:defRPr>
      </a:lvl7pPr>
      <a:lvl8pPr indent="1600200" algn="ctr" defTabSz="584200">
        <a:defRPr sz="8400">
          <a:solidFill>
            <a:srgbClr val="FFFFFF"/>
          </a:solidFill>
          <a:latin typeface="Gill Sans"/>
          <a:ea typeface="Gill Sans"/>
          <a:cs typeface="Gill Sans"/>
          <a:sym typeface="Gill Sans"/>
        </a:defRPr>
      </a:lvl8pPr>
      <a:lvl9pPr indent="1828800" algn="ctr" defTabSz="584200">
        <a:defRPr sz="8400">
          <a:solidFill>
            <a:srgbClr val="FFFFFF"/>
          </a:solidFill>
          <a:latin typeface="Gill Sans"/>
          <a:ea typeface="Gill Sans"/>
          <a:cs typeface="Gill Sans"/>
          <a:sym typeface="Gill Sans"/>
        </a:defRPr>
      </a:lvl9pPr>
    </p:titleStyle>
    <p:bodyStyle>
      <a:lvl1pPr algn="ctr" defTabSz="584200">
        <a:defRPr sz="3600">
          <a:solidFill>
            <a:srgbClr val="FFFFFF"/>
          </a:solidFill>
          <a:latin typeface="Gill Sans"/>
          <a:ea typeface="Gill Sans"/>
          <a:cs typeface="Gill Sans"/>
          <a:sym typeface="Gill Sans"/>
        </a:defRPr>
      </a:lvl1pPr>
      <a:lvl2pPr algn="ctr" defTabSz="584200">
        <a:defRPr sz="3600">
          <a:solidFill>
            <a:srgbClr val="FFFFFF"/>
          </a:solidFill>
          <a:latin typeface="Gill Sans"/>
          <a:ea typeface="Gill Sans"/>
          <a:cs typeface="Gill Sans"/>
          <a:sym typeface="Gill Sans"/>
        </a:defRPr>
      </a:lvl2pPr>
      <a:lvl3pPr algn="ctr" defTabSz="584200">
        <a:defRPr sz="3600">
          <a:solidFill>
            <a:srgbClr val="FFFFFF"/>
          </a:solidFill>
          <a:latin typeface="Gill Sans"/>
          <a:ea typeface="Gill Sans"/>
          <a:cs typeface="Gill Sans"/>
          <a:sym typeface="Gill Sans"/>
        </a:defRPr>
      </a:lvl3pPr>
      <a:lvl4pPr algn="ctr" defTabSz="584200">
        <a:defRPr sz="3600">
          <a:solidFill>
            <a:srgbClr val="FFFFFF"/>
          </a:solidFill>
          <a:latin typeface="Gill Sans"/>
          <a:ea typeface="Gill Sans"/>
          <a:cs typeface="Gill Sans"/>
          <a:sym typeface="Gill Sans"/>
        </a:defRPr>
      </a:lvl4pPr>
      <a:lvl5pPr algn="ctr" defTabSz="584200">
        <a:defRPr sz="3600">
          <a:solidFill>
            <a:srgbClr val="FFFFFF"/>
          </a:solidFill>
          <a:latin typeface="Gill Sans"/>
          <a:ea typeface="Gill Sans"/>
          <a:cs typeface="Gill Sans"/>
          <a:sym typeface="Gill Sans"/>
        </a:defRPr>
      </a:lvl5pPr>
      <a:lvl6pPr indent="355600" algn="ctr" defTabSz="584200">
        <a:defRPr sz="3600">
          <a:solidFill>
            <a:srgbClr val="FFFFFF"/>
          </a:solidFill>
          <a:latin typeface="Gill Sans"/>
          <a:ea typeface="Gill Sans"/>
          <a:cs typeface="Gill Sans"/>
          <a:sym typeface="Gill Sans"/>
        </a:defRPr>
      </a:lvl6pPr>
      <a:lvl7pPr indent="711200" algn="ctr" defTabSz="584200">
        <a:defRPr sz="3600">
          <a:solidFill>
            <a:srgbClr val="FFFFFF"/>
          </a:solidFill>
          <a:latin typeface="Gill Sans"/>
          <a:ea typeface="Gill Sans"/>
          <a:cs typeface="Gill Sans"/>
          <a:sym typeface="Gill Sans"/>
        </a:defRPr>
      </a:lvl7pPr>
      <a:lvl8pPr indent="1066800" algn="ctr" defTabSz="584200">
        <a:defRPr sz="3600">
          <a:solidFill>
            <a:srgbClr val="FFFFFF"/>
          </a:solidFill>
          <a:latin typeface="Gill Sans"/>
          <a:ea typeface="Gill Sans"/>
          <a:cs typeface="Gill Sans"/>
          <a:sym typeface="Gill Sans"/>
        </a:defRPr>
      </a:lvl8pPr>
      <a:lvl9pPr indent="1422400" algn="ctr" defTabSz="584200">
        <a:defRPr sz="3600">
          <a:solidFill>
            <a:srgbClr val="FFFFFF"/>
          </a:solidFill>
          <a:latin typeface="Gill Sans"/>
          <a:ea typeface="Gill Sans"/>
          <a:cs typeface="Gill Sans"/>
          <a:sym typeface="Gill Sans"/>
        </a:defRPr>
      </a:lvl9pPr>
    </p:bodyStyle>
    <p:otherStyle>
      <a:lvl1pPr algn="ctr" defTabSz="584200">
        <a:defRPr>
          <a:solidFill>
            <a:schemeClr val="tx1"/>
          </a:solidFill>
          <a:latin typeface="+mn-lt"/>
          <a:ea typeface="+mn-ea"/>
          <a:cs typeface="+mn-cs"/>
          <a:sym typeface="Gill Sans"/>
        </a:defRPr>
      </a:lvl1pPr>
      <a:lvl2pPr indent="228600" algn="ctr" defTabSz="584200">
        <a:defRPr>
          <a:solidFill>
            <a:schemeClr val="tx1"/>
          </a:solidFill>
          <a:latin typeface="+mn-lt"/>
          <a:ea typeface="+mn-ea"/>
          <a:cs typeface="+mn-cs"/>
          <a:sym typeface="Gill Sans"/>
        </a:defRPr>
      </a:lvl2pPr>
      <a:lvl3pPr indent="457200" algn="ctr" defTabSz="584200">
        <a:defRPr>
          <a:solidFill>
            <a:schemeClr val="tx1"/>
          </a:solidFill>
          <a:latin typeface="+mn-lt"/>
          <a:ea typeface="+mn-ea"/>
          <a:cs typeface="+mn-cs"/>
          <a:sym typeface="Gill Sans"/>
        </a:defRPr>
      </a:lvl3pPr>
      <a:lvl4pPr indent="685800" algn="ctr" defTabSz="584200">
        <a:defRPr>
          <a:solidFill>
            <a:schemeClr val="tx1"/>
          </a:solidFill>
          <a:latin typeface="+mn-lt"/>
          <a:ea typeface="+mn-ea"/>
          <a:cs typeface="+mn-cs"/>
          <a:sym typeface="Gill Sans"/>
        </a:defRPr>
      </a:lvl4pPr>
      <a:lvl5pPr indent="914400" algn="ctr" defTabSz="584200">
        <a:defRPr>
          <a:solidFill>
            <a:schemeClr val="tx1"/>
          </a:solidFill>
          <a:latin typeface="+mn-lt"/>
          <a:ea typeface="+mn-ea"/>
          <a:cs typeface="+mn-cs"/>
          <a:sym typeface="Gill Sans"/>
        </a:defRPr>
      </a:lvl5pPr>
      <a:lvl6pPr indent="1143000" algn="ctr" defTabSz="584200">
        <a:defRPr>
          <a:solidFill>
            <a:schemeClr val="tx1"/>
          </a:solidFill>
          <a:latin typeface="+mn-lt"/>
          <a:ea typeface="+mn-ea"/>
          <a:cs typeface="+mn-cs"/>
          <a:sym typeface="Gill Sans"/>
        </a:defRPr>
      </a:lvl6pPr>
      <a:lvl7pPr indent="1371600" algn="ctr" defTabSz="584200">
        <a:defRPr>
          <a:solidFill>
            <a:schemeClr val="tx1"/>
          </a:solidFill>
          <a:latin typeface="+mn-lt"/>
          <a:ea typeface="+mn-ea"/>
          <a:cs typeface="+mn-cs"/>
          <a:sym typeface="Gill Sans"/>
        </a:defRPr>
      </a:lvl7pPr>
      <a:lvl8pPr indent="1600200" algn="ctr" defTabSz="584200">
        <a:defRPr>
          <a:solidFill>
            <a:schemeClr val="tx1"/>
          </a:solidFill>
          <a:latin typeface="+mn-lt"/>
          <a:ea typeface="+mn-ea"/>
          <a:cs typeface="+mn-cs"/>
          <a:sym typeface="Gill Sans"/>
        </a:defRPr>
      </a:lvl8pPr>
      <a:lvl9pPr indent="1828800" algn="ctr" defTabSz="584200">
        <a:defRPr>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1" Type="http://schemas.microsoft.com/office/2007/relationships/media" Target="../media/media1.m4v"/><Relationship Id="rId2" Type="http://schemas.openxmlformats.org/officeDocument/2006/relationships/video" Target="../media/media1.m4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 Type="http://schemas.microsoft.com/office/2007/relationships/media" Target="../media/media2.m4v"/><Relationship Id="rId2" Type="http://schemas.openxmlformats.org/officeDocument/2006/relationships/video" Target="../media/media2.m4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2.xml"/><Relationship Id="rId5" Type="http://schemas.openxmlformats.org/officeDocument/2006/relationships/image" Target="../media/image3.png"/><Relationship Id="rId6" Type="http://schemas.openxmlformats.org/officeDocument/2006/relationships/image" Target="../media/image10.gif"/><Relationship Id="rId7" Type="http://schemas.openxmlformats.org/officeDocument/2006/relationships/image" Target="../media/image4.png"/><Relationship Id="rId1" Type="http://schemas.microsoft.com/office/2007/relationships/media" Target="../media/media1.m4v"/><Relationship Id="rId2" Type="http://schemas.openxmlformats.org/officeDocument/2006/relationships/video" Target="../media/media1.m4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3.png"/><Relationship Id="rId6" Type="http://schemas.openxmlformats.org/officeDocument/2006/relationships/image" Target="../media/image10.gif"/><Relationship Id="rId7" Type="http://schemas.openxmlformats.org/officeDocument/2006/relationships/image" Target="../media/image11.gif"/><Relationship Id="rId8" Type="http://schemas.openxmlformats.org/officeDocument/2006/relationships/image" Target="../media/image4.png"/><Relationship Id="rId1" Type="http://schemas.microsoft.com/office/2007/relationships/media" Target="../media/media1.m4v"/><Relationship Id="rId2" Type="http://schemas.openxmlformats.org/officeDocument/2006/relationships/video" Target="../media/media1.m4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4.xml"/><Relationship Id="rId5" Type="http://schemas.openxmlformats.org/officeDocument/2006/relationships/image" Target="../media/image3.png"/><Relationship Id="rId6" Type="http://schemas.openxmlformats.org/officeDocument/2006/relationships/image" Target="../media/image10.gif"/><Relationship Id="rId7" Type="http://schemas.openxmlformats.org/officeDocument/2006/relationships/image" Target="../media/image4.png"/><Relationship Id="rId1" Type="http://schemas.microsoft.com/office/2007/relationships/media" Target="../media/media1.m4v"/><Relationship Id="rId2" Type="http://schemas.openxmlformats.org/officeDocument/2006/relationships/video" Target="../media/media1.m4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Secrets of the Brain brain.jpg"/>
          <p:cNvPicPr/>
          <p:nvPr/>
        </p:nvPicPr>
        <p:blipFill>
          <a:blip r:embed="rId4">
            <a:extLst/>
          </a:blip>
          <a:stretch>
            <a:fillRect/>
          </a:stretch>
        </p:blipFill>
        <p:spPr>
          <a:xfrm>
            <a:off x="3987800" y="2273300"/>
            <a:ext cx="4817494" cy="4468568"/>
          </a:xfrm>
          <a:prstGeom prst="rect">
            <a:avLst/>
          </a:prstGeom>
          <a:ln w="12700">
            <a:miter lim="400000"/>
          </a:ln>
        </p:spPr>
      </p:pic>
      <p:sp>
        <p:nvSpPr>
          <p:cNvPr id="28" name="Shape 28"/>
          <p:cNvSpPr/>
          <p:nvPr/>
        </p:nvSpPr>
        <p:spPr>
          <a:xfrm>
            <a:off x="215900" y="8216900"/>
            <a:ext cx="12547600" cy="795089"/>
          </a:xfrm>
          <a:prstGeom prst="rect">
            <a:avLst/>
          </a:prstGeom>
          <a:ln w="12700">
            <a:miter lim="400000"/>
          </a:ln>
          <a:effectLst>
            <a:outerShdw blurRad="127000" dist="63500" dir="2700000" rotWithShape="0">
              <a:srgbClr val="000000"/>
            </a:outerShdw>
          </a:effectLst>
          <a:extLst>
            <a:ext uri="{C572A759-6A51-4108-AA02-DFA0A04FC94B}">
              <ma14:wrappingTextBoxFlag xmlns:ma14="http://schemas.microsoft.com/office/mac/drawingml/2011/main" val="1"/>
            </a:ext>
          </a:extLst>
        </p:spPr>
        <p:txBody>
          <a:bodyPr lIns="0" tIns="0" rIns="0" bIns="0">
            <a:spAutoFit/>
          </a:bodyPr>
          <a:lstStyle>
            <a:lvl1pPr algn="ctr">
              <a:lnSpc>
                <a:spcPts val="62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 pos="12585700" algn="l"/>
              </a:tabLst>
              <a:defRPr sz="5200" spc="2307">
                <a:solidFill>
                  <a:srgbClr val="FFFFFF"/>
                </a:solidFill>
                <a:latin typeface="Lucida Grande"/>
                <a:ea typeface="Lucida Grande"/>
                <a:cs typeface="Lucida Grande"/>
                <a:sym typeface="Lucida Grande"/>
              </a:defRPr>
            </a:lvl1pPr>
          </a:lstStyle>
          <a:p>
            <a:pPr lvl="0">
              <a:defRPr sz="1800" spc="0">
                <a:solidFill>
                  <a:srgbClr val="000000"/>
                </a:solidFill>
              </a:defRPr>
            </a:pPr>
            <a:r>
              <a:rPr lang="en-US" sz="5200" spc="2307" dirty="0" smtClean="0">
                <a:solidFill>
                  <a:srgbClr val="FFFFFF"/>
                </a:solidFill>
              </a:rPr>
              <a:t>II. </a:t>
            </a:r>
            <a:r>
              <a:rPr sz="5200" spc="2307" dirty="0" smtClean="0">
                <a:solidFill>
                  <a:srgbClr val="FFFFFF"/>
                </a:solidFill>
              </a:rPr>
              <a:t>THE </a:t>
            </a:r>
            <a:r>
              <a:rPr sz="5200" spc="2307" dirty="0">
                <a:solidFill>
                  <a:srgbClr val="FFFFFF"/>
                </a:solidFill>
              </a:rPr>
              <a:t>BRAIN</a:t>
            </a:r>
          </a:p>
        </p:txBody>
      </p:sp>
      <p:pic>
        <p:nvPicPr>
          <p:cNvPr id="29" name="*brain_in_head-200.m4v"/>
          <p:cNvPicPr/>
          <p:nvPr>
            <a:videoFile r:link="rId2"/>
            <p:extLst>
              <p:ext uri="{DAA4B4D4-6D71-4841-9C94-3DE7FCFB9230}">
                <p14:media xmlns:p14="http://schemas.microsoft.com/office/powerpoint/2010/main" r:embed="rId1"/>
              </p:ext>
            </p:extLst>
          </p:nvPr>
        </p:nvPicPr>
        <p:blipFill>
          <a:blip r:embed="rId5">
            <a:extLst/>
          </a:blip>
          <a:stretch>
            <a:fillRect/>
          </a:stretch>
        </p:blipFill>
        <p:spPr>
          <a:xfrm>
            <a:off x="2883796" y="1287029"/>
            <a:ext cx="7923372" cy="5942530"/>
          </a:xfrm>
          <a:prstGeom prst="rect">
            <a:avLst/>
          </a:prstGeom>
        </p:spPr>
      </p:pic>
      <p:sp>
        <p:nvSpPr>
          <p:cNvPr id="30" name="Shape 30"/>
          <p:cNvSpPr/>
          <p:nvPr/>
        </p:nvSpPr>
        <p:spPr>
          <a:xfrm>
            <a:off x="36180" y="592666"/>
            <a:ext cx="12903201" cy="673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3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 pos="12230100" algn="l"/>
              </a:tabLst>
              <a:defRPr sz="3800" spc="2310">
                <a:solidFill>
                  <a:srgbClr val="FFFFFF"/>
                </a:solidFill>
                <a:latin typeface="Lucida Grande"/>
                <a:ea typeface="Lucida Grande"/>
                <a:cs typeface="Lucida Grande"/>
                <a:sym typeface="Lucida Grande"/>
              </a:defRPr>
            </a:lvl1pPr>
          </a:lstStyle>
          <a:p>
            <a:pPr lvl="0">
              <a:defRPr sz="1800" spc="0">
                <a:solidFill>
                  <a:srgbClr val="000000"/>
                </a:solidFill>
              </a:defRPr>
            </a:pPr>
            <a:r>
              <a:rPr sz="3800" spc="2310">
                <a:solidFill>
                  <a:srgbClr val="FFFFFF"/>
                </a:solidFill>
              </a:rPr>
              <a:t>BIOLOGY &amp; BEHAVIOR </a:t>
            </a:r>
          </a:p>
        </p:txBody>
      </p:sp>
      <p:pic>
        <p:nvPicPr>
          <p:cNvPr id="6" name="Picture 5" descr="Big Ideas 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grpId="1" nodeType="afterEffect">
                                  <p:stCondLst>
                                    <p:cond delay="0"/>
                                  </p:stCondLst>
                                  <p:childTnLst>
                                    <p:cmd type="call" cmd="playFrom(0.0)">
                                      <p:cBhvr>
                                        <p:cTn id="6" dur="12000"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repeatCount="indefinite" fill="hold" display="0">
                  <p:stCondLst>
                    <p:cond delay="indefinite"/>
                  </p:stCondLst>
                </p:cTn>
                <p:tgtEl>
                  <p:spTgt spid="29"/>
                </p:tgtEl>
              </p:cMediaNode>
            </p:video>
          </p:childTnLst>
        </p:cTn>
      </p:par>
    </p:tnLst>
    <p:bldLst>
      <p:bldP spid="29"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Simpson Phrenology-5-101.m4v"/>
          <p:cNvPicPr/>
          <p:nvPr>
            <a:videoFile r:link="rId2"/>
            <p:extLst>
              <p:ext uri="{DAA4B4D4-6D71-4841-9C94-3DE7FCFB9230}">
                <p14:media xmlns:p14="http://schemas.microsoft.com/office/powerpoint/2010/main" r:embed="rId1"/>
              </p:ext>
            </p:extLst>
          </p:nvPr>
        </p:nvPicPr>
        <p:blipFill>
          <a:blip r:embed="rId5">
            <a:extLst/>
          </a:blip>
          <a:stretch>
            <a:fillRect/>
          </a:stretch>
        </p:blipFill>
        <p:spPr>
          <a:xfrm>
            <a:off x="1345635" y="266417"/>
            <a:ext cx="10024534" cy="7518401"/>
          </a:xfrm>
          <a:prstGeom prst="rect">
            <a:avLst/>
          </a:prstGeom>
        </p:spPr>
      </p:pic>
      <p:pic>
        <p:nvPicPr>
          <p:cNvPr id="33" name="callipers.jpg"/>
          <p:cNvPicPr/>
          <p:nvPr/>
        </p:nvPicPr>
        <p:blipFill>
          <a:blip r:embed="rId6">
            <a:extLst/>
          </a:blip>
          <a:stretch>
            <a:fillRect/>
          </a:stretch>
        </p:blipFill>
        <p:spPr>
          <a:xfrm>
            <a:off x="6127908" y="1143321"/>
            <a:ext cx="6934201" cy="7480301"/>
          </a:xfrm>
          <a:prstGeom prst="rect">
            <a:avLst/>
          </a:prstGeom>
          <a:ln w="12700">
            <a:miter lim="400000"/>
          </a:ln>
          <a:effectLst>
            <a:outerShdw blurRad="63500" dir="2700000" rotWithShape="0">
              <a:srgbClr val="000000"/>
            </a:outerShdw>
            <a:reflection stA="50000" endPos="40000" dir="5400000" sy="-100000" algn="bl" rotWithShape="0"/>
          </a:effectLst>
        </p:spPr>
      </p:pic>
      <p:pic>
        <p:nvPicPr>
          <p:cNvPr id="34" name="manipulating.jpg"/>
          <p:cNvPicPr/>
          <p:nvPr/>
        </p:nvPicPr>
        <p:blipFill>
          <a:blip r:embed="rId7">
            <a:extLst/>
          </a:blip>
          <a:stretch>
            <a:fillRect/>
          </a:stretch>
        </p:blipFill>
        <p:spPr>
          <a:xfrm>
            <a:off x="9318496" y="3759200"/>
            <a:ext cx="2969338" cy="5238045"/>
          </a:xfrm>
          <a:prstGeom prst="rect">
            <a:avLst/>
          </a:prstGeom>
          <a:ln w="12700">
            <a:miter lim="400000"/>
          </a:ln>
          <a:effectLst>
            <a:outerShdw blurRad="63500" dir="2700000" rotWithShape="0">
              <a:srgbClr val="000000"/>
            </a:outerShdw>
            <a:reflection stA="50000" endPos="40000" dir="5400000" sy="-100000" algn="bl" rotWithShape="0"/>
          </a:effectLst>
        </p:spPr>
      </p:pic>
      <p:pic>
        <p:nvPicPr>
          <p:cNvPr id="35" name="Phrenology1.jpg"/>
          <p:cNvPicPr/>
          <p:nvPr/>
        </p:nvPicPr>
        <p:blipFill>
          <a:blip r:embed="rId8">
            <a:extLst/>
          </a:blip>
          <a:stretch>
            <a:fillRect/>
          </a:stretch>
        </p:blipFill>
        <p:spPr>
          <a:xfrm>
            <a:off x="88900" y="774700"/>
            <a:ext cx="6345679" cy="7459699"/>
          </a:xfrm>
          <a:prstGeom prst="rect">
            <a:avLst/>
          </a:prstGeom>
          <a:ln w="12700">
            <a:miter lim="400000"/>
          </a:ln>
          <a:effectLst>
            <a:outerShdw blurRad="63500" dir="2700000" rotWithShape="0">
              <a:srgbClr val="000000"/>
            </a:outerShdw>
            <a:reflection stA="50000" endPos="40000" dir="5400000" sy="-100000" algn="bl" rotWithShape="0"/>
          </a:effectLst>
        </p:spPr>
      </p:pic>
      <p:pic>
        <p:nvPicPr>
          <p:cNvPr id="36" name="williams.jpg"/>
          <p:cNvPicPr/>
          <p:nvPr/>
        </p:nvPicPr>
        <p:blipFill>
          <a:blip r:embed="rId9">
            <a:extLst/>
          </a:blip>
          <a:stretch>
            <a:fillRect/>
          </a:stretch>
        </p:blipFill>
        <p:spPr>
          <a:xfrm>
            <a:off x="6066005" y="355600"/>
            <a:ext cx="7023101" cy="8305800"/>
          </a:xfrm>
          <a:prstGeom prst="rect">
            <a:avLst/>
          </a:prstGeom>
          <a:ln w="12700">
            <a:miter lim="400000"/>
          </a:ln>
          <a:effectLst>
            <a:outerShdw blurRad="127000" dist="63500" dir="2700000" rotWithShape="0">
              <a:srgbClr val="000000"/>
            </a:outerShdw>
            <a:reflection stA="50000" endPos="40000" dir="5400000" sy="-100000" algn="bl" rotWithShape="0"/>
          </a:effectLst>
        </p:spPr>
      </p:pic>
      <p:sp>
        <p:nvSpPr>
          <p:cNvPr id="37" name="Shape 37"/>
          <p:cNvSpPr/>
          <p:nvPr/>
        </p:nvSpPr>
        <p:spPr>
          <a:xfrm>
            <a:off x="215900" y="8216900"/>
            <a:ext cx="12547600" cy="876300"/>
          </a:xfrm>
          <a:prstGeom prst="rect">
            <a:avLst/>
          </a:prstGeom>
          <a:ln w="12700">
            <a:miter lim="400000"/>
          </a:ln>
          <a:effectLst>
            <a:outerShdw blurRad="127000" dist="63500" dir="2700000" rotWithShape="0">
              <a:srgbClr val="000000"/>
            </a:outerShdw>
          </a:effectLst>
          <a:extLst>
            <a:ext uri="{C572A759-6A51-4108-AA02-DFA0A04FC94B}">
              <ma14:wrappingTextBoxFlag xmlns:ma14="http://schemas.microsoft.com/office/mac/drawingml/2011/main" val="1"/>
            </a:ext>
          </a:extLst>
        </p:spPr>
        <p:txBody>
          <a:bodyPr lIns="0" tIns="0" rIns="0" bIns="0">
            <a:spAutoFit/>
          </a:bodyPr>
          <a:lstStyle>
            <a:lvl1pPr algn="ctr">
              <a:lnSpc>
                <a:spcPts val="62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 pos="12585700" algn="l"/>
              </a:tabLst>
              <a:defRPr sz="5200" spc="2307">
                <a:solidFill>
                  <a:srgbClr val="FFFFFF"/>
                </a:solidFill>
                <a:latin typeface="Lucida Grande"/>
                <a:ea typeface="Lucida Grande"/>
                <a:cs typeface="Lucida Grande"/>
                <a:sym typeface="Lucida Grande"/>
              </a:defRPr>
            </a:lvl1pPr>
          </a:lstStyle>
          <a:p>
            <a:pPr lvl="0">
              <a:defRPr sz="1800" spc="0">
                <a:solidFill>
                  <a:srgbClr val="000000"/>
                </a:solidFill>
              </a:defRPr>
            </a:pPr>
            <a:r>
              <a:rPr sz="5200" spc="2307">
                <a:solidFill>
                  <a:srgbClr val="FFFFFF"/>
                </a:solidFill>
              </a:rPr>
              <a:t>THE BRAIN</a:t>
            </a:r>
          </a:p>
        </p:txBody>
      </p:sp>
      <p:sp>
        <p:nvSpPr>
          <p:cNvPr id="38" name="Shape 38"/>
          <p:cNvSpPr/>
          <p:nvPr/>
        </p:nvSpPr>
        <p:spPr>
          <a:xfrm>
            <a:off x="3340100" y="469900"/>
            <a:ext cx="6515100" cy="673100"/>
          </a:xfrm>
          <a:prstGeom prst="rect">
            <a:avLst/>
          </a:prstGeom>
          <a:solidFill>
            <a:srgbClr val="000000">
              <a:alpha val="23000"/>
            </a:srgbClr>
          </a:solidFill>
          <a:ln w="12700">
            <a:miter lim="400000"/>
          </a:ln>
          <a:effectLst>
            <a:outerShdw blurRad="63500" dir="2700000" rotWithShape="0">
              <a:srgbClr val="000000"/>
            </a:outerShdw>
          </a:effectLst>
          <a:extLst>
            <a:ext uri="{C572A759-6A51-4108-AA02-DFA0A04FC94B}">
              <ma14:wrappingTextBoxFlag xmlns:ma14="http://schemas.microsoft.com/office/mac/drawingml/2011/main" val="1"/>
            </a:ext>
          </a:extLst>
        </p:spPr>
        <p:txBody>
          <a:bodyPr lIns="0" tIns="0" rIns="0" bIns="0">
            <a:spAutoFit/>
          </a:bodyPr>
          <a:lstStyle>
            <a:lvl1pPr algn="ctr">
              <a:lnSpc>
                <a:spcPts val="3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 pos="12230100" algn="l"/>
              </a:tabLst>
              <a:defRPr sz="3800" spc="2310">
                <a:solidFill>
                  <a:srgbClr val="FFFFFF"/>
                </a:solidFill>
                <a:effectLst>
                  <a:outerShdw blurRad="63500" dir="2700000" rotWithShape="0">
                    <a:srgbClr val="000000"/>
                  </a:outerShdw>
                </a:effectLst>
                <a:latin typeface="Lucida Grande"/>
                <a:ea typeface="Lucida Grande"/>
                <a:cs typeface="Lucida Grande"/>
                <a:sym typeface="Lucida Grande"/>
              </a:defRPr>
            </a:lvl1pPr>
          </a:lstStyle>
          <a:p>
            <a:pPr lvl="0">
              <a:defRPr sz="1800" spc="0">
                <a:solidFill>
                  <a:srgbClr val="000000"/>
                </a:solidFill>
                <a:effectLst/>
              </a:defRPr>
            </a:pPr>
            <a:r>
              <a:rPr sz="3800" spc="2310">
                <a:solidFill>
                  <a:srgbClr val="FFFFFF"/>
                </a:solidFill>
                <a:effectLst>
                  <a:outerShdw blurRad="63500" dir="2700000" rotWithShape="0">
                    <a:srgbClr val="000000"/>
                  </a:outerShdw>
                </a:effectLst>
              </a:rPr>
              <a:t>PHRENOLOGY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60" fill="hold"/>
                                        <p:tgtEl>
                                          <p:spTgt spid="32"/>
                                        </p:tgtEl>
                                      </p:cBhvr>
                                    </p:cmd>
                                  </p:childTnLst>
                                </p:cTn>
                              </p:par>
                              <p:par>
                                <p:cTn id="7" presetID="23" presetClass="entr" presetSubtype="16" fill="hold" grpId="2" nodeType="withEffect">
                                  <p:stCondLst>
                                    <p:cond delay="0"/>
                                  </p:stCondLst>
                                  <p:iterate>
                                    <p:tmAbs val="0"/>
                                  </p:iterate>
                                  <p:childTnLst>
                                    <p:set>
                                      <p:cBhvr>
                                        <p:cTn id="8" fill="hold"/>
                                        <p:tgtEl>
                                          <p:spTgt spid="38"/>
                                        </p:tgtEl>
                                        <p:attrNameLst>
                                          <p:attrName>style.visibility</p:attrName>
                                        </p:attrNameLst>
                                      </p:cBhvr>
                                      <p:to>
                                        <p:strVal val="visible"/>
                                      </p:to>
                                    </p:set>
                                    <p:anim calcmode="lin" valueType="num">
                                      <p:cBhvr>
                                        <p:cTn id="9" dur="1000" fill="hold"/>
                                        <p:tgtEl>
                                          <p:spTgt spid="38"/>
                                        </p:tgtEl>
                                        <p:attrNameLst>
                                          <p:attrName>ppt_w</p:attrName>
                                        </p:attrNameLst>
                                      </p:cBhvr>
                                      <p:tavLst>
                                        <p:tav tm="0">
                                          <p:val>
                                            <p:strVal val="4*#ppt_w"/>
                                          </p:val>
                                        </p:tav>
                                        <p:tav tm="100000">
                                          <p:val>
                                            <p:strVal val="#ppt_w"/>
                                          </p:val>
                                        </p:tav>
                                      </p:tavLst>
                                    </p:anim>
                                    <p:anim calcmode="lin" valueType="num">
                                      <p:cBhvr>
                                        <p:cTn id="10" dur="1000" fill="hold"/>
                                        <p:tgtEl>
                                          <p:spTgt spid="38"/>
                                        </p:tgtEl>
                                        <p:attrNameLst>
                                          <p:attrName>ppt_h</p:attrName>
                                        </p:attrNameLst>
                                      </p:cBhvr>
                                      <p:tavLst>
                                        <p:tav tm="0">
                                          <p:val>
                                            <p:strVal val="4*#ppt_h"/>
                                          </p:val>
                                        </p:tav>
                                        <p:tav tm="100000">
                                          <p:val>
                                            <p:strVal val="#ppt_h"/>
                                          </p:val>
                                        </p:tav>
                                      </p:tavLst>
                                    </p:anim>
                                  </p:childTnLst>
                                </p:cTn>
                              </p:par>
                            </p:childTnLst>
                          </p:cTn>
                        </p:par>
                        <p:par>
                          <p:cTn id="11" fill="hold">
                            <p:stCondLst>
                              <p:cond delay="21360"/>
                            </p:stCondLst>
                            <p:childTnLst>
                              <p:par>
                                <p:cTn id="12" presetID="15" presetClass="exit" presetSubtype="2" fill="hold" grpId="4" nodeType="afterEffect">
                                  <p:stCondLst>
                                    <p:cond delay="15500"/>
                                  </p:stCondLst>
                                  <p:iterate>
                                    <p:tmAbs val="0"/>
                                  </p:iterate>
                                  <p:childTnLst>
                                    <p:anim calcmode="lin" valueType="num">
                                      <p:cBhvr>
                                        <p:cTn id="13" dur="3000" fill="hold"/>
                                        <p:tgtEl>
                                          <p:spTgt spid="32"/>
                                        </p:tgtEl>
                                        <p:attrNameLst>
                                          <p:attrName>ppt_w</p:attrName>
                                        </p:attrNameLst>
                                      </p:cBhvr>
                                      <p:tavLst>
                                        <p:tav tm="0">
                                          <p:val>
                                            <p:strVal val="ppt_w"/>
                                          </p:val>
                                        </p:tav>
                                        <p:tav tm="100000">
                                          <p:val>
                                            <p:fltVal val="0"/>
                                          </p:val>
                                        </p:tav>
                                      </p:tavLst>
                                    </p:anim>
                                    <p:anim calcmode="lin" valueType="num">
                                      <p:cBhvr>
                                        <p:cTn id="14" dur="3000" fill="hold"/>
                                        <p:tgtEl>
                                          <p:spTgt spid="32"/>
                                        </p:tgtEl>
                                        <p:attrNameLst>
                                          <p:attrName>ppt_h</p:attrName>
                                        </p:attrNameLst>
                                      </p:cBhvr>
                                      <p:tavLst>
                                        <p:tav tm="0">
                                          <p:val>
                                            <p:strVal val="ppt_h"/>
                                          </p:val>
                                        </p:tav>
                                        <p:tav tm="100000">
                                          <p:val>
                                            <p:fltVal val="0"/>
                                          </p:val>
                                        </p:tav>
                                      </p:tavLst>
                                    </p:anim>
                                    <p:anim calcmode="lin" valueType="num">
                                      <p:cBhvr>
                                        <p:cTn id="15" dur="3000" fill="hold"/>
                                        <p:tgtEl>
                                          <p:spTgt spid="3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6" dur="3000" fill="hold"/>
                                        <p:tgtEl>
                                          <p:spTgt spid="3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7" fill="hold">
                                          <p:stCondLst>
                                            <p:cond delay="2999"/>
                                          </p:stCondLst>
                                        </p:cTn>
                                        <p:tgtEl>
                                          <p:spTgt spid="32"/>
                                        </p:tgtEl>
                                        <p:attrNameLst>
                                          <p:attrName>style.visibility</p:attrName>
                                        </p:attrNameLst>
                                      </p:cBhvr>
                                      <p:to>
                                        <p:strVal val="hidden"/>
                                      </p:to>
                                    </p:set>
                                  </p:childTnLst>
                                </p:cTn>
                              </p:par>
                            </p:childTnLst>
                          </p:cTn>
                        </p:par>
                        <p:par>
                          <p:cTn id="18" fill="hold">
                            <p:stCondLst>
                              <p:cond delay="39860"/>
                            </p:stCondLst>
                            <p:childTnLst>
                              <p:par>
                                <p:cTn id="19" presetID="7" presetClass="entr" presetSubtype="8" fill="hold" grpId="5" nodeType="afterEffect">
                                  <p:stCondLst>
                                    <p:cond delay="0"/>
                                  </p:stCondLst>
                                  <p:iterate>
                                    <p:tmAbs val="0"/>
                                  </p:iterate>
                                  <p:childTnLst>
                                    <p:set>
                                      <p:cBhvr>
                                        <p:cTn id="20" fill="hold"/>
                                        <p:tgtEl>
                                          <p:spTgt spid="35"/>
                                        </p:tgtEl>
                                        <p:attrNameLst>
                                          <p:attrName>style.visibility</p:attrName>
                                        </p:attrNameLst>
                                      </p:cBhvr>
                                      <p:to>
                                        <p:strVal val="visible"/>
                                      </p:to>
                                    </p:set>
                                    <p:anim calcmode="lin" valueType="num">
                                      <p:cBhvr>
                                        <p:cTn id="21" dur="1500" fill="hold"/>
                                        <p:tgtEl>
                                          <p:spTgt spid="35"/>
                                        </p:tgtEl>
                                        <p:attrNameLst>
                                          <p:attrName>ppt_x</p:attrName>
                                        </p:attrNameLst>
                                      </p:cBhvr>
                                      <p:tavLst>
                                        <p:tav tm="0">
                                          <p:val>
                                            <p:strVal val="0-#ppt_w/2"/>
                                          </p:val>
                                        </p:tav>
                                        <p:tav tm="100000">
                                          <p:val>
                                            <p:strVal val="#ppt_x"/>
                                          </p:val>
                                        </p:tav>
                                      </p:tavLst>
                                    </p:anim>
                                    <p:anim calcmode="lin" valueType="num">
                                      <p:cBhvr>
                                        <p:cTn id="22" dur="1500" fill="hold"/>
                                        <p:tgtEl>
                                          <p:spTgt spid="35"/>
                                        </p:tgtEl>
                                        <p:attrNameLst>
                                          <p:attrName>ppt_y</p:attrName>
                                        </p:attrNameLst>
                                      </p:cBhvr>
                                      <p:tavLst>
                                        <p:tav tm="0">
                                          <p:val>
                                            <p:strVal val="#ppt_y"/>
                                          </p:val>
                                        </p:tav>
                                        <p:tav tm="100000">
                                          <p:val>
                                            <p:strVal val="#ppt_y"/>
                                          </p:val>
                                        </p:tav>
                                      </p:tavLst>
                                    </p:anim>
                                  </p:childTnLst>
                                </p:cTn>
                              </p:par>
                            </p:childTnLst>
                          </p:cTn>
                        </p:par>
                        <p:par>
                          <p:cTn id="23" fill="hold">
                            <p:stCondLst>
                              <p:cond delay="41360"/>
                            </p:stCondLst>
                            <p:childTnLst>
                              <p:par>
                                <p:cTn id="24" presetID="7" presetClass="entr" presetSubtype="8" fill="hold" grpId="6" nodeType="afterEffect">
                                  <p:stCondLst>
                                    <p:cond delay="1000"/>
                                  </p:stCondLst>
                                  <p:iterate>
                                    <p:tmAbs val="0"/>
                                  </p:iterate>
                                  <p:childTnLst>
                                    <p:set>
                                      <p:cBhvr>
                                        <p:cTn id="25" fill="hold"/>
                                        <p:tgtEl>
                                          <p:spTgt spid="33"/>
                                        </p:tgtEl>
                                        <p:attrNameLst>
                                          <p:attrName>style.visibility</p:attrName>
                                        </p:attrNameLst>
                                      </p:cBhvr>
                                      <p:to>
                                        <p:strVal val="visible"/>
                                      </p:to>
                                    </p:set>
                                    <p:anim calcmode="lin" valueType="num">
                                      <p:cBhvr>
                                        <p:cTn id="26" dur="1500" fill="hold"/>
                                        <p:tgtEl>
                                          <p:spTgt spid="33"/>
                                        </p:tgtEl>
                                        <p:attrNameLst>
                                          <p:attrName>ppt_x</p:attrName>
                                        </p:attrNameLst>
                                      </p:cBhvr>
                                      <p:tavLst>
                                        <p:tav tm="0">
                                          <p:val>
                                            <p:strVal val="0-#ppt_w/2"/>
                                          </p:val>
                                        </p:tav>
                                        <p:tav tm="100000">
                                          <p:val>
                                            <p:strVal val="#ppt_x"/>
                                          </p:val>
                                        </p:tav>
                                      </p:tavLst>
                                    </p:anim>
                                    <p:anim calcmode="lin" valueType="num">
                                      <p:cBhvr>
                                        <p:cTn id="27" dur="1500" fill="hold"/>
                                        <p:tgtEl>
                                          <p:spTgt spid="33"/>
                                        </p:tgtEl>
                                        <p:attrNameLst>
                                          <p:attrName>ppt_y</p:attrName>
                                        </p:attrNameLst>
                                      </p:cBhvr>
                                      <p:tavLst>
                                        <p:tav tm="0">
                                          <p:val>
                                            <p:strVal val="#ppt_y"/>
                                          </p:val>
                                        </p:tav>
                                        <p:tav tm="100000">
                                          <p:val>
                                            <p:strVal val="#ppt_y"/>
                                          </p:val>
                                        </p:tav>
                                      </p:tavLst>
                                    </p:anim>
                                  </p:childTnLst>
                                </p:cTn>
                              </p:par>
                            </p:childTnLst>
                          </p:cTn>
                        </p:par>
                        <p:par>
                          <p:cTn id="28" fill="hold">
                            <p:stCondLst>
                              <p:cond delay="43860"/>
                            </p:stCondLst>
                            <p:childTnLst>
                              <p:par>
                                <p:cTn id="29" presetID="7" presetClass="entr" presetSubtype="8" fill="hold" grpId="7" nodeType="afterEffect">
                                  <p:stCondLst>
                                    <p:cond delay="0"/>
                                  </p:stCondLst>
                                  <p:iterate>
                                    <p:tmAbs val="0"/>
                                  </p:iterate>
                                  <p:childTnLst>
                                    <p:set>
                                      <p:cBhvr>
                                        <p:cTn id="30" fill="hold"/>
                                        <p:tgtEl>
                                          <p:spTgt spid="34"/>
                                        </p:tgtEl>
                                        <p:attrNameLst>
                                          <p:attrName>style.visibility</p:attrName>
                                        </p:attrNameLst>
                                      </p:cBhvr>
                                      <p:to>
                                        <p:strVal val="visible"/>
                                      </p:to>
                                    </p:set>
                                    <p:anim calcmode="lin" valueType="num">
                                      <p:cBhvr>
                                        <p:cTn id="31" dur="2000" fill="hold"/>
                                        <p:tgtEl>
                                          <p:spTgt spid="34"/>
                                        </p:tgtEl>
                                        <p:attrNameLst>
                                          <p:attrName>ppt_x</p:attrName>
                                        </p:attrNameLst>
                                      </p:cBhvr>
                                      <p:tavLst>
                                        <p:tav tm="0">
                                          <p:val>
                                            <p:strVal val="0-#ppt_w/2"/>
                                          </p:val>
                                        </p:tav>
                                        <p:tav tm="100000">
                                          <p:val>
                                            <p:strVal val="#ppt_x"/>
                                          </p:val>
                                        </p:tav>
                                      </p:tavLst>
                                    </p:anim>
                                    <p:anim calcmode="lin" valueType="num">
                                      <p:cBhvr>
                                        <p:cTn id="32" dur="2000" fill="hold"/>
                                        <p:tgtEl>
                                          <p:spTgt spid="34"/>
                                        </p:tgtEl>
                                        <p:attrNameLst>
                                          <p:attrName>ppt_y</p:attrName>
                                        </p:attrNameLst>
                                      </p:cBhvr>
                                      <p:tavLst>
                                        <p:tav tm="0">
                                          <p:val>
                                            <p:strVal val="#ppt_y"/>
                                          </p:val>
                                        </p:tav>
                                        <p:tav tm="100000">
                                          <p:val>
                                            <p:strVal val="#ppt_y"/>
                                          </p:val>
                                        </p:tav>
                                      </p:tavLst>
                                    </p:anim>
                                  </p:childTnLst>
                                </p:cTn>
                              </p:par>
                            </p:childTnLst>
                          </p:cTn>
                        </p:par>
                        <p:par>
                          <p:cTn id="33" fill="hold">
                            <p:stCondLst>
                              <p:cond delay="45860"/>
                            </p:stCondLst>
                            <p:childTnLst>
                              <p:par>
                                <p:cTn id="34" presetID="2" presetClass="exit" presetSubtype="2" fill="hold" grpId="8" nodeType="afterEffect">
                                  <p:stCondLst>
                                    <p:cond delay="4000"/>
                                  </p:stCondLst>
                                  <p:iterate>
                                    <p:tmAbs val="0"/>
                                  </p:iterate>
                                  <p:childTnLst>
                                    <p:anim calcmode="lin" valueType="num">
                                      <p:cBhvr>
                                        <p:cTn id="35" dur="1000" fill="hold"/>
                                        <p:tgtEl>
                                          <p:spTgt spid="33"/>
                                        </p:tgtEl>
                                        <p:attrNameLst>
                                          <p:attrName>ppt_x</p:attrName>
                                        </p:attrNameLst>
                                      </p:cBhvr>
                                      <p:tavLst>
                                        <p:tav tm="0">
                                          <p:val>
                                            <p:strVal val="ppt_x"/>
                                          </p:val>
                                        </p:tav>
                                        <p:tav tm="100000">
                                          <p:val>
                                            <p:strVal val="1+ppt_w/2"/>
                                          </p:val>
                                        </p:tav>
                                      </p:tavLst>
                                    </p:anim>
                                    <p:anim calcmode="lin" valueType="num">
                                      <p:cBhvr>
                                        <p:cTn id="36" dur="1000" fill="hold"/>
                                        <p:tgtEl>
                                          <p:spTgt spid="33"/>
                                        </p:tgtEl>
                                        <p:attrNameLst>
                                          <p:attrName>ppt_y</p:attrName>
                                        </p:attrNameLst>
                                      </p:cBhvr>
                                      <p:tavLst>
                                        <p:tav tm="0">
                                          <p:val>
                                            <p:strVal val="ppt_y"/>
                                          </p:val>
                                        </p:tav>
                                        <p:tav tm="100000">
                                          <p:val>
                                            <p:strVal val="ppt_y"/>
                                          </p:val>
                                        </p:tav>
                                      </p:tavLst>
                                    </p:anim>
                                    <p:set>
                                      <p:cBhvr>
                                        <p:cTn id="37" fill="hold">
                                          <p:stCondLst>
                                            <p:cond delay="999"/>
                                          </p:stCondLst>
                                        </p:cTn>
                                        <p:tgtEl>
                                          <p:spTgt spid="33"/>
                                        </p:tgtEl>
                                        <p:attrNameLst>
                                          <p:attrName>style.visibility</p:attrName>
                                        </p:attrNameLst>
                                      </p:cBhvr>
                                      <p:to>
                                        <p:strVal val="hidden"/>
                                      </p:to>
                                    </p:set>
                                  </p:childTnLst>
                                </p:cTn>
                              </p:par>
                            </p:childTnLst>
                          </p:cTn>
                        </p:par>
                        <p:par>
                          <p:cTn id="38" fill="hold">
                            <p:stCondLst>
                              <p:cond delay="50860"/>
                            </p:stCondLst>
                            <p:childTnLst>
                              <p:par>
                                <p:cTn id="39" presetID="7" presetClass="entr" presetSubtype="8" fill="hold" grpId="9" nodeType="afterEffect">
                                  <p:stCondLst>
                                    <p:cond delay="500"/>
                                  </p:stCondLst>
                                  <p:iterate>
                                    <p:tmAbs val="0"/>
                                  </p:iterate>
                                  <p:childTnLst>
                                    <p:set>
                                      <p:cBhvr>
                                        <p:cTn id="40" fill="hold"/>
                                        <p:tgtEl>
                                          <p:spTgt spid="36"/>
                                        </p:tgtEl>
                                        <p:attrNameLst>
                                          <p:attrName>style.visibility</p:attrName>
                                        </p:attrNameLst>
                                      </p:cBhvr>
                                      <p:to>
                                        <p:strVal val="visible"/>
                                      </p:to>
                                    </p:set>
                                    <p:anim calcmode="lin" valueType="num">
                                      <p:cBhvr>
                                        <p:cTn id="41" dur="2000" fill="hold"/>
                                        <p:tgtEl>
                                          <p:spTgt spid="36"/>
                                        </p:tgtEl>
                                        <p:attrNameLst>
                                          <p:attrName>ppt_x</p:attrName>
                                        </p:attrNameLst>
                                      </p:cBhvr>
                                      <p:tavLst>
                                        <p:tav tm="0">
                                          <p:val>
                                            <p:strVal val="0-#ppt_w/2"/>
                                          </p:val>
                                        </p:tav>
                                        <p:tav tm="100000">
                                          <p:val>
                                            <p:strVal val="#ppt_x"/>
                                          </p:val>
                                        </p:tav>
                                      </p:tavLst>
                                    </p:anim>
                                    <p:anim calcmode="lin" valueType="num">
                                      <p:cBhvr>
                                        <p:cTn id="42" dur="2000" fill="hold"/>
                                        <p:tgtEl>
                                          <p:spTgt spid="36"/>
                                        </p:tgtEl>
                                        <p:attrNameLst>
                                          <p:attrName>ppt_y</p:attrName>
                                        </p:attrNameLst>
                                      </p:cBhvr>
                                      <p:tavLst>
                                        <p:tav tm="0">
                                          <p:val>
                                            <p:strVal val="#ppt_y"/>
                                          </p:val>
                                        </p:tav>
                                        <p:tav tm="100000">
                                          <p:val>
                                            <p:strVal val="#ppt_y"/>
                                          </p:val>
                                        </p:tav>
                                      </p:tavLst>
                                    </p:anim>
                                  </p:childTnLst>
                                </p:cTn>
                              </p:par>
                              <p:par>
                                <p:cTn id="43" presetID="7" presetClass="exit" presetSubtype="8" fill="hold" grpId="10" nodeType="withEffect">
                                  <p:stCondLst>
                                    <p:cond delay="0"/>
                                  </p:stCondLst>
                                  <p:iterate>
                                    <p:tmAbs val="0"/>
                                  </p:iterate>
                                  <p:childTnLst>
                                    <p:anim calcmode="lin" valueType="num">
                                      <p:cBhvr>
                                        <p:cTn id="44" dur="2500" fill="hold"/>
                                        <p:tgtEl>
                                          <p:spTgt spid="34"/>
                                        </p:tgtEl>
                                        <p:attrNameLst>
                                          <p:attrName>ppt_x</p:attrName>
                                        </p:attrNameLst>
                                      </p:cBhvr>
                                      <p:tavLst>
                                        <p:tav tm="0">
                                          <p:val>
                                            <p:strVal val="ppt_x"/>
                                          </p:val>
                                        </p:tav>
                                        <p:tav tm="100000">
                                          <p:val>
                                            <p:strVal val="0-ppt_w/2"/>
                                          </p:val>
                                        </p:tav>
                                      </p:tavLst>
                                    </p:anim>
                                    <p:anim calcmode="lin" valueType="num">
                                      <p:cBhvr>
                                        <p:cTn id="45" dur="2500" fill="hold"/>
                                        <p:tgtEl>
                                          <p:spTgt spid="34"/>
                                        </p:tgtEl>
                                        <p:attrNameLst>
                                          <p:attrName>ppt_y</p:attrName>
                                        </p:attrNameLst>
                                      </p:cBhvr>
                                      <p:tavLst>
                                        <p:tav tm="0">
                                          <p:val>
                                            <p:strVal val="ppt_y"/>
                                          </p:val>
                                        </p:tav>
                                        <p:tav tm="100000">
                                          <p:val>
                                            <p:strVal val="ppt_y"/>
                                          </p:val>
                                        </p:tav>
                                      </p:tavLst>
                                    </p:anim>
                                    <p:set>
                                      <p:cBhvr>
                                        <p:cTn id="46" fill="hold">
                                          <p:stCondLst>
                                            <p:cond delay="2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47" fill="hold" display="0">
                  <p:stCondLst>
                    <p:cond delay="indefinite"/>
                  </p:stCondLst>
                </p:cTn>
                <p:tgtEl>
                  <p:spTgt spid="32"/>
                </p:tgtEl>
              </p:cMediaNode>
            </p:video>
          </p:childTnLst>
        </p:cTn>
      </p:par>
    </p:tnLst>
    <p:bldLst>
      <p:bldP spid="32" grpId="4" animBg="1" advAuto="0"/>
      <p:bldP spid="33" grpId="6" animBg="1" advAuto="0"/>
      <p:bldP spid="33" grpId="8" animBg="1" advAuto="0"/>
      <p:bldP spid="34" grpId="7" animBg="1" advAuto="0"/>
      <p:bldP spid="34" grpId="10" animBg="1" advAuto="0"/>
      <p:bldP spid="35" grpId="5" animBg="1" advAuto="0"/>
      <p:bldP spid="36" grpId="9" animBg="1" advAuto="0"/>
      <p:bldP spid="38"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brain_in_head-200.m4v"/>
          <p:cNvPicPr/>
          <p:nvPr>
            <a:videoFile r:link="rId2"/>
            <p:extLst>
              <p:ext uri="{DAA4B4D4-6D71-4841-9C94-3DE7FCFB9230}">
                <p14:media xmlns:p14="http://schemas.microsoft.com/office/powerpoint/2010/main" r:embed="rId1"/>
              </p:ext>
            </p:extLst>
          </p:nvPr>
        </p:nvPicPr>
        <p:blipFill>
          <a:blip r:embed="rId5">
            <a:extLst/>
          </a:blip>
          <a:stretch>
            <a:fillRect/>
          </a:stretch>
        </p:blipFill>
        <p:spPr>
          <a:xfrm>
            <a:off x="-1032983" y="1150077"/>
            <a:ext cx="6280328" cy="4710246"/>
          </a:xfrm>
          <a:prstGeom prst="rect">
            <a:avLst/>
          </a:prstGeom>
        </p:spPr>
      </p:pic>
      <p:grpSp>
        <p:nvGrpSpPr>
          <p:cNvPr id="46" name="Group 46"/>
          <p:cNvGrpSpPr/>
          <p:nvPr/>
        </p:nvGrpSpPr>
        <p:grpSpPr>
          <a:xfrm>
            <a:off x="203200" y="596900"/>
            <a:ext cx="12611100" cy="3238500"/>
            <a:chOff x="0" y="0"/>
            <a:chExt cx="12611100" cy="3238500"/>
          </a:xfrm>
        </p:grpSpPr>
        <p:sp>
          <p:nvSpPr>
            <p:cNvPr id="44" name="Shape 44"/>
            <p:cNvSpPr/>
            <p:nvPr/>
          </p:nvSpPr>
          <p:spPr>
            <a:xfrm>
              <a:off x="0" y="0"/>
              <a:ext cx="12611100" cy="1461939"/>
            </a:xfrm>
            <a:prstGeom prst="rect">
              <a:avLst/>
            </a:prstGeom>
            <a:noFill/>
            <a:ln w="12700" cap="flat">
              <a:noFill/>
              <a:miter lim="400000"/>
            </a:ln>
            <a:effectLst>
              <a:outerShdw blurRad="38100" dist="63500" dir="4140000" rotWithShape="0">
                <a:srgbClr val="000000"/>
              </a:outerShdw>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ts val="57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 pos="12649200" algn="l"/>
                </a:tabLst>
                <a:defRPr sz="1800"/>
              </a:pPr>
              <a:r>
                <a:rPr lang="en-US" sz="4800" spc="2660" dirty="0" smtClean="0">
                  <a:solidFill>
                    <a:srgbClr val="FFA300"/>
                  </a:solidFill>
                  <a:latin typeface="Lucida Grande"/>
                  <a:ea typeface="Lucida Grande"/>
                  <a:cs typeface="Lucida Grande"/>
                  <a:sym typeface="Lucida Grande"/>
                </a:rPr>
                <a:t>II.</a:t>
              </a:r>
              <a:r>
                <a:rPr sz="4800" spc="2660" dirty="0" smtClean="0">
                  <a:solidFill>
                    <a:srgbClr val="FFA300"/>
                  </a:solidFill>
                  <a:latin typeface="Lucida Grande"/>
                  <a:ea typeface="Lucida Grande"/>
                  <a:cs typeface="Lucida Grande"/>
                  <a:sym typeface="Lucida Grande"/>
                </a:rPr>
                <a:t>THE </a:t>
              </a:r>
              <a:r>
                <a:rPr sz="4800" spc="2660" dirty="0">
                  <a:solidFill>
                    <a:srgbClr val="FFA300"/>
                  </a:solidFill>
                  <a:latin typeface="Lucida Grande"/>
                  <a:ea typeface="Lucida Grande"/>
                  <a:cs typeface="Lucida Grande"/>
                  <a:sym typeface="Lucida Grande"/>
                </a:rPr>
                <a:t>BRAI</a:t>
              </a:r>
              <a:r>
                <a:rPr sz="4800" dirty="0">
                  <a:solidFill>
                    <a:srgbClr val="FFA300"/>
                  </a:solidFill>
                  <a:latin typeface="Lucida Grande"/>
                  <a:ea typeface="Lucida Grande"/>
                  <a:cs typeface="Lucida Grande"/>
                  <a:sym typeface="Lucida Grande"/>
                </a:rPr>
                <a:t>N</a:t>
              </a:r>
            </a:p>
            <a:p>
              <a:pPr lvl="0">
                <a:lnSpc>
                  <a:spcPts val="57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 pos="12649200" algn="l"/>
                </a:tabLst>
                <a:defRPr sz="1800"/>
              </a:pPr>
              <a:r>
                <a:rPr sz="4800" dirty="0">
                  <a:solidFill>
                    <a:srgbClr val="FFA300"/>
                  </a:solidFill>
                  <a:latin typeface="Lucida Grande"/>
                  <a:ea typeface="Lucida Grande"/>
                  <a:cs typeface="Lucida Grande"/>
                  <a:sym typeface="Lucida Grande"/>
                </a:rPr>
                <a:t>					</a:t>
              </a:r>
              <a:r>
                <a:rPr sz="3400" dirty="0">
                  <a:solidFill>
                    <a:srgbClr val="F5FEF1"/>
                  </a:solidFill>
                  <a:latin typeface="Lucida Grande"/>
                  <a:ea typeface="Lucida Grande"/>
                  <a:cs typeface="Lucida Grande"/>
                  <a:sym typeface="Lucida Grande"/>
                </a:rPr>
                <a:t>Divided into Three Sections</a:t>
              </a:r>
            </a:p>
          </p:txBody>
        </p:sp>
        <p:sp>
          <p:nvSpPr>
            <p:cNvPr id="45" name="Shape 45"/>
            <p:cNvSpPr/>
            <p:nvPr/>
          </p:nvSpPr>
          <p:spPr>
            <a:xfrm>
              <a:off x="3213100" y="1612900"/>
              <a:ext cx="8115300" cy="1625600"/>
            </a:xfrm>
            <a:prstGeom prst="rect">
              <a:avLst/>
            </a:prstGeom>
            <a:noFill/>
            <a:ln w="12700" cap="flat">
              <a:noFill/>
              <a:miter lim="400000"/>
            </a:ln>
            <a:effectLst>
              <a:outerShdw blurRad="38100" dist="63500" dir="4140000" rotWithShape="0">
                <a:srgbClr val="000000"/>
              </a:outerShdw>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ts val="4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 pos="8140700" algn="l"/>
                </a:tabLst>
                <a:defRPr sz="1800"/>
              </a:pPr>
              <a:r>
                <a:rPr sz="3400" spc="707">
                  <a:solidFill>
                    <a:srgbClr val="FF7F00"/>
                  </a:solidFill>
                  <a:latin typeface="Lucida Grande"/>
                  <a:ea typeface="Lucida Grande"/>
                  <a:cs typeface="Lucida Grande"/>
                  <a:sym typeface="Lucida Grande"/>
                </a:rPr>
                <a:t>I. </a:t>
              </a:r>
              <a:r>
                <a:rPr sz="3400" spc="707">
                  <a:solidFill>
                    <a:srgbClr val="FF9400"/>
                  </a:solidFill>
                  <a:latin typeface="Lucida Grande"/>
                  <a:ea typeface="Lucida Grande"/>
                  <a:cs typeface="Lucida Grande"/>
                  <a:sym typeface="Lucida Grande"/>
                </a:rPr>
                <a:t>Hindbrain</a:t>
              </a:r>
            </a:p>
            <a:p>
              <a:pPr lvl="0">
                <a:lnSpc>
                  <a:spcPts val="4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 pos="8140700" algn="l"/>
                </a:tabLst>
                <a:defRPr sz="1800"/>
              </a:pPr>
              <a:r>
                <a:rPr sz="3400">
                  <a:solidFill>
                    <a:srgbClr val="FF9400"/>
                  </a:solidFill>
                  <a:latin typeface="Lucida Grande"/>
                  <a:ea typeface="Lucida Grande"/>
                  <a:cs typeface="Lucida Grande"/>
                  <a:sym typeface="Lucida Grande"/>
                </a:rPr>
                <a:t>II</a:t>
              </a:r>
              <a:r>
                <a:rPr sz="3400" spc="707">
                  <a:solidFill>
                    <a:srgbClr val="FF9400"/>
                  </a:solidFill>
                  <a:latin typeface="Lucida Grande"/>
                  <a:ea typeface="Lucida Grande"/>
                  <a:cs typeface="Lucida Grande"/>
                  <a:sym typeface="Lucida Grande"/>
                </a:rPr>
                <a:t>. Midbrain</a:t>
              </a:r>
            </a:p>
            <a:p>
              <a:pPr lvl="0">
                <a:lnSpc>
                  <a:spcPts val="4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 pos="8140700" algn="l"/>
                </a:tabLst>
                <a:defRPr sz="1800"/>
              </a:pPr>
              <a:r>
                <a:rPr sz="3400">
                  <a:solidFill>
                    <a:srgbClr val="FF9400"/>
                  </a:solidFill>
                  <a:latin typeface="Lucida Grande"/>
                  <a:ea typeface="Lucida Grande"/>
                  <a:cs typeface="Lucida Grande"/>
                  <a:sym typeface="Lucida Grande"/>
                </a:rPr>
                <a:t>III</a:t>
              </a:r>
              <a:r>
                <a:rPr sz="3400" spc="707">
                  <a:solidFill>
                    <a:srgbClr val="FF9400"/>
                  </a:solidFill>
                  <a:latin typeface="Lucida Grande"/>
                  <a:ea typeface="Lucida Grande"/>
                  <a:cs typeface="Lucida Grande"/>
                  <a:sym typeface="Lucida Grande"/>
                </a:rPr>
                <a:t>.Forebrain</a:t>
              </a:r>
            </a:p>
          </p:txBody>
        </p:sp>
      </p:grpSp>
      <p:grpSp>
        <p:nvGrpSpPr>
          <p:cNvPr id="54" name="Group 54"/>
          <p:cNvGrpSpPr/>
          <p:nvPr/>
        </p:nvGrpSpPr>
        <p:grpSpPr>
          <a:xfrm>
            <a:off x="431800" y="2438400"/>
            <a:ext cx="12485343" cy="6632496"/>
            <a:chOff x="0" y="0"/>
            <a:chExt cx="12485342" cy="6632496"/>
          </a:xfrm>
        </p:grpSpPr>
        <p:grpSp>
          <p:nvGrpSpPr>
            <p:cNvPr id="52" name="Group 52"/>
            <p:cNvGrpSpPr/>
            <p:nvPr/>
          </p:nvGrpSpPr>
          <p:grpSpPr>
            <a:xfrm>
              <a:off x="1866900" y="0"/>
              <a:ext cx="10618442" cy="5486400"/>
              <a:chOff x="0" y="0"/>
              <a:chExt cx="10618441" cy="5486400"/>
            </a:xfrm>
          </p:grpSpPr>
          <p:pic>
            <p:nvPicPr>
              <p:cNvPr id="47" name="ThreeBrainSections.gif"/>
              <p:cNvPicPr/>
              <p:nvPr/>
            </p:nvPicPr>
            <p:blipFill>
              <a:blip r:embed="rId6">
                <a:extLst/>
              </a:blip>
              <a:stretch>
                <a:fillRect/>
              </a:stretch>
            </p:blipFill>
            <p:spPr>
              <a:xfrm flipH="1">
                <a:off x="7658100" y="0"/>
                <a:ext cx="2960342" cy="3178952"/>
              </a:xfrm>
              <a:prstGeom prst="rect">
                <a:avLst/>
              </a:prstGeom>
              <a:ln w="12700" cap="flat">
                <a:noFill/>
                <a:miter lim="400000"/>
              </a:ln>
              <a:effectLst>
                <a:outerShdw blurRad="635000" dir="2700000" rotWithShape="0">
                  <a:srgbClr val="FFFFFF"/>
                </a:outerShdw>
              </a:effectLst>
            </p:spPr>
          </p:pic>
          <p:sp>
            <p:nvSpPr>
              <p:cNvPr id="48" name="Shape 48"/>
              <p:cNvSpPr/>
              <p:nvPr/>
            </p:nvSpPr>
            <p:spPr>
              <a:xfrm>
                <a:off x="0" y="1828800"/>
                <a:ext cx="10553700" cy="3657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ts val="4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 pos="10566400" algn="l"/>
                  </a:tabLst>
                  <a:defRPr sz="1800"/>
                </a:pPr>
                <a:r>
                  <a:rPr sz="3400" spc="811">
                    <a:solidFill>
                      <a:srgbClr val="FFB72D"/>
                    </a:solidFill>
                    <a:latin typeface="Lucida Grande"/>
                    <a:ea typeface="Lucida Grande"/>
                    <a:cs typeface="Lucida Grande"/>
                    <a:sym typeface="Lucida Grande"/>
                  </a:rPr>
                  <a:t>I. HINDBRAI</a:t>
                </a:r>
                <a:r>
                  <a:rPr sz="3400">
                    <a:solidFill>
                      <a:srgbClr val="FFB72D"/>
                    </a:solidFill>
                    <a:latin typeface="Lucida Grande"/>
                    <a:ea typeface="Lucida Grande"/>
                    <a:cs typeface="Lucida Grande"/>
                    <a:sym typeface="Lucida Grande"/>
                  </a:rPr>
                  <a:t>N</a:t>
                </a:r>
              </a:p>
              <a:p>
                <a:pPr marL="963317" lvl="0" indent="-1014117">
                  <a:lnSpc>
                    <a:spcPts val="4000"/>
                  </a:lnSpc>
                  <a:tabLst>
                    <a:tab pos="520700" algn="l"/>
                    <a:tab pos="1016000" algn="l"/>
                    <a:tab pos="1511300" algn="l"/>
                    <a:tab pos="2019300" algn="l"/>
                    <a:tab pos="2527300" algn="l"/>
                    <a:tab pos="3035300" algn="l"/>
                    <a:tab pos="3543300" algn="l"/>
                    <a:tab pos="4051300" algn="l"/>
                    <a:tab pos="4546600" algn="l"/>
                    <a:tab pos="5054600" algn="l"/>
                    <a:tab pos="5562600" algn="l"/>
                    <a:tab pos="6070600" algn="l"/>
                    <a:tab pos="10566400" algn="l"/>
                  </a:tabLst>
                  <a:defRPr sz="1800"/>
                </a:pPr>
                <a:r>
                  <a:rPr sz="3400">
                    <a:solidFill>
                      <a:srgbClr val="FFB72D"/>
                    </a:solidFill>
                    <a:latin typeface="Lucida Grande"/>
                    <a:ea typeface="Lucida Grande"/>
                    <a:cs typeface="Lucida Grande"/>
                    <a:sym typeface="Lucida Grande"/>
                  </a:rPr>
                  <a:t>		</a:t>
                </a:r>
                <a:r>
                  <a:rPr sz="3400">
                    <a:solidFill>
                      <a:srgbClr val="FCFFF5"/>
                    </a:solidFill>
                    <a:latin typeface="Lucida Grande"/>
                    <a:ea typeface="Lucida Grande"/>
                    <a:cs typeface="Lucida Grande"/>
                    <a:sym typeface="Lucida Grande"/>
                  </a:rPr>
                  <a:t>Lower portion - vital functions, heart rate, respiration &amp; balance</a:t>
                </a:r>
              </a:p>
              <a:p>
                <a:pPr marL="963317" lvl="0" indent="-1014117">
                  <a:lnSpc>
                    <a:spcPts val="4000"/>
                  </a:lnSpc>
                  <a:tabLst>
                    <a:tab pos="520700" algn="l"/>
                    <a:tab pos="1016000" algn="l"/>
                    <a:tab pos="1511300" algn="l"/>
                    <a:tab pos="2019300" algn="l"/>
                    <a:tab pos="2527300" algn="l"/>
                    <a:tab pos="3035300" algn="l"/>
                    <a:tab pos="3543300" algn="l"/>
                    <a:tab pos="4051300" algn="l"/>
                    <a:tab pos="4546600" algn="l"/>
                    <a:tab pos="5054600" algn="l"/>
                    <a:tab pos="5562600" algn="l"/>
                    <a:tab pos="6070600" algn="l"/>
                    <a:tab pos="10566400" algn="l"/>
                  </a:tabLst>
                  <a:defRPr sz="1800"/>
                </a:pPr>
                <a:r>
                  <a:rPr sz="3400">
                    <a:solidFill>
                      <a:srgbClr val="FCFFF5"/>
                    </a:solidFill>
                    <a:latin typeface="Lucida Grande"/>
                    <a:ea typeface="Lucida Grande"/>
                    <a:cs typeface="Lucida Grande"/>
                    <a:sym typeface="Lucida Grande"/>
                  </a:rPr>
                  <a:t>		</a:t>
                </a:r>
                <a:r>
                  <a:rPr sz="3400">
                    <a:solidFill>
                      <a:srgbClr val="EAA418"/>
                    </a:solidFill>
                    <a:latin typeface="Lucida Grande"/>
                    <a:ea typeface="Lucida Grande"/>
                    <a:cs typeface="Lucida Grande"/>
                    <a:sym typeface="Lucida Grande"/>
                  </a:rPr>
                  <a:t>a. Medulla</a:t>
                </a:r>
                <a:r>
                  <a:rPr sz="3400">
                    <a:solidFill>
                      <a:srgbClr val="FCFFF5"/>
                    </a:solidFill>
                    <a:latin typeface="Lucida Grande"/>
                    <a:ea typeface="Lucida Grande"/>
                    <a:cs typeface="Lucida Grande"/>
                    <a:sym typeface="Lucida Grande"/>
                  </a:rPr>
                  <a:t> - vital functions</a:t>
                </a:r>
              </a:p>
              <a:p>
                <a:pPr marL="963317" lvl="0" indent="-1014117">
                  <a:lnSpc>
                    <a:spcPts val="4000"/>
                  </a:lnSpc>
                  <a:tabLst>
                    <a:tab pos="520700" algn="l"/>
                    <a:tab pos="1016000" algn="l"/>
                    <a:tab pos="1511300" algn="l"/>
                    <a:tab pos="2019300" algn="l"/>
                    <a:tab pos="2527300" algn="l"/>
                    <a:tab pos="3035300" algn="l"/>
                    <a:tab pos="3543300" algn="l"/>
                    <a:tab pos="4051300" algn="l"/>
                    <a:tab pos="4546600" algn="l"/>
                    <a:tab pos="5054600" algn="l"/>
                    <a:tab pos="5562600" algn="l"/>
                    <a:tab pos="6070600" algn="l"/>
                    <a:tab pos="10566400" algn="l"/>
                  </a:tabLst>
                  <a:defRPr sz="1800"/>
                </a:pPr>
                <a:r>
                  <a:rPr sz="3400">
                    <a:solidFill>
                      <a:srgbClr val="FCFFF5"/>
                    </a:solidFill>
                    <a:latin typeface="Lucida Grande"/>
                    <a:ea typeface="Lucida Grande"/>
                    <a:cs typeface="Lucida Grande"/>
                    <a:sym typeface="Lucida Grande"/>
                  </a:rPr>
                  <a:t>		</a:t>
                </a:r>
                <a:r>
                  <a:rPr sz="3400">
                    <a:solidFill>
                      <a:srgbClr val="FFB324"/>
                    </a:solidFill>
                    <a:latin typeface="Lucida Grande"/>
                    <a:ea typeface="Lucida Grande"/>
                    <a:cs typeface="Lucida Grande"/>
                    <a:sym typeface="Lucida Grande"/>
                  </a:rPr>
                  <a:t>b. Pons</a:t>
                </a:r>
                <a:r>
                  <a:rPr sz="3400">
                    <a:solidFill>
                      <a:srgbClr val="FCFFF5"/>
                    </a:solidFill>
                    <a:latin typeface="Lucida Grande"/>
                    <a:ea typeface="Lucida Grande"/>
                    <a:cs typeface="Lucida Grande"/>
                    <a:sym typeface="Lucida Grande"/>
                  </a:rPr>
                  <a:t> - body movement, attention, sleep</a:t>
                </a:r>
              </a:p>
              <a:p>
                <a:pPr marL="963317" lvl="0" indent="-1014117">
                  <a:lnSpc>
                    <a:spcPts val="4000"/>
                  </a:lnSpc>
                  <a:tabLst>
                    <a:tab pos="520700" algn="l"/>
                    <a:tab pos="1016000" algn="l"/>
                    <a:tab pos="1511300" algn="l"/>
                    <a:tab pos="2019300" algn="l"/>
                    <a:tab pos="2527300" algn="l"/>
                    <a:tab pos="3035300" algn="l"/>
                    <a:tab pos="3543300" algn="l"/>
                    <a:tab pos="4051300" algn="l"/>
                    <a:tab pos="4546600" algn="l"/>
                    <a:tab pos="5054600" algn="l"/>
                    <a:tab pos="5562600" algn="l"/>
                    <a:tab pos="6070600" algn="l"/>
                    <a:tab pos="10566400" algn="l"/>
                  </a:tabLst>
                  <a:defRPr sz="1800"/>
                </a:pPr>
                <a:r>
                  <a:rPr sz="3400">
                    <a:solidFill>
                      <a:srgbClr val="FCFFF5"/>
                    </a:solidFill>
                    <a:latin typeface="Lucida Grande"/>
                    <a:ea typeface="Lucida Grande"/>
                    <a:cs typeface="Lucida Grande"/>
                    <a:sym typeface="Lucida Grande"/>
                  </a:rPr>
                  <a:t>		</a:t>
                </a:r>
                <a:r>
                  <a:rPr sz="3400">
                    <a:solidFill>
                      <a:srgbClr val="FF9E0B"/>
                    </a:solidFill>
                    <a:latin typeface="Lucida Grande"/>
                    <a:ea typeface="Lucida Grande"/>
                    <a:cs typeface="Lucida Grande"/>
                    <a:sym typeface="Lucida Grande"/>
                  </a:rPr>
                  <a:t>c. Cerebellum</a:t>
                </a:r>
                <a:r>
                  <a:rPr sz="3400">
                    <a:solidFill>
                      <a:srgbClr val="FCFFF5"/>
                    </a:solidFill>
                    <a:latin typeface="Lucida Grande"/>
                    <a:ea typeface="Lucida Grande"/>
                    <a:cs typeface="Lucida Grande"/>
                    <a:sym typeface="Lucida Grande"/>
                  </a:rPr>
                  <a:t> - balance &amp; coordination</a:t>
                </a:r>
              </a:p>
              <a:p>
                <a:pPr lvl="0">
                  <a:lnSpc>
                    <a:spcPts val="4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 pos="10566400" algn="l"/>
                  </a:tabLst>
                  <a:defRPr sz="1800"/>
                </a:pPr>
                <a:r>
                  <a:rPr sz="3400">
                    <a:solidFill>
                      <a:srgbClr val="FCFFF5"/>
                    </a:solidFill>
                    <a:latin typeface="Lucida Grande"/>
                    <a:ea typeface="Lucida Grande"/>
                    <a:cs typeface="Lucida Grande"/>
                    <a:sym typeface="Lucida Grande"/>
                  </a:rPr>
                  <a:t>	</a:t>
                </a:r>
              </a:p>
            </p:txBody>
          </p:sp>
          <p:grpSp>
            <p:nvGrpSpPr>
              <p:cNvPr id="51" name="Group 51"/>
              <p:cNvGrpSpPr/>
              <p:nvPr/>
            </p:nvGrpSpPr>
            <p:grpSpPr>
              <a:xfrm>
                <a:off x="4482596" y="1867421"/>
                <a:ext cx="3979619" cy="455885"/>
                <a:chOff x="0" y="0"/>
                <a:chExt cx="3979617" cy="455883"/>
              </a:xfrm>
            </p:grpSpPr>
            <p:sp>
              <p:nvSpPr>
                <p:cNvPr id="49" name="Shape 49"/>
                <p:cNvSpPr/>
                <p:nvPr/>
              </p:nvSpPr>
              <p:spPr>
                <a:xfrm flipV="1">
                  <a:off x="0" y="122220"/>
                  <a:ext cx="3813789" cy="333665"/>
                </a:xfrm>
                <a:prstGeom prst="line">
                  <a:avLst/>
                </a:prstGeom>
                <a:noFill/>
                <a:ln w="25400" cap="flat">
                  <a:solidFill>
                    <a:srgbClr val="FFFFFF"/>
                  </a:solidFill>
                  <a:prstDash val="solid"/>
                  <a:miter lim="400000"/>
                </a:ln>
                <a:effectLst/>
              </p:spPr>
              <p:txBody>
                <a:bodyPr wrap="square" lIns="0" tIns="0" rIns="0" bIns="0" numCol="1" anchor="t">
                  <a:noAutofit/>
                </a:bodyPr>
                <a:lstStyle/>
                <a:p>
                  <a:pPr lvl="0" defTabSz="457200">
                    <a:lnSpc>
                      <a:spcPct val="100000"/>
                    </a:lnSpc>
                    <a:tabLst/>
                    <a:defRPr sz="1200">
                      <a:latin typeface="Helvetica"/>
                      <a:ea typeface="Helvetica"/>
                      <a:cs typeface="Helvetica"/>
                      <a:sym typeface="Helvetica"/>
                    </a:defRPr>
                  </a:pPr>
                  <a:endParaRPr/>
                </a:p>
              </p:txBody>
            </p:sp>
            <p:sp>
              <p:nvSpPr>
                <p:cNvPr id="50" name="Shape 50"/>
                <p:cNvSpPr/>
                <p:nvPr/>
              </p:nvSpPr>
              <p:spPr>
                <a:xfrm rot="21300000">
                  <a:off x="3742597" y="9575"/>
                  <a:ext cx="228601" cy="203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2E8E6"/>
                </a:solidFill>
                <a:ln w="12700" cap="flat">
                  <a:noFill/>
                  <a:miter lim="400000"/>
                </a:ln>
                <a:effectLst/>
              </p:spPr>
              <p:txBody>
                <a:bodyPr wrap="square" lIns="0" tIns="0" rIns="0" bIns="0" numCol="1" anchor="ctr">
                  <a:noAutofit/>
                </a:bodyP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grpSp>
        </p:grpSp>
        <p:sp>
          <p:nvSpPr>
            <p:cNvPr id="53" name="Shape 53"/>
            <p:cNvSpPr/>
            <p:nvPr/>
          </p:nvSpPr>
          <p:spPr>
            <a:xfrm>
              <a:off x="0" y="5524500"/>
              <a:ext cx="12407900" cy="11079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ts val="43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 pos="12446000" algn="l"/>
                </a:tabLst>
                <a:defRPr sz="1800"/>
              </a:pPr>
              <a:r>
                <a:rPr sz="3600" b="1" dirty="0">
                  <a:solidFill>
                    <a:srgbClr val="461603"/>
                  </a:solidFill>
                  <a:latin typeface="Comic Sans MS"/>
                  <a:ea typeface="Comic Sans MS"/>
                  <a:cs typeface="Comic Sans MS"/>
                  <a:sym typeface="Comic Sans MS"/>
                </a:rPr>
                <a:t>Fast Fact: </a:t>
              </a:r>
              <a:r>
                <a:rPr sz="3600" dirty="0">
                  <a:solidFill>
                    <a:srgbClr val="461603"/>
                  </a:solidFill>
                  <a:latin typeface="Comic Sans MS"/>
                  <a:ea typeface="Comic Sans MS"/>
                  <a:cs typeface="Comic Sans MS"/>
                  <a:sym typeface="Comic Sans MS"/>
                </a:rPr>
                <a:t>An adult human brain weights about 3 pounds where as an adult horse weighs just 1 pound.</a:t>
              </a:r>
            </a:p>
          </p:txBody>
        </p:sp>
      </p:grpSp>
      <p:pic>
        <p:nvPicPr>
          <p:cNvPr id="14" name="Picture 13" descr="Big Ideas 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p:transition xmlns:p14="http://schemas.microsoft.com/office/powerpoint/2010/main" spd="slow">
    <p:push/>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0" fill="hold"/>
                                        <p:tgtEl>
                                          <p:spTgt spid="43"/>
                                        </p:tgtEl>
                                      </p:cBhvr>
                                    </p:cmd>
                                  </p:childTnLst>
                                </p:cTn>
                              </p:par>
                            </p:childTnLst>
                          </p:cTn>
                        </p:par>
                        <p:par>
                          <p:cTn id="7" fill="hold">
                            <p:stCondLst>
                              <p:cond delay="12000"/>
                            </p:stCondLst>
                            <p:childTnLst>
                              <p:par>
                                <p:cTn id="8" presetID="22" presetClass="entr" presetSubtype="8" fill="hold" grpId="2" nodeType="afterEffect">
                                  <p:stCondLst>
                                    <p:cond delay="0"/>
                                  </p:stCondLst>
                                  <p:iterate>
                                    <p:tmAbs val="0"/>
                                  </p:iterate>
                                  <p:childTnLst>
                                    <p:set>
                                      <p:cBhvr>
                                        <p:cTn id="9" fill="hold"/>
                                        <p:tgtEl>
                                          <p:spTgt spid="46"/>
                                        </p:tgtEl>
                                        <p:attrNameLst>
                                          <p:attrName>style.visibility</p:attrName>
                                        </p:attrNameLst>
                                      </p:cBhvr>
                                      <p:to>
                                        <p:strVal val="visible"/>
                                      </p:to>
                                    </p:set>
                                    <p:animEffect transition="in" filter="wipe(left)">
                                      <p:cBhvr>
                                        <p:cTn id="10" dur="1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3" nodeType="clickEffect">
                                  <p:stCondLst>
                                    <p:cond delay="0"/>
                                  </p:stCondLst>
                                  <p:iterate>
                                    <p:tmAbs val="0"/>
                                  </p:iterate>
                                  <p:childTnLst>
                                    <p:set>
                                      <p:cBhvr>
                                        <p:cTn id="14" fill="hold"/>
                                        <p:tgtEl>
                                          <p:spTgt spid="54"/>
                                        </p:tgtEl>
                                        <p:attrNameLst>
                                          <p:attrName>style.visibility</p:attrName>
                                        </p:attrNameLst>
                                      </p:cBhvr>
                                      <p:to>
                                        <p:strVal val="visible"/>
                                      </p:to>
                                    </p:set>
                                    <p:animEffect transition="in" filter="wipe(left)">
                                      <p:cBhvr>
                                        <p:cTn id="15" dur="1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6" repeatCount="indefinite" fill="hold" display="0">
                  <p:stCondLst>
                    <p:cond delay="indefinite"/>
                  </p:stCondLst>
                </p:cTn>
                <p:tgtEl>
                  <p:spTgt spid="43"/>
                </p:tgtEl>
              </p:cMediaNode>
            </p:video>
          </p:childTnLst>
        </p:cTn>
      </p:par>
    </p:tnLst>
    <p:bldLst>
      <p:bldP spid="46" grpId="2" animBg="1" advAuto="0"/>
      <p:bldP spid="54"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brain_in_head-200.m4v"/>
          <p:cNvPicPr/>
          <p:nvPr>
            <a:videoFile r:link="rId2"/>
            <p:extLst>
              <p:ext uri="{DAA4B4D4-6D71-4841-9C94-3DE7FCFB9230}">
                <p14:media xmlns:p14="http://schemas.microsoft.com/office/powerpoint/2010/main" r:embed="rId1"/>
              </p:ext>
            </p:extLst>
          </p:nvPr>
        </p:nvPicPr>
        <p:blipFill>
          <a:blip r:embed="rId5">
            <a:extLst/>
          </a:blip>
          <a:stretch>
            <a:fillRect/>
          </a:stretch>
        </p:blipFill>
        <p:spPr>
          <a:xfrm>
            <a:off x="-1032983" y="1531077"/>
            <a:ext cx="6280328" cy="4710246"/>
          </a:xfrm>
          <a:prstGeom prst="rect">
            <a:avLst/>
          </a:prstGeom>
        </p:spPr>
      </p:pic>
      <p:sp>
        <p:nvSpPr>
          <p:cNvPr id="59" name="Shape 59"/>
          <p:cNvSpPr/>
          <p:nvPr/>
        </p:nvSpPr>
        <p:spPr>
          <a:xfrm>
            <a:off x="933450" y="38100"/>
            <a:ext cx="12192000" cy="538609"/>
          </a:xfrm>
          <a:prstGeom prst="rect">
            <a:avLst/>
          </a:prstGeom>
          <a:ln w="12700">
            <a:miter lim="400000"/>
          </a:ln>
          <a:effectLst>
            <a:outerShdw blurRad="38100" dist="63500" dir="4140000" rotWithShape="0">
              <a:srgbClr val="000000"/>
            </a:outerShdw>
          </a:effectLst>
          <a:extLst>
            <a:ext uri="{C572A759-6A51-4108-AA02-DFA0A04FC94B}">
              <ma14:wrappingTextBoxFlag xmlns:ma14="http://schemas.microsoft.com/office/mac/drawingml/2011/main" val="1"/>
            </a:ext>
          </a:extLst>
        </p:spPr>
        <p:txBody>
          <a:bodyPr lIns="0" tIns="0" rIns="0" bIns="0">
            <a:spAutoFit/>
          </a:bodyPr>
          <a:lstStyle>
            <a:lvl1pPr>
              <a:lnSpc>
                <a:spcPts val="42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 pos="12230100" algn="l"/>
              </a:tabLst>
              <a:defRPr sz="4800" spc="2249">
                <a:solidFill>
                  <a:srgbClr val="FFFFFF"/>
                </a:solidFill>
                <a:latin typeface="Lucida Grande"/>
                <a:ea typeface="Lucida Grande"/>
                <a:cs typeface="Lucida Grande"/>
                <a:sym typeface="Lucida Grande"/>
              </a:defRPr>
            </a:lvl1pPr>
          </a:lstStyle>
          <a:p>
            <a:pPr lvl="0">
              <a:defRPr sz="1800" spc="0">
                <a:solidFill>
                  <a:srgbClr val="000000"/>
                </a:solidFill>
              </a:defRPr>
            </a:pPr>
            <a:r>
              <a:rPr lang="en-US" sz="4800" spc="2249" dirty="0" smtClean="0">
                <a:solidFill>
                  <a:srgbClr val="FFFFFF"/>
                </a:solidFill>
              </a:rPr>
              <a:t>II.</a:t>
            </a:r>
            <a:r>
              <a:rPr sz="4800" spc="2249" dirty="0" smtClean="0">
                <a:solidFill>
                  <a:srgbClr val="FFFFFF"/>
                </a:solidFill>
              </a:rPr>
              <a:t>THE </a:t>
            </a:r>
            <a:r>
              <a:rPr sz="4800" spc="2249" dirty="0">
                <a:solidFill>
                  <a:srgbClr val="FFFFFF"/>
                </a:solidFill>
              </a:rPr>
              <a:t>BRAIN</a:t>
            </a:r>
          </a:p>
        </p:txBody>
      </p:sp>
      <p:grpSp>
        <p:nvGrpSpPr>
          <p:cNvPr id="65" name="Group 65"/>
          <p:cNvGrpSpPr/>
          <p:nvPr/>
        </p:nvGrpSpPr>
        <p:grpSpPr>
          <a:xfrm>
            <a:off x="2451100" y="88900"/>
            <a:ext cx="10745441" cy="4356100"/>
            <a:chOff x="0" y="0"/>
            <a:chExt cx="10745440" cy="4356100"/>
          </a:xfrm>
        </p:grpSpPr>
        <p:pic>
          <p:nvPicPr>
            <p:cNvPr id="60" name="ThreeBrainSections.gif"/>
            <p:cNvPicPr/>
            <p:nvPr/>
          </p:nvPicPr>
          <p:blipFill>
            <a:blip r:embed="rId6">
              <a:extLst/>
            </a:blip>
            <a:stretch>
              <a:fillRect/>
            </a:stretch>
          </p:blipFill>
          <p:spPr>
            <a:xfrm flipH="1">
              <a:off x="7785099" y="0"/>
              <a:ext cx="2960342" cy="3178952"/>
            </a:xfrm>
            <a:prstGeom prst="rect">
              <a:avLst/>
            </a:prstGeom>
            <a:ln w="12700" cap="flat">
              <a:noFill/>
              <a:miter lim="400000"/>
            </a:ln>
            <a:effectLst>
              <a:outerShdw blurRad="635000" dir="2700000" rotWithShape="0">
                <a:srgbClr val="FFFFFF"/>
              </a:outerShdw>
            </a:effectLst>
          </p:spPr>
        </p:pic>
        <p:grpSp>
          <p:nvGrpSpPr>
            <p:cNvPr id="63" name="Group 63"/>
            <p:cNvGrpSpPr/>
            <p:nvPr/>
          </p:nvGrpSpPr>
          <p:grpSpPr>
            <a:xfrm>
              <a:off x="4345478" y="1543719"/>
              <a:ext cx="4921496" cy="1132653"/>
              <a:chOff x="0" y="0"/>
              <a:chExt cx="4921495" cy="1132652"/>
            </a:xfrm>
          </p:grpSpPr>
          <p:sp>
            <p:nvSpPr>
              <p:cNvPr id="61" name="Shape 61"/>
              <p:cNvSpPr/>
              <p:nvPr/>
            </p:nvSpPr>
            <p:spPr>
              <a:xfrm flipV="1">
                <a:off x="0" y="122216"/>
                <a:ext cx="4753723" cy="1010437"/>
              </a:xfrm>
              <a:prstGeom prst="line">
                <a:avLst/>
              </a:prstGeom>
              <a:noFill/>
              <a:ln w="25400" cap="flat">
                <a:solidFill>
                  <a:srgbClr val="FFFFFF"/>
                </a:solidFill>
                <a:prstDash val="solid"/>
                <a:miter lim="400000"/>
              </a:ln>
              <a:effectLst/>
            </p:spPr>
            <p:txBody>
              <a:bodyPr wrap="square" lIns="0" tIns="0" rIns="0" bIns="0" numCol="1" anchor="t">
                <a:noAutofit/>
              </a:bodyPr>
              <a:lstStyle/>
              <a:p>
                <a:pPr lvl="0" defTabSz="457200">
                  <a:lnSpc>
                    <a:spcPct val="100000"/>
                  </a:lnSpc>
                  <a:tabLst/>
                  <a:defRPr sz="1200">
                    <a:latin typeface="Helvetica"/>
                    <a:ea typeface="Helvetica"/>
                    <a:cs typeface="Helvetica"/>
                    <a:sym typeface="Helvetica"/>
                  </a:defRPr>
                </a:pPr>
                <a:endParaRPr/>
              </a:p>
            </p:txBody>
          </p:sp>
          <p:sp>
            <p:nvSpPr>
              <p:cNvPr id="62" name="Shape 62"/>
              <p:cNvSpPr/>
              <p:nvPr/>
            </p:nvSpPr>
            <p:spPr>
              <a:xfrm rot="21300000">
                <a:off x="4684475" y="9575"/>
                <a:ext cx="228601" cy="203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2E8E6"/>
              </a:solidFill>
              <a:ln w="12700" cap="flat">
                <a:noFill/>
                <a:miter lim="400000"/>
              </a:ln>
              <a:effectLst/>
            </p:spPr>
            <p:txBody>
              <a:bodyPr wrap="square" lIns="0" tIns="0" rIns="0" bIns="0" numCol="1" anchor="ctr">
                <a:noAutofit/>
              </a:bodyP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grpSp>
        <p:sp>
          <p:nvSpPr>
            <p:cNvPr id="64" name="Shape 64"/>
            <p:cNvSpPr/>
            <p:nvPr/>
          </p:nvSpPr>
          <p:spPr>
            <a:xfrm>
              <a:off x="0" y="2222500"/>
              <a:ext cx="10553700" cy="2133600"/>
            </a:xfrm>
            <a:prstGeom prst="rect">
              <a:avLst/>
            </a:prstGeom>
            <a:noFill/>
            <a:ln w="12700" cap="flat">
              <a:noFill/>
              <a:miter lim="400000"/>
            </a:ln>
            <a:effectLst>
              <a:outerShdw blurRad="38100" dist="63500" dir="4140000" rotWithShape="0">
                <a:srgbClr val="000000"/>
              </a:outerShdw>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ts val="4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 pos="10566400" algn="l"/>
                </a:tabLst>
                <a:defRPr sz="1800"/>
              </a:pPr>
              <a:r>
                <a:rPr sz="3400" spc="811">
                  <a:solidFill>
                    <a:srgbClr val="FFB72D"/>
                  </a:solidFill>
                  <a:latin typeface="Lucida Grande"/>
                  <a:ea typeface="Lucida Grande"/>
                  <a:cs typeface="Lucida Grande"/>
                  <a:sym typeface="Lucida Grande"/>
                </a:rPr>
                <a:t>II. MIDBRAIN</a:t>
              </a:r>
              <a:endParaRPr sz="3400">
                <a:solidFill>
                  <a:srgbClr val="FFB72D"/>
                </a:solidFill>
                <a:latin typeface="Lucida Grande"/>
                <a:ea typeface="Lucida Grande"/>
                <a:cs typeface="Lucida Grande"/>
                <a:sym typeface="Lucida Grande"/>
              </a:endParaRPr>
            </a:p>
            <a:p>
              <a:pPr marL="963317" lvl="0" indent="-1014117">
                <a:lnSpc>
                  <a:spcPts val="4000"/>
                </a:lnSpc>
                <a:tabLst>
                  <a:tab pos="520700" algn="l"/>
                  <a:tab pos="1016000" algn="l"/>
                  <a:tab pos="1511300" algn="l"/>
                  <a:tab pos="2019300" algn="l"/>
                  <a:tab pos="2527300" algn="l"/>
                  <a:tab pos="3035300" algn="l"/>
                  <a:tab pos="3543300" algn="l"/>
                  <a:tab pos="4051300" algn="l"/>
                  <a:tab pos="4546600" algn="l"/>
                  <a:tab pos="5054600" algn="l"/>
                  <a:tab pos="5562600" algn="l"/>
                  <a:tab pos="6070600" algn="l"/>
                  <a:tab pos="10566400" algn="l"/>
                </a:tabLst>
                <a:defRPr sz="1800"/>
              </a:pPr>
              <a:r>
                <a:rPr sz="3400">
                  <a:solidFill>
                    <a:srgbClr val="FFB72D"/>
                  </a:solidFill>
                  <a:latin typeface="Lucida Grande"/>
                  <a:ea typeface="Lucida Grande"/>
                  <a:cs typeface="Lucida Grande"/>
                  <a:sym typeface="Lucida Grande"/>
                </a:rPr>
                <a:t>		</a:t>
              </a:r>
              <a:r>
                <a:rPr sz="3400">
                  <a:solidFill>
                    <a:srgbClr val="FCFFF5"/>
                  </a:solidFill>
                  <a:latin typeface="Lucida Grande"/>
                  <a:ea typeface="Lucida Grande"/>
                  <a:cs typeface="Lucida Grande"/>
                  <a:sym typeface="Lucida Grande"/>
                </a:rPr>
                <a:t>Involved w/ vision, hearing</a:t>
              </a:r>
            </a:p>
            <a:p>
              <a:pPr marL="1565391" lvl="0" indent="-1654291">
                <a:lnSpc>
                  <a:spcPts val="4000"/>
                </a:lnSpc>
                <a:tabLst>
                  <a:tab pos="1016000" algn="l"/>
                  <a:tab pos="2019300" algn="l"/>
                  <a:tab pos="2527300" algn="l"/>
                  <a:tab pos="3035300" algn="l"/>
                  <a:tab pos="3543300" algn="l"/>
                  <a:tab pos="4051300" algn="l"/>
                  <a:tab pos="4546600" algn="l"/>
                  <a:tab pos="5054600" algn="l"/>
                  <a:tab pos="5562600" algn="l"/>
                  <a:tab pos="6070600" algn="l"/>
                  <a:tab pos="10566400" algn="l"/>
                </a:tabLst>
                <a:defRPr sz="1800"/>
              </a:pPr>
              <a:r>
                <a:rPr sz="3400">
                  <a:solidFill>
                    <a:srgbClr val="FCFFF5"/>
                  </a:solidFill>
                  <a:latin typeface="Lucida Grande"/>
                  <a:ea typeface="Lucida Grande"/>
                  <a:cs typeface="Lucida Grande"/>
                  <a:sym typeface="Lucida Grande"/>
                </a:rPr>
                <a:t>	</a:t>
              </a:r>
              <a:r>
                <a:rPr sz="3400">
                  <a:solidFill>
                    <a:srgbClr val="EAA418"/>
                  </a:solidFill>
                  <a:latin typeface="Lucida Grande"/>
                  <a:ea typeface="Lucida Grande"/>
                  <a:cs typeface="Lucida Grande"/>
                  <a:sym typeface="Lucida Grande"/>
                </a:rPr>
                <a:t>a. Reticular Activating System</a:t>
              </a:r>
              <a:r>
                <a:rPr sz="3400">
                  <a:solidFill>
                    <a:srgbClr val="FCFFF5"/>
                  </a:solidFill>
                  <a:latin typeface="Lucida Grande"/>
                  <a:ea typeface="Lucida Grande"/>
                  <a:cs typeface="Lucida Grande"/>
                  <a:sym typeface="Lucida Grande"/>
                </a:rPr>
                <a:t> - attention, sleep &amp; arousal</a:t>
              </a:r>
            </a:p>
          </p:txBody>
        </p:sp>
      </p:grpSp>
      <p:grpSp>
        <p:nvGrpSpPr>
          <p:cNvPr id="74" name="Group 74"/>
          <p:cNvGrpSpPr/>
          <p:nvPr/>
        </p:nvGrpSpPr>
        <p:grpSpPr>
          <a:xfrm>
            <a:off x="215900" y="675296"/>
            <a:ext cx="12913406" cy="8950359"/>
            <a:chOff x="0" y="-62"/>
            <a:chExt cx="12913406" cy="8950358"/>
          </a:xfrm>
        </p:grpSpPr>
        <p:pic>
          <p:nvPicPr>
            <p:cNvPr id="66" name="Car Crash.gif"/>
            <p:cNvPicPr/>
            <p:nvPr/>
          </p:nvPicPr>
          <p:blipFill>
            <a:blip r:embed="rId7">
              <a:extLst/>
            </a:blip>
            <a:stretch>
              <a:fillRect/>
            </a:stretch>
          </p:blipFill>
          <p:spPr>
            <a:xfrm>
              <a:off x="0" y="6804941"/>
              <a:ext cx="4280745" cy="2085667"/>
            </a:xfrm>
            <a:prstGeom prst="rect">
              <a:avLst/>
            </a:prstGeom>
            <a:ln w="12700" cap="flat">
              <a:noFill/>
              <a:miter lim="400000"/>
            </a:ln>
            <a:effectLst>
              <a:outerShdw blurRad="139700" dist="63500" dir="4140000" rotWithShape="0">
                <a:srgbClr val="000000"/>
              </a:outerShdw>
            </a:effectLst>
          </p:spPr>
        </p:pic>
        <p:grpSp>
          <p:nvGrpSpPr>
            <p:cNvPr id="73" name="Group 73"/>
            <p:cNvGrpSpPr/>
            <p:nvPr/>
          </p:nvGrpSpPr>
          <p:grpSpPr>
            <a:xfrm>
              <a:off x="4390208" y="-62"/>
              <a:ext cx="8523198" cy="8950358"/>
              <a:chOff x="199208" y="-61"/>
              <a:chExt cx="8523198" cy="8950356"/>
            </a:xfrm>
          </p:grpSpPr>
          <p:sp>
            <p:nvSpPr>
              <p:cNvPr id="67" name="Shape 67"/>
              <p:cNvSpPr/>
              <p:nvPr/>
            </p:nvSpPr>
            <p:spPr>
              <a:xfrm>
                <a:off x="199208" y="7674305"/>
                <a:ext cx="8523198" cy="12759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marL="482600" lvl="0" indent="-482600">
                  <a:lnSpc>
                    <a:spcPts val="3300"/>
                  </a:lnSpc>
                  <a:tabLst>
                    <a:tab pos="8890000" algn="l"/>
                  </a:tabLst>
                  <a:defRPr sz="1800"/>
                </a:pPr>
                <a:r>
                  <a:rPr sz="4000" dirty="0">
                    <a:solidFill>
                      <a:srgbClr val="3C1E03"/>
                    </a:solidFill>
                    <a:latin typeface="Comic Sans MS"/>
                    <a:ea typeface="Comic Sans MS"/>
                    <a:cs typeface="Comic Sans MS"/>
                    <a:sym typeface="Comic Sans MS"/>
                  </a:rPr>
                  <a:t>Fast Fact - </a:t>
                </a:r>
                <a:r>
                  <a:rPr sz="3000" dirty="0">
                    <a:solidFill>
                      <a:srgbClr val="3C1E03"/>
                    </a:solidFill>
                    <a:latin typeface="Comic Sans MS"/>
                    <a:ea typeface="Comic Sans MS"/>
                    <a:cs typeface="Comic Sans MS"/>
                    <a:sym typeface="Comic Sans MS"/>
                  </a:rPr>
                  <a:t>Alcohol affects the Reticular Activating System to depress our reaction time.</a:t>
                </a:r>
              </a:p>
            </p:txBody>
          </p:sp>
          <p:grpSp>
            <p:nvGrpSpPr>
              <p:cNvPr id="72" name="Group 72"/>
              <p:cNvGrpSpPr/>
              <p:nvPr/>
            </p:nvGrpSpPr>
            <p:grpSpPr>
              <a:xfrm>
                <a:off x="1460500" y="-61"/>
                <a:ext cx="6731000" cy="6766964"/>
                <a:chOff x="0" y="-60"/>
                <a:chExt cx="6731000" cy="6766962"/>
              </a:xfrm>
            </p:grpSpPr>
            <p:sp>
              <p:nvSpPr>
                <p:cNvPr id="68" name="Shape 68"/>
                <p:cNvSpPr/>
                <p:nvPr/>
              </p:nvSpPr>
              <p:spPr>
                <a:xfrm>
                  <a:off x="0" y="4125302"/>
                  <a:ext cx="6731000" cy="2641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ts val="4000"/>
                    </a:lnSpc>
                    <a:tabLst>
                      <a:tab pos="1270000" algn="l"/>
                      <a:tab pos="1511300" algn="l"/>
                      <a:tab pos="2019300" algn="l"/>
                      <a:tab pos="2527300" algn="l"/>
                      <a:tab pos="3035300" algn="l"/>
                      <a:tab pos="3543300" algn="l"/>
                      <a:tab pos="4051300" algn="l"/>
                      <a:tab pos="4546600" algn="l"/>
                      <a:tab pos="5054600" algn="l"/>
                      <a:tab pos="5562600" algn="l"/>
                      <a:tab pos="6070600" algn="l"/>
                      <a:tab pos="6769100" algn="l"/>
                    </a:tabLst>
                    <a:defRPr sz="1800"/>
                  </a:pPr>
                  <a:r>
                    <a:rPr sz="3400" spc="809">
                      <a:solidFill>
                        <a:srgbClr val="FFB72C"/>
                      </a:solidFill>
                      <a:latin typeface="Lucida Grande"/>
                      <a:ea typeface="Lucida Grande"/>
                      <a:cs typeface="Lucida Grande"/>
                      <a:sym typeface="Lucida Grande"/>
                    </a:rPr>
                    <a:t>III. FOREBRAIN</a:t>
                  </a:r>
                  <a:endParaRPr sz="3400">
                    <a:solidFill>
                      <a:srgbClr val="FDFFF5"/>
                    </a:solidFill>
                    <a:latin typeface="Lucida Grande"/>
                    <a:ea typeface="Lucida Grande"/>
                    <a:cs typeface="Lucida Grande"/>
                    <a:sym typeface="Lucida Grande"/>
                  </a:endParaRPr>
                </a:p>
                <a:p>
                  <a:pPr lvl="0">
                    <a:lnSpc>
                      <a:spcPts val="4000"/>
                    </a:lnSpc>
                    <a:tabLst>
                      <a:tab pos="1270000" algn="l"/>
                      <a:tab pos="1511300" algn="l"/>
                      <a:tab pos="2019300" algn="l"/>
                      <a:tab pos="2527300" algn="l"/>
                      <a:tab pos="3035300" algn="l"/>
                      <a:tab pos="3543300" algn="l"/>
                      <a:tab pos="4051300" algn="l"/>
                      <a:tab pos="4546600" algn="l"/>
                      <a:tab pos="5054600" algn="l"/>
                      <a:tab pos="5562600" algn="l"/>
                      <a:tab pos="6070600" algn="l"/>
                      <a:tab pos="6769100" algn="l"/>
                    </a:tabLst>
                    <a:defRPr sz="1800"/>
                  </a:pPr>
                  <a:r>
                    <a:rPr sz="3400">
                      <a:solidFill>
                        <a:srgbClr val="FDFFF5"/>
                      </a:solidFill>
                      <a:latin typeface="Lucida Grande"/>
                      <a:ea typeface="Lucida Grande"/>
                      <a:cs typeface="Lucida Grande"/>
                      <a:sym typeface="Lucida Grande"/>
                    </a:rPr>
                    <a:t>	</a:t>
                  </a:r>
                  <a:r>
                    <a:rPr sz="3400">
                      <a:solidFill>
                        <a:srgbClr val="EAA318"/>
                      </a:solidFill>
                      <a:latin typeface="Lucida Grande"/>
                      <a:ea typeface="Lucida Grande"/>
                      <a:cs typeface="Lucida Grande"/>
                      <a:sym typeface="Lucida Grande"/>
                    </a:rPr>
                    <a:t>a. Thalamus</a:t>
                  </a:r>
                </a:p>
                <a:p>
                  <a:pPr lvl="0">
                    <a:lnSpc>
                      <a:spcPts val="4000"/>
                    </a:lnSpc>
                    <a:tabLst>
                      <a:tab pos="1270000" algn="l"/>
                      <a:tab pos="1511300" algn="l"/>
                      <a:tab pos="2019300" algn="l"/>
                      <a:tab pos="2527300" algn="l"/>
                      <a:tab pos="3035300" algn="l"/>
                      <a:tab pos="3543300" algn="l"/>
                      <a:tab pos="4051300" algn="l"/>
                      <a:tab pos="4546600" algn="l"/>
                      <a:tab pos="5054600" algn="l"/>
                      <a:tab pos="5562600" algn="l"/>
                      <a:tab pos="6070600" algn="l"/>
                      <a:tab pos="6769100" algn="l"/>
                    </a:tabLst>
                    <a:defRPr sz="1800"/>
                  </a:pPr>
                  <a:r>
                    <a:rPr sz="3400">
                      <a:solidFill>
                        <a:srgbClr val="FDFFF5"/>
                      </a:solidFill>
                      <a:latin typeface="Lucida Grande"/>
                      <a:ea typeface="Lucida Grande"/>
                      <a:cs typeface="Lucida Grande"/>
                      <a:sym typeface="Lucida Grande"/>
                    </a:rPr>
                    <a:t>	</a:t>
                  </a:r>
                  <a:r>
                    <a:rPr sz="3400">
                      <a:solidFill>
                        <a:srgbClr val="FFB324"/>
                      </a:solidFill>
                      <a:latin typeface="Lucida Grande"/>
                      <a:ea typeface="Lucida Grande"/>
                      <a:cs typeface="Lucida Grande"/>
                      <a:sym typeface="Lucida Grande"/>
                    </a:rPr>
                    <a:t>b. Hypothalamus</a:t>
                  </a:r>
                </a:p>
                <a:p>
                  <a:pPr lvl="0">
                    <a:lnSpc>
                      <a:spcPts val="4000"/>
                    </a:lnSpc>
                    <a:tabLst>
                      <a:tab pos="1270000" algn="l"/>
                      <a:tab pos="1511300" algn="l"/>
                      <a:tab pos="2019300" algn="l"/>
                      <a:tab pos="2527300" algn="l"/>
                      <a:tab pos="3035300" algn="l"/>
                      <a:tab pos="3543300" algn="l"/>
                      <a:tab pos="4051300" algn="l"/>
                      <a:tab pos="4546600" algn="l"/>
                      <a:tab pos="5054600" algn="l"/>
                      <a:tab pos="5562600" algn="l"/>
                      <a:tab pos="6070600" algn="l"/>
                      <a:tab pos="6769100" algn="l"/>
                    </a:tabLst>
                    <a:defRPr sz="1800"/>
                  </a:pPr>
                  <a:r>
                    <a:rPr sz="3400">
                      <a:solidFill>
                        <a:srgbClr val="FFB324"/>
                      </a:solidFill>
                      <a:latin typeface="Lucida Grande"/>
                      <a:ea typeface="Lucida Grande"/>
                      <a:cs typeface="Lucida Grande"/>
                      <a:sym typeface="Lucida Grande"/>
                    </a:rPr>
                    <a:t>	c. Limbic System</a:t>
                  </a:r>
                </a:p>
                <a:p>
                  <a:pPr lvl="0">
                    <a:lnSpc>
                      <a:spcPts val="4000"/>
                    </a:lnSpc>
                    <a:tabLst>
                      <a:tab pos="1270000" algn="l"/>
                      <a:tab pos="1511300" algn="l"/>
                      <a:tab pos="2019300" algn="l"/>
                      <a:tab pos="2527300" algn="l"/>
                      <a:tab pos="3035300" algn="l"/>
                      <a:tab pos="3543300" algn="l"/>
                      <a:tab pos="4051300" algn="l"/>
                      <a:tab pos="4546600" algn="l"/>
                      <a:tab pos="5054600" algn="l"/>
                      <a:tab pos="5562600" algn="l"/>
                      <a:tab pos="6070600" algn="l"/>
                      <a:tab pos="6769100" algn="l"/>
                    </a:tabLst>
                    <a:defRPr sz="1800"/>
                  </a:pPr>
                  <a:r>
                    <a:rPr sz="3400">
                      <a:solidFill>
                        <a:srgbClr val="FFB324"/>
                      </a:solidFill>
                      <a:latin typeface="Lucida Grande"/>
                      <a:ea typeface="Lucida Grande"/>
                      <a:cs typeface="Lucida Grande"/>
                      <a:sym typeface="Lucida Grande"/>
                    </a:rPr>
                    <a:t>	d. Cerebrum</a:t>
                  </a:r>
                </a:p>
              </p:txBody>
            </p:sp>
            <p:grpSp>
              <p:nvGrpSpPr>
                <p:cNvPr id="71" name="Group 71"/>
                <p:cNvGrpSpPr/>
                <p:nvPr/>
              </p:nvGrpSpPr>
              <p:grpSpPr>
                <a:xfrm>
                  <a:off x="4025509" y="-61"/>
                  <a:ext cx="2168606" cy="4133330"/>
                  <a:chOff x="0" y="0"/>
                  <a:chExt cx="2168604" cy="4133328"/>
                </a:xfrm>
              </p:grpSpPr>
              <p:sp>
                <p:nvSpPr>
                  <p:cNvPr id="69" name="Shape 69"/>
                  <p:cNvSpPr/>
                  <p:nvPr/>
                </p:nvSpPr>
                <p:spPr>
                  <a:xfrm flipV="1">
                    <a:off x="0" y="122207"/>
                    <a:ext cx="2043770" cy="4011123"/>
                  </a:xfrm>
                  <a:prstGeom prst="line">
                    <a:avLst/>
                  </a:prstGeom>
                  <a:noFill/>
                  <a:ln w="25400" cap="flat">
                    <a:solidFill>
                      <a:srgbClr val="FFFFFF"/>
                    </a:solidFill>
                    <a:prstDash val="solid"/>
                    <a:miter lim="400000"/>
                  </a:ln>
                  <a:effectLst/>
                </p:spPr>
                <p:txBody>
                  <a:bodyPr wrap="square" lIns="0" tIns="0" rIns="0" bIns="0" numCol="1" anchor="t">
                    <a:noAutofit/>
                  </a:bodyPr>
                  <a:lstStyle/>
                  <a:p>
                    <a:pPr lvl="0" defTabSz="457200">
                      <a:lnSpc>
                        <a:spcPct val="100000"/>
                      </a:lnSpc>
                      <a:tabLst/>
                      <a:defRPr sz="1200">
                        <a:latin typeface="Helvetica"/>
                        <a:ea typeface="Helvetica"/>
                        <a:cs typeface="Helvetica"/>
                        <a:sym typeface="Helvetica"/>
                      </a:defRPr>
                    </a:pPr>
                    <a:endParaRPr/>
                  </a:p>
                </p:txBody>
              </p:sp>
              <p:sp>
                <p:nvSpPr>
                  <p:cNvPr id="70" name="Shape 70"/>
                  <p:cNvSpPr/>
                  <p:nvPr/>
                </p:nvSpPr>
                <p:spPr>
                  <a:xfrm rot="21300000">
                    <a:off x="1931584" y="9575"/>
                    <a:ext cx="228601" cy="203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2E8E6"/>
                  </a:solidFill>
                  <a:ln w="12700" cap="flat">
                    <a:noFill/>
                    <a:miter lim="400000"/>
                  </a:ln>
                  <a:effectLst/>
                </p:spPr>
                <p:txBody>
                  <a:bodyPr wrap="square" lIns="0" tIns="0" rIns="0" bIns="0" numCol="1" anchor="ctr">
                    <a:noAutofit/>
                  </a:bodyP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grpSp>
          </p:grpSp>
        </p:grpSp>
      </p:grpSp>
      <p:pic>
        <p:nvPicPr>
          <p:cNvPr id="19" name="Picture 18" descr="Big Ideas Whit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p:transition xmlns:p14="http://schemas.microsoft.com/office/powerpoint/2010/main" spd="slow">
    <p:push dir="u"/>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0" fill="hold"/>
                                        <p:tgtEl>
                                          <p:spTgt spid="58"/>
                                        </p:tgtEl>
                                      </p:cBhvr>
                                    </p:cmd>
                                  </p:childTnLst>
                                </p:cTn>
                              </p:par>
                            </p:childTnLst>
                          </p:cTn>
                        </p:par>
                        <p:par>
                          <p:cTn id="7" fill="hold">
                            <p:stCondLst>
                              <p:cond delay="12000"/>
                            </p:stCondLst>
                            <p:childTnLst>
                              <p:par>
                                <p:cTn id="8" presetID="22" presetClass="entr" presetSubtype="8" fill="hold" grpId="2" nodeType="afterEffect">
                                  <p:stCondLst>
                                    <p:cond delay="0"/>
                                  </p:stCondLst>
                                  <p:iterate>
                                    <p:tmAbs val="0"/>
                                  </p:iterate>
                                  <p:childTnLst>
                                    <p:set>
                                      <p:cBhvr>
                                        <p:cTn id="9" fill="hold"/>
                                        <p:tgtEl>
                                          <p:spTgt spid="65"/>
                                        </p:tgtEl>
                                        <p:attrNameLst>
                                          <p:attrName>style.visibility</p:attrName>
                                        </p:attrNameLst>
                                      </p:cBhvr>
                                      <p:to>
                                        <p:strVal val="visible"/>
                                      </p:to>
                                    </p:set>
                                    <p:animEffect transition="in" filter="wipe(left)">
                                      <p:cBhvr>
                                        <p:cTn id="10" dur="2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3" nodeType="clickEffect">
                                  <p:stCondLst>
                                    <p:cond delay="0"/>
                                  </p:stCondLst>
                                  <p:iterate>
                                    <p:tmAbs val="0"/>
                                  </p:iterate>
                                  <p:childTnLst>
                                    <p:set>
                                      <p:cBhvr>
                                        <p:cTn id="14" fill="hold"/>
                                        <p:tgtEl>
                                          <p:spTgt spid="74"/>
                                        </p:tgtEl>
                                        <p:attrNameLst>
                                          <p:attrName>style.visibility</p:attrName>
                                        </p:attrNameLst>
                                      </p:cBhvr>
                                      <p:to>
                                        <p:strVal val="visible"/>
                                      </p:to>
                                    </p:set>
                                    <p:animEffect transition="in" filter="wipe(up)">
                                      <p:cBhvr>
                                        <p:cTn id="15" dur="2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6" repeatCount="indefinite" fill="hold" display="0">
                  <p:stCondLst>
                    <p:cond delay="indefinite"/>
                  </p:stCondLst>
                </p:cTn>
                <p:tgtEl>
                  <p:spTgt spid="58"/>
                </p:tgtEl>
              </p:cMediaNode>
            </p:video>
          </p:childTnLst>
        </p:cTn>
      </p:par>
    </p:tnLst>
    <p:bldLst>
      <p:bldP spid="65" grpId="2" animBg="1" advAuto="0"/>
      <p:bldP spid="74" grpId="3"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brain_in_head-200.m4v"/>
          <p:cNvPicPr/>
          <p:nvPr>
            <a:videoFile r:link="rId2"/>
            <p:extLst>
              <p:ext uri="{DAA4B4D4-6D71-4841-9C94-3DE7FCFB9230}">
                <p14:media xmlns:p14="http://schemas.microsoft.com/office/powerpoint/2010/main" r:embed="rId1"/>
              </p:ext>
            </p:extLst>
          </p:nvPr>
        </p:nvPicPr>
        <p:blipFill>
          <a:blip r:embed="rId5">
            <a:extLst/>
          </a:blip>
          <a:stretch>
            <a:fillRect/>
          </a:stretch>
        </p:blipFill>
        <p:spPr>
          <a:xfrm>
            <a:off x="-1032983" y="1531077"/>
            <a:ext cx="6280328" cy="4710246"/>
          </a:xfrm>
          <a:prstGeom prst="rect">
            <a:avLst/>
          </a:prstGeom>
        </p:spPr>
      </p:pic>
      <p:sp>
        <p:nvSpPr>
          <p:cNvPr id="79" name="Shape 79"/>
          <p:cNvSpPr/>
          <p:nvPr/>
        </p:nvSpPr>
        <p:spPr>
          <a:xfrm>
            <a:off x="165100" y="635000"/>
            <a:ext cx="12192000" cy="538609"/>
          </a:xfrm>
          <a:prstGeom prst="rect">
            <a:avLst/>
          </a:prstGeom>
          <a:ln w="12700">
            <a:miter lim="400000"/>
          </a:ln>
          <a:effectLst>
            <a:outerShdw blurRad="38100" dist="63500" dir="4140000" rotWithShape="0">
              <a:srgbClr val="000000"/>
            </a:outerShdw>
          </a:effectLst>
          <a:extLst>
            <a:ext uri="{C572A759-6A51-4108-AA02-DFA0A04FC94B}">
              <ma14:wrappingTextBoxFlag xmlns:ma14="http://schemas.microsoft.com/office/mac/drawingml/2011/main" val="1"/>
            </a:ext>
          </a:extLst>
        </p:spPr>
        <p:txBody>
          <a:bodyPr lIns="0" tIns="0" rIns="0" bIns="0">
            <a:spAutoFit/>
          </a:bodyPr>
          <a:lstStyle>
            <a:lvl1pPr>
              <a:lnSpc>
                <a:spcPts val="42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 pos="12230100" algn="l"/>
              </a:tabLst>
              <a:defRPr sz="4800" spc="2249">
                <a:solidFill>
                  <a:srgbClr val="FFFFFF"/>
                </a:solidFill>
                <a:latin typeface="Lucida Grande"/>
                <a:ea typeface="Lucida Grande"/>
                <a:cs typeface="Lucida Grande"/>
                <a:sym typeface="Lucida Grande"/>
              </a:defRPr>
            </a:lvl1pPr>
          </a:lstStyle>
          <a:p>
            <a:pPr lvl="0">
              <a:defRPr sz="1800" spc="0">
                <a:solidFill>
                  <a:srgbClr val="000000"/>
                </a:solidFill>
              </a:defRPr>
            </a:pPr>
            <a:r>
              <a:rPr lang="en-US" sz="4800" spc="2249" dirty="0" smtClean="0">
                <a:solidFill>
                  <a:srgbClr val="FFFFFF"/>
                </a:solidFill>
              </a:rPr>
              <a:t>II.</a:t>
            </a:r>
            <a:r>
              <a:rPr sz="4800" spc="2249" dirty="0" smtClean="0">
                <a:solidFill>
                  <a:srgbClr val="FFFFFF"/>
                </a:solidFill>
              </a:rPr>
              <a:t>THE </a:t>
            </a:r>
            <a:r>
              <a:rPr sz="4800" spc="2249" dirty="0">
                <a:solidFill>
                  <a:srgbClr val="FFFFFF"/>
                </a:solidFill>
              </a:rPr>
              <a:t>BRAIN</a:t>
            </a:r>
          </a:p>
        </p:txBody>
      </p:sp>
      <p:sp>
        <p:nvSpPr>
          <p:cNvPr id="80" name="Shape 80"/>
          <p:cNvSpPr/>
          <p:nvPr/>
        </p:nvSpPr>
        <p:spPr>
          <a:xfrm>
            <a:off x="203200" y="8148945"/>
            <a:ext cx="12890500" cy="1382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482600" lvl="0" indent="-482600">
              <a:lnSpc>
                <a:spcPts val="3600"/>
              </a:lnSpc>
              <a:tabLst>
                <a:tab pos="12928600" algn="l"/>
              </a:tabLst>
              <a:defRPr sz="1800"/>
            </a:pPr>
            <a:r>
              <a:rPr sz="3900" b="1" dirty="0">
                <a:solidFill>
                  <a:srgbClr val="3C1E03"/>
                </a:solidFill>
                <a:latin typeface="Comic Sans MS"/>
                <a:ea typeface="Comic Sans MS"/>
                <a:cs typeface="Comic Sans MS"/>
                <a:sym typeface="Comic Sans MS"/>
              </a:rPr>
              <a:t>Fast Fact </a:t>
            </a:r>
            <a:r>
              <a:rPr sz="3900" dirty="0">
                <a:solidFill>
                  <a:srgbClr val="3C1E03"/>
                </a:solidFill>
                <a:latin typeface="Comic Sans MS"/>
                <a:ea typeface="Comic Sans MS"/>
                <a:cs typeface="Comic Sans MS"/>
                <a:sym typeface="Comic Sans MS"/>
              </a:rPr>
              <a:t>- </a:t>
            </a:r>
            <a:r>
              <a:rPr sz="2900" dirty="0" smtClean="0">
                <a:solidFill>
                  <a:srgbClr val="3C1E03"/>
                </a:solidFill>
                <a:latin typeface="Comic Sans MS"/>
                <a:ea typeface="Comic Sans MS"/>
                <a:cs typeface="Comic Sans MS"/>
                <a:sym typeface="Comic Sans MS"/>
              </a:rPr>
              <a:t>The </a:t>
            </a:r>
            <a:r>
              <a:rPr sz="2900" dirty="0">
                <a:solidFill>
                  <a:srgbClr val="3C1E03"/>
                </a:solidFill>
                <a:latin typeface="Comic Sans MS"/>
                <a:ea typeface="Comic Sans MS"/>
                <a:cs typeface="Comic Sans MS"/>
                <a:sym typeface="Comic Sans MS"/>
              </a:rPr>
              <a:t>lower brain functions do not require any conscious thought or effort-we are not aware of these activities.  Imagine if we were aware of all this information processed by our brain.</a:t>
            </a:r>
          </a:p>
        </p:txBody>
      </p:sp>
      <p:pic>
        <p:nvPicPr>
          <p:cNvPr id="81" name="ThreeBrainSections.gif"/>
          <p:cNvPicPr/>
          <p:nvPr/>
        </p:nvPicPr>
        <p:blipFill>
          <a:blip r:embed="rId6">
            <a:extLst/>
          </a:blip>
          <a:stretch>
            <a:fillRect/>
          </a:stretch>
        </p:blipFill>
        <p:spPr>
          <a:xfrm flipH="1">
            <a:off x="10236200" y="88900"/>
            <a:ext cx="2960342" cy="3178952"/>
          </a:xfrm>
          <a:prstGeom prst="rect">
            <a:avLst/>
          </a:prstGeom>
          <a:ln w="12700">
            <a:miter lim="400000"/>
          </a:ln>
          <a:effectLst>
            <a:outerShdw blurRad="635000" dir="2700000" rotWithShape="0">
              <a:srgbClr val="FFFFFF"/>
            </a:outerShdw>
          </a:effectLst>
        </p:spPr>
      </p:pic>
      <p:grpSp>
        <p:nvGrpSpPr>
          <p:cNvPr id="84" name="Group 84"/>
          <p:cNvGrpSpPr/>
          <p:nvPr/>
        </p:nvGrpSpPr>
        <p:grpSpPr>
          <a:xfrm>
            <a:off x="7986979" y="820159"/>
            <a:ext cx="3685671" cy="1173737"/>
            <a:chOff x="0" y="3"/>
            <a:chExt cx="3685670" cy="1173736"/>
          </a:xfrm>
        </p:grpSpPr>
        <p:sp>
          <p:nvSpPr>
            <p:cNvPr id="82" name="Shape 82"/>
            <p:cNvSpPr/>
            <p:nvPr/>
          </p:nvSpPr>
          <p:spPr>
            <a:xfrm flipV="1">
              <a:off x="0" y="141035"/>
              <a:ext cx="3493924" cy="1032705"/>
            </a:xfrm>
            <a:prstGeom prst="line">
              <a:avLst/>
            </a:prstGeom>
            <a:noFill/>
            <a:ln w="25400" cap="flat">
              <a:solidFill>
                <a:srgbClr val="FFFFFF"/>
              </a:solidFill>
              <a:prstDash val="solid"/>
              <a:miter lim="400000"/>
            </a:ln>
            <a:effectLst/>
          </p:spPr>
          <p:txBody>
            <a:bodyPr wrap="square" lIns="0" tIns="0" rIns="0" bIns="0" numCol="1" anchor="t">
              <a:noAutofit/>
            </a:bodyPr>
            <a:lstStyle/>
            <a:p>
              <a:pPr lvl="0" defTabSz="457200">
                <a:lnSpc>
                  <a:spcPct val="100000"/>
                </a:lnSpc>
                <a:tabLst/>
                <a:defRPr sz="1200">
                  <a:latin typeface="Helvetica"/>
                  <a:ea typeface="Helvetica"/>
                  <a:cs typeface="Helvetica"/>
                  <a:sym typeface="Helvetica"/>
                </a:defRPr>
              </a:pPr>
              <a:endParaRPr/>
            </a:p>
          </p:txBody>
        </p:sp>
        <p:sp>
          <p:nvSpPr>
            <p:cNvPr id="83" name="Shape 83"/>
            <p:cNvSpPr/>
            <p:nvPr/>
          </p:nvSpPr>
          <p:spPr>
            <a:xfrm rot="21244722">
              <a:off x="3444992" y="11225"/>
              <a:ext cx="229450" cy="2295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2E8E6"/>
            </a:solidFill>
            <a:ln w="12700" cap="flat">
              <a:noFill/>
              <a:miter lim="400000"/>
            </a:ln>
            <a:effectLst/>
          </p:spPr>
          <p:txBody>
            <a:bodyPr wrap="square" lIns="0" tIns="0" rIns="0" bIns="0" numCol="1" anchor="ctr">
              <a:noAutofit/>
            </a:bodyP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grpSp>
      <p:sp>
        <p:nvSpPr>
          <p:cNvPr id="85" name="Shape 85"/>
          <p:cNvSpPr/>
          <p:nvPr/>
        </p:nvSpPr>
        <p:spPr>
          <a:xfrm>
            <a:off x="3124200" y="2095500"/>
            <a:ext cx="9867900" cy="3657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ts val="4000"/>
              </a:lnSpc>
              <a:tabLst>
                <a:tab pos="1270000" algn="l"/>
                <a:tab pos="1511300" algn="l"/>
                <a:tab pos="2019300" algn="l"/>
                <a:tab pos="2527300" algn="l"/>
                <a:tab pos="3035300" algn="l"/>
                <a:tab pos="3543300" algn="l"/>
                <a:tab pos="4051300" algn="l"/>
                <a:tab pos="4546600" algn="l"/>
                <a:tab pos="5054600" algn="l"/>
                <a:tab pos="5562600" algn="l"/>
                <a:tab pos="6070600" algn="l"/>
                <a:tab pos="9893300" algn="l"/>
              </a:tabLst>
              <a:defRPr sz="1800"/>
            </a:pPr>
            <a:r>
              <a:rPr sz="3400" spc="809">
                <a:solidFill>
                  <a:srgbClr val="FFB72C"/>
                </a:solidFill>
                <a:latin typeface="Lucida Grande"/>
                <a:ea typeface="Lucida Grande"/>
                <a:cs typeface="Lucida Grande"/>
                <a:sym typeface="Lucida Grande"/>
              </a:rPr>
              <a:t>III. FOREBRAIN </a:t>
            </a:r>
            <a:r>
              <a:rPr sz="3400">
                <a:solidFill>
                  <a:srgbClr val="FFB72C"/>
                </a:solidFill>
                <a:latin typeface="Lucida Grande"/>
                <a:ea typeface="Lucida Grande"/>
                <a:cs typeface="Lucida Grande"/>
                <a:sym typeface="Lucida Grande"/>
              </a:rPr>
              <a:t>cont.</a:t>
            </a:r>
            <a:endParaRPr sz="3400">
              <a:solidFill>
                <a:srgbClr val="FDFFF5"/>
              </a:solidFill>
              <a:latin typeface="Lucida Grande"/>
              <a:ea typeface="Lucida Grande"/>
              <a:cs typeface="Lucida Grande"/>
              <a:sym typeface="Lucida Grande"/>
            </a:endParaRPr>
          </a:p>
          <a:p>
            <a:pPr marL="1758055" lvl="0" indent="-1758055">
              <a:lnSpc>
                <a:spcPts val="4000"/>
              </a:lnSpc>
              <a:tabLst>
                <a:tab pos="1270000" algn="l"/>
                <a:tab pos="1511300" algn="l"/>
                <a:tab pos="2019300" algn="l"/>
                <a:tab pos="2527300" algn="l"/>
                <a:tab pos="3035300" algn="l"/>
                <a:tab pos="3543300" algn="l"/>
                <a:tab pos="4051300" algn="l"/>
                <a:tab pos="4546600" algn="l"/>
                <a:tab pos="5054600" algn="l"/>
                <a:tab pos="5562600" algn="l"/>
                <a:tab pos="6070600" algn="l"/>
                <a:tab pos="9893300" algn="l"/>
              </a:tabLst>
              <a:defRPr sz="1800"/>
            </a:pPr>
            <a:r>
              <a:rPr sz="3400">
                <a:solidFill>
                  <a:srgbClr val="FDFFF5"/>
                </a:solidFill>
                <a:latin typeface="Lucida Grande"/>
                <a:ea typeface="Lucida Grande"/>
                <a:cs typeface="Lucida Grande"/>
                <a:sym typeface="Lucida Grande"/>
              </a:rPr>
              <a:t>	</a:t>
            </a:r>
            <a:r>
              <a:rPr sz="3400">
                <a:solidFill>
                  <a:srgbClr val="EAA318"/>
                </a:solidFill>
                <a:latin typeface="Lucida Grande"/>
                <a:ea typeface="Lucida Grande"/>
                <a:cs typeface="Lucida Grande"/>
                <a:sym typeface="Lucida Grande"/>
              </a:rPr>
              <a:t>a. Thalamus - </a:t>
            </a:r>
            <a:r>
              <a:rPr sz="3400">
                <a:solidFill>
                  <a:srgbClr val="E9E8E1"/>
                </a:solidFill>
                <a:latin typeface="Lucida Grande"/>
                <a:ea typeface="Lucida Grande"/>
                <a:cs typeface="Lucida Grande"/>
                <a:sym typeface="Lucida Grande"/>
              </a:rPr>
              <a:t>is a relay station for sensory info.</a:t>
            </a:r>
          </a:p>
          <a:p>
            <a:pPr marL="1758055" lvl="0" indent="-1758055">
              <a:lnSpc>
                <a:spcPts val="4000"/>
              </a:lnSpc>
              <a:tabLst>
                <a:tab pos="1270000" algn="l"/>
                <a:tab pos="1511300" algn="l"/>
                <a:tab pos="2019300" algn="l"/>
                <a:tab pos="2527300" algn="l"/>
                <a:tab pos="3035300" algn="l"/>
                <a:tab pos="3543300" algn="l"/>
                <a:tab pos="4051300" algn="l"/>
                <a:tab pos="4546600" algn="l"/>
                <a:tab pos="5054600" algn="l"/>
                <a:tab pos="5562600" algn="l"/>
                <a:tab pos="6070600" algn="l"/>
                <a:tab pos="9893300" algn="l"/>
              </a:tabLst>
              <a:defRPr sz="1800"/>
            </a:pPr>
            <a:r>
              <a:rPr sz="3400">
                <a:solidFill>
                  <a:srgbClr val="E9E8E1"/>
                </a:solidFill>
                <a:latin typeface="Lucida Grande"/>
                <a:ea typeface="Lucida Grande"/>
                <a:cs typeface="Lucida Grande"/>
                <a:sym typeface="Lucida Grande"/>
              </a:rPr>
              <a:t>	</a:t>
            </a:r>
            <a:r>
              <a:rPr sz="3400">
                <a:solidFill>
                  <a:srgbClr val="EAA318"/>
                </a:solidFill>
                <a:latin typeface="Lucida Grande"/>
                <a:ea typeface="Lucida Grande"/>
                <a:cs typeface="Lucida Grande"/>
                <a:sym typeface="Lucida Grande"/>
              </a:rPr>
              <a:t>b. Hypothalamus -</a:t>
            </a:r>
            <a:r>
              <a:rPr sz="3400">
                <a:solidFill>
                  <a:srgbClr val="E0E8D8"/>
                </a:solidFill>
                <a:latin typeface="Lucida Grande"/>
                <a:ea typeface="Lucida Grande"/>
                <a:cs typeface="Lucida Grande"/>
                <a:sym typeface="Lucida Grande"/>
              </a:rPr>
              <a:t> </a:t>
            </a:r>
            <a:r>
              <a:rPr sz="3400">
                <a:solidFill>
                  <a:srgbClr val="E9E8E1"/>
                </a:solidFill>
                <a:latin typeface="Lucida Grande"/>
                <a:ea typeface="Lucida Grande"/>
                <a:cs typeface="Lucida Grande"/>
                <a:sym typeface="Lucida Grande"/>
              </a:rPr>
              <a:t>Regulates body temp., motivation, &amp; emotion.  Also involved in hunger, thirst, &amp; sex behavior.</a:t>
            </a:r>
          </a:p>
        </p:txBody>
      </p:sp>
      <p:sp>
        <p:nvSpPr>
          <p:cNvPr id="86" name="Shape 86"/>
          <p:cNvSpPr/>
          <p:nvPr/>
        </p:nvSpPr>
        <p:spPr>
          <a:xfrm>
            <a:off x="431800" y="5944748"/>
            <a:ext cx="13595675" cy="20535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1758055" lvl="0" indent="-1758055">
              <a:lnSpc>
                <a:spcPts val="4000"/>
              </a:lnSpc>
              <a:tabLst>
                <a:tab pos="1270000" algn="l"/>
                <a:tab pos="1511300" algn="l"/>
                <a:tab pos="2019300" algn="l"/>
                <a:tab pos="2527300" algn="l"/>
                <a:tab pos="3035300" algn="l"/>
                <a:tab pos="3543300" algn="l"/>
                <a:tab pos="4051300" algn="l"/>
                <a:tab pos="4546600" algn="l"/>
                <a:tab pos="5054600" algn="l"/>
                <a:tab pos="5562600" algn="l"/>
                <a:tab pos="6070600" algn="l"/>
                <a:tab pos="9893300" algn="l"/>
              </a:tabLst>
              <a:defRPr sz="1800"/>
            </a:pPr>
            <a:r>
              <a:rPr sz="3400" dirty="0">
                <a:solidFill>
                  <a:srgbClr val="EAA318"/>
                </a:solidFill>
                <a:latin typeface="Lucida Grande"/>
                <a:ea typeface="Lucida Grande"/>
                <a:cs typeface="Lucida Grande"/>
                <a:sym typeface="Lucida Grande"/>
              </a:rPr>
              <a:t>c. Limbic System -</a:t>
            </a:r>
            <a:r>
              <a:rPr sz="3400" dirty="0">
                <a:solidFill>
                  <a:srgbClr val="E9E8E1"/>
                </a:solidFill>
                <a:latin typeface="Lucida Grande"/>
                <a:ea typeface="Lucida Grande"/>
                <a:cs typeface="Lucida Grande"/>
                <a:sym typeface="Lucida Grande"/>
              </a:rPr>
              <a:t> memory, emotion, sex, aggression.</a:t>
            </a:r>
          </a:p>
          <a:p>
            <a:pPr marL="1758055" lvl="1" indent="-1415155">
              <a:lnSpc>
                <a:spcPts val="4000"/>
              </a:lnSpc>
              <a:tabLst>
                <a:tab pos="1270000" algn="l"/>
                <a:tab pos="1511300" algn="l"/>
                <a:tab pos="2019300" algn="l"/>
                <a:tab pos="2527300" algn="l"/>
                <a:tab pos="3035300" algn="l"/>
                <a:tab pos="3543300" algn="l"/>
                <a:tab pos="4051300" algn="l"/>
                <a:tab pos="4546600" algn="l"/>
                <a:tab pos="5054600" algn="l"/>
                <a:tab pos="5562600" algn="l"/>
                <a:tab pos="6070600" algn="l"/>
                <a:tab pos="9893300" algn="l"/>
              </a:tabLst>
              <a:defRPr sz="1800"/>
            </a:pPr>
            <a:r>
              <a:rPr sz="3400" dirty="0">
                <a:solidFill>
                  <a:srgbClr val="E9E8E1"/>
                </a:solidFill>
                <a:latin typeface="Lucida Grande"/>
                <a:ea typeface="Lucida Grande"/>
                <a:cs typeface="Lucida Grande"/>
                <a:sym typeface="Lucida Grande"/>
              </a:rPr>
              <a:t>- Hippocampus &amp; Amygdala</a:t>
            </a:r>
          </a:p>
          <a:p>
            <a:pPr marL="1758055" lvl="0" indent="-1758055">
              <a:lnSpc>
                <a:spcPts val="4000"/>
              </a:lnSpc>
              <a:tabLst>
                <a:tab pos="1270000" algn="l"/>
                <a:tab pos="1511300" algn="l"/>
                <a:tab pos="2019300" algn="l"/>
                <a:tab pos="2527300" algn="l"/>
                <a:tab pos="3035300" algn="l"/>
                <a:tab pos="3543300" algn="l"/>
                <a:tab pos="4051300" algn="l"/>
                <a:tab pos="4546600" algn="l"/>
                <a:tab pos="5054600" algn="l"/>
                <a:tab pos="5562600" algn="l"/>
                <a:tab pos="6070600" algn="l"/>
                <a:tab pos="9893300" algn="l"/>
              </a:tabLst>
              <a:defRPr sz="1800"/>
            </a:pPr>
            <a:r>
              <a:rPr sz="3400" dirty="0">
                <a:solidFill>
                  <a:srgbClr val="EAA318"/>
                </a:solidFill>
                <a:latin typeface="Lucida Grande"/>
                <a:ea typeface="Lucida Grande"/>
                <a:cs typeface="Lucida Grande"/>
                <a:sym typeface="Lucida Grande"/>
              </a:rPr>
              <a:t>d. Cerebrum</a:t>
            </a:r>
            <a:r>
              <a:rPr sz="3400" dirty="0">
                <a:solidFill>
                  <a:srgbClr val="E9E8E1"/>
                </a:solidFill>
                <a:latin typeface="Lucida Grande"/>
                <a:ea typeface="Lucida Grande"/>
                <a:cs typeface="Lucida Grande"/>
                <a:sym typeface="Lucida Grande"/>
              </a:rPr>
              <a:t> - Large part of the brain - 70% of vol</a:t>
            </a:r>
            <a:r>
              <a:rPr sz="3400" dirty="0" smtClean="0">
                <a:solidFill>
                  <a:srgbClr val="E9E8E1"/>
                </a:solidFill>
                <a:latin typeface="Lucida Grande"/>
                <a:ea typeface="Lucida Grande"/>
                <a:cs typeface="Lucida Grande"/>
                <a:sym typeface="Lucida Grande"/>
              </a:rPr>
              <a:t>.</a:t>
            </a:r>
            <a:endParaRPr lang="en-US" sz="3400" dirty="0" smtClean="0">
              <a:solidFill>
                <a:srgbClr val="E9E8E1"/>
              </a:solidFill>
              <a:latin typeface="Lucida Grande"/>
              <a:ea typeface="Lucida Grande"/>
              <a:cs typeface="Lucida Grande"/>
              <a:sym typeface="Lucida Grande"/>
            </a:endParaRPr>
          </a:p>
          <a:p>
            <a:pPr marL="1758055" lvl="0" indent="-1758055">
              <a:lnSpc>
                <a:spcPts val="4000"/>
              </a:lnSpc>
              <a:tabLst>
                <a:tab pos="1270000" algn="l"/>
                <a:tab pos="1511300" algn="l"/>
                <a:tab pos="2019300" algn="l"/>
                <a:tab pos="2527300" algn="l"/>
                <a:tab pos="3035300" algn="l"/>
                <a:tab pos="3543300" algn="l"/>
                <a:tab pos="4051300" algn="l"/>
                <a:tab pos="4546600" algn="l"/>
                <a:tab pos="5054600" algn="l"/>
                <a:tab pos="5562600" algn="l"/>
                <a:tab pos="6070600" algn="l"/>
                <a:tab pos="9893300" algn="l"/>
              </a:tabLst>
              <a:defRPr sz="1800"/>
            </a:pPr>
            <a:r>
              <a:rPr lang="en-US" sz="3400" dirty="0">
                <a:solidFill>
                  <a:srgbClr val="E9E8E1"/>
                </a:solidFill>
                <a:latin typeface="Lucida Grande"/>
                <a:ea typeface="Lucida Grande"/>
                <a:cs typeface="Lucida Grande"/>
                <a:sym typeface="Lucida Grande"/>
              </a:rPr>
              <a:t>	</a:t>
            </a:r>
            <a:r>
              <a:rPr lang="en-US" sz="3400" dirty="0" smtClean="0">
                <a:solidFill>
                  <a:srgbClr val="E9E8E1"/>
                </a:solidFill>
                <a:latin typeface="Lucida Grande"/>
                <a:ea typeface="Lucida Grande"/>
                <a:cs typeface="Lucida Grande"/>
                <a:sym typeface="Lucida Grande"/>
              </a:rPr>
              <a:t>	         - </a:t>
            </a:r>
            <a:r>
              <a:rPr lang="en-US" sz="3400" dirty="0" smtClean="0">
                <a:solidFill>
                  <a:srgbClr val="E9E8E1"/>
                </a:solidFill>
                <a:latin typeface="Lucida Grande"/>
                <a:ea typeface="Lucida Grande"/>
                <a:cs typeface="Lucida Grande"/>
              </a:rPr>
              <a:t>coordination </a:t>
            </a:r>
            <a:r>
              <a:rPr lang="en-US" sz="3400" dirty="0">
                <a:solidFill>
                  <a:srgbClr val="E9E8E1"/>
                </a:solidFill>
                <a:latin typeface="Lucida Grande"/>
                <a:ea typeface="Lucida Grande"/>
                <a:cs typeface="Lucida Grande"/>
              </a:rPr>
              <a:t>of voluntary activity in the body.</a:t>
            </a:r>
            <a:endParaRPr sz="3400" dirty="0">
              <a:solidFill>
                <a:srgbClr val="E9E8E1"/>
              </a:solidFill>
              <a:latin typeface="Lucida Grande"/>
              <a:ea typeface="Lucida Grande"/>
              <a:cs typeface="Lucida Grande"/>
              <a:sym typeface="Lucida Grande"/>
            </a:endParaRPr>
          </a:p>
        </p:txBody>
      </p:sp>
      <p:pic>
        <p:nvPicPr>
          <p:cNvPr id="11" name="Picture 10" descr="Big Ideas 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23597" y="9584825"/>
            <a:ext cx="555803" cy="168775"/>
          </a:xfrm>
          <a:prstGeom prst="rect">
            <a:avLst/>
          </a:prstGeom>
          <a:effectLst>
            <a:outerShdw blurRad="50800" dir="2700000" algn="tl" rotWithShape="0">
              <a:srgbClr val="000000"/>
            </a:outerShdw>
          </a:effectLst>
        </p:spPr>
      </p:pic>
    </p:spTree>
  </p:cSld>
  <p:clrMapOvr>
    <a:masterClrMapping/>
  </p:clrMapOvr>
  <mc:AlternateContent xmlns:mc="http://schemas.openxmlformats.org/markup-compatibility/2006" xmlns:p14="http://schemas.microsoft.com/office/powerpoint/2010/main">
    <mc:Choice Requires="p14">
      <p:transition spd="slow" p14:dur="105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0" fill="hold"/>
                                        <p:tgtEl>
                                          <p:spTgt spid="78"/>
                                        </p:tgtEl>
                                      </p:cBhvr>
                                    </p:cmd>
                                  </p:childTnLst>
                                </p:cTn>
                              </p:par>
                            </p:childTnLst>
                          </p:cTn>
                        </p:par>
                        <p:par>
                          <p:cTn id="7" fill="hold">
                            <p:stCondLst>
                              <p:cond delay="12000"/>
                            </p:stCondLst>
                            <p:childTnLst>
                              <p:par>
                                <p:cTn id="8" presetID="22" presetClass="entr" presetSubtype="8" fill="hold" grpId="2" nodeType="afterEffect">
                                  <p:stCondLst>
                                    <p:cond delay="0"/>
                                  </p:stCondLst>
                                  <p:iterate>
                                    <p:tmAbs val="0"/>
                                  </p:iterate>
                                  <p:childTnLst>
                                    <p:set>
                                      <p:cBhvr>
                                        <p:cTn id="9" fill="hold"/>
                                        <p:tgtEl>
                                          <p:spTgt spid="80"/>
                                        </p:tgtEl>
                                        <p:attrNameLst>
                                          <p:attrName>style.visibility</p:attrName>
                                        </p:attrNameLst>
                                      </p:cBhvr>
                                      <p:to>
                                        <p:strVal val="visible"/>
                                      </p:to>
                                    </p:set>
                                    <p:animEffect transition="in" filter="wipe(left)">
                                      <p:cBhvr>
                                        <p:cTn id="10" dur="10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3" nodeType="clickEffect">
                                  <p:stCondLst>
                                    <p:cond delay="0"/>
                                  </p:stCondLst>
                                  <p:iterate>
                                    <p:tmAbs val="0"/>
                                  </p:iterate>
                                  <p:childTnLst>
                                    <p:set>
                                      <p:cBhvr>
                                        <p:cTn id="14" fill="hold"/>
                                        <p:tgtEl>
                                          <p:spTgt spid="86"/>
                                        </p:tgtEl>
                                        <p:attrNameLst>
                                          <p:attrName>style.visibility</p:attrName>
                                        </p:attrNameLst>
                                      </p:cBhvr>
                                      <p:to>
                                        <p:strVal val="visible"/>
                                      </p:to>
                                    </p:set>
                                    <p:animEffect transition="in" filter="wipe(left)">
                                      <p:cBhvr>
                                        <p:cTn id="15"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6" repeatCount="indefinite" fill="hold" display="0">
                  <p:stCondLst>
                    <p:cond delay="indefinite"/>
                  </p:stCondLst>
                </p:cTn>
                <p:tgtEl>
                  <p:spTgt spid="78"/>
                </p:tgtEl>
              </p:cMediaNode>
            </p:video>
          </p:childTnLst>
        </p:cTn>
      </p:par>
    </p:tnLst>
    <p:bldLst>
      <p:bldP spid="80" grpId="2" animBg="1" advAuto="0"/>
      <p:bldP spid="86" grpId="3" animBg="1" advAuto="0"/>
    </p:bld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l"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kumimoji="0" sz="16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kumimoji="0" sz="1600" b="0" i="0" u="none" strike="noStrike" cap="none" spc="0" normalizeH="0" baseline="0">
            <a:ln>
              <a:noFill/>
            </a:ln>
            <a:solidFill>
              <a:srgbClr val="000000"/>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l"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kumimoji="0" sz="16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kumimoji="0" sz="1600" b="0" i="0" u="none" strike="noStrike" cap="none" spc="0" normalizeH="0" baseline="0">
            <a:ln>
              <a:noFill/>
            </a:ln>
            <a:solidFill>
              <a:srgbClr val="000000"/>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650</TotalTime>
  <Words>957</Words>
  <Application>Microsoft Macintosh PowerPoint</Application>
  <PresentationFormat>Custom</PresentationFormat>
  <Paragraphs>59</Paragraphs>
  <Slides>5</Slides>
  <Notes>4</Notes>
  <HiddenSlides>0</HiddenSlides>
  <MMClips>5</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White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burt</cp:lastModifiedBy>
  <cp:revision>48</cp:revision>
  <dcterms:modified xsi:type="dcterms:W3CDTF">2015-08-13T16:29:01Z</dcterms:modified>
</cp:coreProperties>
</file>