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57" r:id="rId4"/>
    <p:sldId id="258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303" r:id="rId19"/>
    <p:sldId id="299" r:id="rId20"/>
    <p:sldId id="300" r:id="rId21"/>
    <p:sldId id="301" r:id="rId22"/>
    <p:sldId id="30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1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9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0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5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5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0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4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3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5792E-FA35-4537-B413-B8A0BFFF65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408DB-CB4D-4A92-A914-33ABCC22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8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431" y="1252659"/>
            <a:ext cx="11728938" cy="3949579"/>
          </a:xfrm>
        </p:spPr>
        <p:txBody>
          <a:bodyPr>
            <a:normAutofit fontScale="90000"/>
          </a:bodyPr>
          <a:lstStyle/>
          <a:p>
            <a:r>
              <a:rPr lang="en-US" sz="10700" b="1" dirty="0">
                <a:solidFill>
                  <a:srgbClr val="FF0000"/>
                </a:solidFill>
                <a:latin typeface="+mn-lt"/>
              </a:rPr>
              <a:t>10 </a:t>
            </a:r>
            <a:r>
              <a:rPr lang="en-US" sz="8000" dirty="0" smtClean="0">
                <a:latin typeface="+mn-lt"/>
              </a:rPr>
              <a:t/>
            </a:r>
            <a:br>
              <a:rPr lang="en-US" sz="8000" dirty="0" smtClean="0">
                <a:latin typeface="+mn-lt"/>
              </a:rPr>
            </a:br>
            <a:r>
              <a:rPr lang="en-US" sz="8000" b="1" dirty="0" smtClean="0">
                <a:solidFill>
                  <a:srgbClr val="002060"/>
                </a:solidFill>
                <a:latin typeface="+mn-lt"/>
              </a:rPr>
              <a:t>Supreme </a:t>
            </a:r>
            <a:r>
              <a:rPr lang="en-US" sz="8000" b="1" dirty="0">
                <a:solidFill>
                  <a:srgbClr val="002060"/>
                </a:solidFill>
                <a:latin typeface="+mn-lt"/>
              </a:rPr>
              <a:t>Court Cases </a:t>
            </a:r>
            <a:r>
              <a:rPr lang="en-US" sz="80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8000" b="1" dirty="0" smtClean="0">
                <a:solidFill>
                  <a:srgbClr val="002060"/>
                </a:solidFill>
                <a:latin typeface="+mn-lt"/>
              </a:rPr>
            </a:br>
            <a:r>
              <a:rPr lang="en-US" sz="8000" b="1" dirty="0" smtClean="0">
                <a:solidFill>
                  <a:srgbClr val="002060"/>
                </a:solidFill>
                <a:latin typeface="+mn-lt"/>
              </a:rPr>
              <a:t>Every </a:t>
            </a:r>
            <a:r>
              <a:rPr lang="en-US" sz="8000" b="1" dirty="0">
                <a:solidFill>
                  <a:srgbClr val="002060"/>
                </a:solidFill>
                <a:latin typeface="+mn-lt"/>
              </a:rPr>
              <a:t>Teen Should Know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723777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/>
              <a:t>Let the Debate Begin!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19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876" y="375700"/>
            <a:ext cx="1179341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Ruling…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6-3 decision, the Supreme Court ruled that the school district’s policy regarding prayer was unconstitutional 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students may pray together, as long as coach or other 	   school officials are not involved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Bottom 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ine…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schools Cannot Sponsor Religious Activity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0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9365" y="202193"/>
            <a:ext cx="606717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#5 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Kent v. United States (1966)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538" y="1622030"/>
            <a:ext cx="118989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Juveniles and Serious Crime</a:t>
            </a:r>
          </a:p>
          <a:p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Morris Kent, 16, arrested and charged with 3 home burglaries, 3 robberies, 2 counts of rape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 tried as an adult, claimed he should have been tried as a 	   juvenile</a:t>
            </a:r>
          </a:p>
          <a:p>
            <a:pPr indent="457200"/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Violation of the 8</a:t>
            </a:r>
            <a:r>
              <a:rPr lang="en-US" sz="3200" b="1" baseline="30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Amendment?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cruel and unusual punishment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90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708" y="344885"/>
            <a:ext cx="120102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Ruling…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5-4 decision, the Supreme Court ruled against Morris and said 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a minor can be tried and punished as an adult. 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 court must weigh a variety of factors when 	  	   deciding whether or not to move the trial from a juvenile court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Bottom Line..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Teens CAN Be Tried as Adults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in 2005 the Supreme Court abolished the death 	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penalty for juvenile offenders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12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0120" y="149441"/>
            <a:ext cx="995939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#6 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Hazelwood School District v. </a:t>
            </a:r>
            <a:r>
              <a:rPr lang="en-US" sz="4000" b="1" dirty="0" err="1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Kuhlmeier</a:t>
            </a:r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(1988)</a:t>
            </a:r>
            <a:endParaRPr lang="en-US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1706" y="2162798"/>
            <a:ext cx="118813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Journalism and the 1</a:t>
            </a:r>
            <a:r>
              <a:rPr lang="en-US" sz="3200" baseline="30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Amendment</a:t>
            </a:r>
          </a:p>
          <a:p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Three girls wrote articles in a school newspaper about 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impact of divorce and teen pregnancy. The school forbid the  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printing of the article.</a:t>
            </a:r>
          </a:p>
          <a:p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Violation of the 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 Amendment?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Freedom of Speech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97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462" y="254785"/>
            <a:ext cx="117758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Ruling…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5-3 decision, the Supreme Court rule in favor of the Hazelwood 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District.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“Educators do not offend the 1stAmendment by exercising 	  	   editorial control over the style &amp; Content of student speech... 	   reasonably related to legitimate concerns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Bottom Line: 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Schools can censor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tudent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ewspapers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620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4784"/>
            <a:ext cx="117465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Athletes and Drug Testing</a:t>
            </a:r>
          </a:p>
          <a:p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James Anton, a 12 year-old 7</a:t>
            </a:r>
            <a:r>
              <a:rPr lang="en-US" sz="3200" baseline="30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grader wanted to try out for the football team. 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refused drug testing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Suspended for the season</a:t>
            </a:r>
          </a:p>
          <a:p>
            <a:pPr indent="457200"/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Violation of the 4</a:t>
            </a:r>
            <a:r>
              <a:rPr lang="en-US" sz="3200" b="1" baseline="30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Amendment?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unreasonable searches and seizures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4058" y="0"/>
            <a:ext cx="857837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#7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Vernonia</a:t>
            </a:r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School District v. Acton (1995)</a:t>
            </a:r>
            <a:endParaRPr lang="en-US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82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4546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Ruling…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6-3 decision, The Supreme Court ruled in favor of the school 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district.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Students who voluntarily participate in school athletics have 	   reason to expect intrusions upon normal rights and privileges, 	   including privacy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Bottom Line: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Schools Can Require It</a:t>
            </a:r>
          </a:p>
          <a:p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Info…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court has ruled in favor of school policies requiring random drug test for all extracurricular activities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977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3843" y="219780"/>
            <a:ext cx="1051948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#8 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West Side Community Schools v. </a:t>
            </a:r>
            <a:r>
              <a:rPr lang="en-US" sz="4000" b="1" dirty="0" err="1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Mergens</a:t>
            </a:r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(1990)</a:t>
            </a:r>
            <a:endParaRPr lang="en-US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66037"/>
            <a:ext cx="120102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Clubs</a:t>
            </a:r>
          </a:p>
          <a:p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Bridget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Mergens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wanted to start an after-school Christian 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club. She was denied and she challenged the decision</a:t>
            </a:r>
          </a:p>
          <a:p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Violation of the 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 Amendment?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Congress shall make no law 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respecting an establishment of religion, or prohibiting the free 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exercise thereof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22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" y="716935"/>
            <a:ext cx="1173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Ruling: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 smtClean="0"/>
              <a:t>In </a:t>
            </a:r>
            <a:r>
              <a:rPr lang="en-US" sz="3200" dirty="0"/>
              <a:t>a 8-1 decision, the Supreme Court ruled in the favor of Bridget</a:t>
            </a:r>
          </a:p>
          <a:p>
            <a:r>
              <a:rPr lang="en-US" sz="3200" dirty="0" smtClean="0"/>
              <a:t>	- “</a:t>
            </a:r>
            <a:r>
              <a:rPr lang="en-US" sz="3200" dirty="0"/>
              <a:t>We think that secondary-school students are mature enough </a:t>
            </a:r>
            <a:r>
              <a:rPr lang="en-US" sz="3200" dirty="0" smtClean="0"/>
              <a:t>	   and </a:t>
            </a:r>
            <a:r>
              <a:rPr lang="en-US" sz="3200" dirty="0"/>
              <a:t>are likely to understand that a school does not endorse or </a:t>
            </a:r>
            <a:r>
              <a:rPr lang="en-US" sz="3200" dirty="0" smtClean="0"/>
              <a:t>	   support </a:t>
            </a:r>
            <a:r>
              <a:rPr lang="en-US" sz="3200" dirty="0"/>
              <a:t>student speech that it merely permits it</a:t>
            </a:r>
            <a:r>
              <a:rPr lang="en-US" sz="3200" dirty="0" smtClean="0"/>
              <a:t>.”</a:t>
            </a:r>
            <a:endParaRPr lang="en-US" sz="3200" dirty="0"/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The Bottom </a:t>
            </a:r>
            <a:r>
              <a:rPr lang="en-US" sz="3200" b="1" dirty="0">
                <a:solidFill>
                  <a:srgbClr val="FF0000"/>
                </a:solidFill>
              </a:rPr>
              <a:t>L</a:t>
            </a:r>
            <a:r>
              <a:rPr lang="en-US" sz="3200" b="1" dirty="0" smtClean="0">
                <a:solidFill>
                  <a:srgbClr val="FF0000"/>
                </a:solidFill>
              </a:rPr>
              <a:t>ine: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 smtClean="0"/>
              <a:t>Public </a:t>
            </a:r>
            <a:r>
              <a:rPr lang="en-US" sz="3200" dirty="0"/>
              <a:t>schools that allow student-interest clubs cannot exclude religious or political ones </a:t>
            </a:r>
          </a:p>
        </p:txBody>
      </p:sp>
    </p:spTree>
    <p:extLst>
      <p:ext uri="{BB962C8B-B14F-4D97-AF65-F5344CB8AC3E}">
        <p14:creationId xmlns:p14="http://schemas.microsoft.com/office/powerpoint/2010/main" val="194705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1139" y="237365"/>
            <a:ext cx="569938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#9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Grutter</a:t>
            </a:r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v. Bollinger (2003)</a:t>
            </a:r>
            <a:endParaRPr lang="en-US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090" y="1465946"/>
            <a:ext cx="118754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Issues: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Affirmative Action in College</a:t>
            </a:r>
          </a:p>
          <a:p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1997, Barbara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Grutter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white applicant, was denied admission to the University of Michigan Law School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Grutter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sued over consideration of race as a factor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Michigan admitted less-qualified minority students.</a:t>
            </a:r>
          </a:p>
          <a:p>
            <a:pPr indent="457200"/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Violation of the 14</a:t>
            </a:r>
            <a:r>
              <a:rPr lang="en-US" sz="3200" b="1" baseline="30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Amendment?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state shall make or enforce any law which shall abridge the privileges or immunities of citizens of the United States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13338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Freedom of Speech at School</a:t>
            </a:r>
          </a:p>
          <a:p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Students wore black armbands to school to protest the war in Vietnam. 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Told to remove armbands, when they refused they were suspended.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Violation of the 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 Amendment?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Freedom of Speech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314" y="430796"/>
            <a:ext cx="108988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#1 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Tinker v. Des Moines Independent School District (1969)</a:t>
            </a:r>
          </a:p>
        </p:txBody>
      </p:sp>
    </p:spTree>
    <p:extLst>
      <p:ext uri="{BB962C8B-B14F-4D97-AF65-F5344CB8AC3E}">
        <p14:creationId xmlns:p14="http://schemas.microsoft.com/office/powerpoint/2010/main" val="1388742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6862"/>
            <a:ext cx="1185203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Ruling…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5-4 decision, the Supreme Court upheld the use of affirmative action in higher education.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“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Student-body diversity is a compelling state interest that can 	   justify the use of race in university admissions”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Bottom line: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Colleges Can Use Race as a Factor in Admissions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Rules on Affirmative Action had been issued by President Kennedy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09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562" y="0"/>
            <a:ext cx="1158169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#10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Deshaney</a:t>
            </a:r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v. </a:t>
            </a:r>
            <a:r>
              <a:rPr lang="en-US" sz="4000" b="1" dirty="0" err="1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Winnebage</a:t>
            </a:r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County Social Services (1989)</a:t>
            </a:r>
            <a:endParaRPr lang="en-US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" y="1323439"/>
            <a:ext cx="1195611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Constitutional Rights in the Home</a:t>
            </a:r>
          </a:p>
          <a:p>
            <a:endParaRPr lang="en-US" sz="1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Background: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year-old Joshua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Deshaney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lived with his father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 abused by him. The state took him away from his father then </a:t>
            </a:r>
          </a:p>
          <a:p>
            <a:pPr indent="457200"/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returned him to his father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was paralyzed from the abuse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Josh and his mother sued the State</a:t>
            </a:r>
          </a:p>
          <a:p>
            <a:pPr indent="457200"/>
            <a:endParaRPr lang="en-US" sz="1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Violation of the 14</a:t>
            </a:r>
            <a:r>
              <a:rPr lang="en-US" sz="3200" b="1" baseline="30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Amendment?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state shall make or enforce 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 law which shall abridge the privileges or immunities of citizens 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United States…</a:t>
            </a:r>
            <a:r>
              <a:rPr lang="en-US" sz="3200" dirty="0"/>
              <a:t> without </a:t>
            </a:r>
            <a:r>
              <a:rPr lang="en-US" sz="3200" b="1" dirty="0"/>
              <a:t>due process</a:t>
            </a:r>
            <a:r>
              <a:rPr lang="en-US" sz="3200" dirty="0"/>
              <a:t> of law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08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63623"/>
            <a:ext cx="118344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Ruling….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decision of 6-3, the Supreme Court ruled against Joshua and his 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mother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US" sz="3200" dirty="0" smtClean="0"/>
              <a:t>"</a:t>
            </a:r>
            <a:r>
              <a:rPr lang="en-US" sz="3200" dirty="0"/>
              <a:t>A State's failure to protect an individual against private </a:t>
            </a:r>
            <a:r>
              <a:rPr lang="en-US" sz="3200" dirty="0" smtClean="0"/>
              <a:t>	violence </a:t>
            </a:r>
            <a:r>
              <a:rPr lang="en-US" sz="3200" dirty="0"/>
              <a:t>simply does not constitute a violation of the Due </a:t>
            </a:r>
            <a:r>
              <a:rPr lang="en-US" sz="3200" dirty="0" smtClean="0"/>
              <a:t>	Process </a:t>
            </a:r>
            <a:r>
              <a:rPr lang="en-US" sz="3200" dirty="0"/>
              <a:t>Clause</a:t>
            </a:r>
            <a:r>
              <a:rPr lang="en-US" sz="3200" dirty="0" smtClean="0"/>
              <a:t>."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Bottom Line: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/>
              <a:t>Constitution </a:t>
            </a:r>
            <a:r>
              <a:rPr lang="en-US" sz="3200" dirty="0"/>
              <a:t>does not protect children from their </a:t>
            </a:r>
            <a:r>
              <a:rPr lang="en-US" sz="3200" dirty="0" smtClean="0"/>
              <a:t>parents,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therefore </a:t>
            </a:r>
            <a:r>
              <a:rPr lang="en-US" sz="3200" dirty="0"/>
              <a:t>the government was not at fault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7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62" y="0"/>
            <a:ext cx="12033738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0000"/>
                </a:solidFill>
              </a:rPr>
              <a:t>The Ruling</a:t>
            </a:r>
            <a:r>
              <a:rPr lang="en-US" sz="3200" b="1" dirty="0" smtClean="0">
                <a:solidFill>
                  <a:srgbClr val="FF0000"/>
                </a:solidFill>
              </a:rPr>
              <a:t>…</a:t>
            </a:r>
            <a:endParaRPr lang="en-US" sz="3200" b="1" dirty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In </a:t>
            </a:r>
            <a:r>
              <a:rPr lang="en-US" sz="3200" dirty="0"/>
              <a:t>a 7-2 decision, the courts ruled that students and teachers don’t “shed their constitutional rights to </a:t>
            </a:r>
            <a:r>
              <a:rPr lang="en-US" sz="3200" dirty="0" smtClean="0"/>
              <a:t>freedom </a:t>
            </a:r>
            <a:r>
              <a:rPr lang="en-US" sz="3200" dirty="0"/>
              <a:t>of speech or expression at the schoolhouse gate”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	- However</a:t>
            </a:r>
            <a:r>
              <a:rPr lang="en-US" sz="3200" dirty="0"/>
              <a:t>, the Court did not grant students an unlimited right to </a:t>
            </a:r>
            <a:r>
              <a:rPr lang="en-US" sz="3200" dirty="0" smtClean="0"/>
              <a:t>	self-expression</a:t>
            </a:r>
            <a:r>
              <a:rPr lang="en-US" sz="3200" dirty="0"/>
              <a:t>…..Must be balanced against a school’s need to </a:t>
            </a:r>
            <a:r>
              <a:rPr lang="en-US" sz="3200" dirty="0" smtClean="0"/>
              <a:t>	keep </a:t>
            </a:r>
            <a:r>
              <a:rPr lang="en-US" sz="3200" dirty="0"/>
              <a:t>order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The </a:t>
            </a:r>
            <a:r>
              <a:rPr lang="en-US" sz="3200" b="1" dirty="0">
                <a:solidFill>
                  <a:srgbClr val="FF0000"/>
                </a:solidFill>
              </a:rPr>
              <a:t>Bottom </a:t>
            </a:r>
            <a:r>
              <a:rPr lang="en-US" sz="3200" b="1" dirty="0" smtClean="0">
                <a:solidFill>
                  <a:srgbClr val="FF0000"/>
                </a:solidFill>
              </a:rPr>
              <a:t>Line…</a:t>
            </a:r>
            <a:endParaRPr lang="en-US" sz="3200" b="1" dirty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You </a:t>
            </a:r>
            <a:r>
              <a:rPr lang="en-US" sz="3200" dirty="0"/>
              <a:t>Have the Right To Express Yourself---Up To a </a:t>
            </a:r>
            <a:r>
              <a:rPr lang="en-US" sz="3200" dirty="0" smtClean="0"/>
              <a:t>Point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473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2760" y="0"/>
            <a:ext cx="6284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Impact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</a:p>
          <a:p>
            <a:pPr algn="ctr"/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Disruption test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0062"/>
          <a:stretch/>
        </p:blipFill>
        <p:spPr>
          <a:xfrm>
            <a:off x="1477105" y="1371786"/>
            <a:ext cx="9084417" cy="47652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92893" y="6136997"/>
            <a:ext cx="6267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this too disrupting to be legal?</a:t>
            </a:r>
          </a:p>
        </p:txBody>
      </p:sp>
    </p:spTree>
    <p:extLst>
      <p:ext uri="{BB962C8B-B14F-4D97-AF65-F5344CB8AC3E}">
        <p14:creationId xmlns:p14="http://schemas.microsoft.com/office/powerpoint/2010/main" val="322765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01" y="1701297"/>
            <a:ext cx="120503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Issue</a:t>
            </a:r>
            <a:r>
              <a:rPr lang="en-US" sz="3200" b="1" dirty="0">
                <a:solidFill>
                  <a:srgbClr val="C00000"/>
                </a:solidFill>
              </a:rPr>
              <a:t>: </a:t>
            </a:r>
            <a:r>
              <a:rPr lang="en-US" sz="3200" dirty="0"/>
              <a:t>Privacy Rights at </a:t>
            </a:r>
            <a:r>
              <a:rPr lang="en-US" sz="3200" dirty="0" smtClean="0"/>
              <a:t>School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C00000"/>
                </a:solidFill>
              </a:rPr>
              <a:t>Background</a:t>
            </a:r>
            <a:r>
              <a:rPr lang="en-US" sz="3200" b="1" dirty="0">
                <a:solidFill>
                  <a:srgbClr val="C00000"/>
                </a:solidFill>
              </a:rPr>
              <a:t>: </a:t>
            </a:r>
            <a:r>
              <a:rPr lang="en-US" sz="3200" dirty="0"/>
              <a:t>Terry was caught smoking in a school bathroom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–</a:t>
            </a:r>
            <a:r>
              <a:rPr lang="en-US" sz="3200" dirty="0"/>
              <a:t>School Searched her purse</a:t>
            </a:r>
          </a:p>
          <a:p>
            <a:r>
              <a:rPr lang="en-US" sz="3200" dirty="0" smtClean="0"/>
              <a:t>	–</a:t>
            </a:r>
            <a:r>
              <a:rPr lang="en-US" sz="3200" dirty="0"/>
              <a:t>Found cigarettes, rolling papers, and </a:t>
            </a:r>
            <a:r>
              <a:rPr lang="en-US" sz="3200" dirty="0" smtClean="0"/>
              <a:t>marijuana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C00000"/>
                </a:solidFill>
              </a:rPr>
              <a:t>Violation </a:t>
            </a:r>
            <a:r>
              <a:rPr lang="en-US" sz="3200" b="1" dirty="0">
                <a:solidFill>
                  <a:srgbClr val="C00000"/>
                </a:solidFill>
              </a:rPr>
              <a:t>of the 4</a:t>
            </a:r>
            <a:r>
              <a:rPr lang="en-US" sz="3200" b="1" baseline="30000" dirty="0">
                <a:solidFill>
                  <a:srgbClr val="C00000"/>
                </a:solidFill>
              </a:rPr>
              <a:t>th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Amendment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dirty="0"/>
              <a:t>- unreasonable searches and </a:t>
            </a:r>
            <a:r>
              <a:rPr lang="en-US" sz="3200" dirty="0" smtClean="0"/>
              <a:t>seizures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653054" y="237365"/>
            <a:ext cx="51274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#2 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Jersey v. T.L.O (1985)</a:t>
            </a:r>
            <a:endParaRPr lang="en-US" sz="3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4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292" y="59173"/>
            <a:ext cx="11758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Ruling….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6-3 decision, The Supreme Court ruled in favor of the school. 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have a ‘legitimate expectation of privacy,’ but 	  	must be balanced with ‘maintaining an environment in 	which 	learning can take place’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Bottom Line….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Belongings Can Be Searched, But Not Arbitrarily</a:t>
            </a:r>
          </a:p>
          <a:p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Impact</a:t>
            </a:r>
            <a:r>
              <a:rPr lang="en-US" sz="3200" b="1" dirty="0">
                <a:solidFill>
                  <a:srgbClr val="FF0000"/>
                </a:solidFill>
              </a:rPr>
              <a:t>…</a:t>
            </a:r>
          </a:p>
          <a:p>
            <a:r>
              <a:rPr lang="en-US" sz="3200" dirty="0" smtClean="0"/>
              <a:t>School </a:t>
            </a:r>
            <a:r>
              <a:rPr lang="en-US" sz="3200" dirty="0"/>
              <a:t>officials may search a student’s property if they have a ‘reasonable suspicion</a:t>
            </a:r>
            <a:r>
              <a:rPr lang="en-US" sz="3200" dirty="0" smtClean="0"/>
              <a:t>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5582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7319" y="202195"/>
            <a:ext cx="571117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#3 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Ingraham v. Wright (1977)</a:t>
            </a:r>
            <a:endParaRPr lang="en-US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16438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School Discipline</a:t>
            </a:r>
          </a:p>
          <a:p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Background: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James Ingraham was being disruptive in the school   </a:t>
            </a:r>
          </a:p>
          <a:p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auditorium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–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Principal decided to give 5 swats with paddle</a:t>
            </a:r>
          </a:p>
          <a:p>
            <a:pPr indent="457200"/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–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refused, then held down for 20 swats</a:t>
            </a:r>
          </a:p>
          <a:p>
            <a:pPr indent="457200"/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Violation of the 8</a:t>
            </a:r>
            <a:r>
              <a:rPr lang="en-US" sz="3200" b="1" baseline="30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Amendment?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cruel and unusual punishment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98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307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Ruling…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5-4 decision the Supreme Court upheld the decision by the    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Schools. 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court said that reasonable physical discipline at school  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doesn’t violate the Constitution. 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Bottom 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ine…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Teachers can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orporal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unishment, If the district allows It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Impact…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states currently permit corporal punishment in public 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schools, and 28 have banned the practice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67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7321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#4 </a:t>
            </a:r>
          </a:p>
          <a:p>
            <a:pPr algn="ctr"/>
            <a:r>
              <a:rPr lang="en-US" sz="40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Santa Fe Independent School District v. Jane Doe (2000)</a:t>
            </a:r>
            <a:endParaRPr lang="en-US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600" y="1616391"/>
            <a:ext cx="119008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School Prayer</a:t>
            </a:r>
          </a:p>
          <a:p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Background: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Texas school district allowed a student ‘chaplain,’ who had been elected by fellow students to lead prayer before football games and was sued by a parent</a:t>
            </a:r>
          </a:p>
          <a:p>
            <a:endParaRPr lang="en-US" sz="3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Violation of the 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 Amendment?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Congress shall make no law respecting an establishment of religion, or prohibiting the free exercise thereof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27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807</Words>
  <Application>Microsoft Office PowerPoint</Application>
  <PresentationFormat>Widescreen</PresentationFormat>
  <Paragraphs>178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10  Supreme Court Cases  Every Teen Should Know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Keefe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Supreme Court Cases Every Teen Should Know</dc:title>
  <dc:creator>Nick Fulham</dc:creator>
  <cp:lastModifiedBy>Taylor Cummings</cp:lastModifiedBy>
  <cp:revision>16</cp:revision>
  <dcterms:created xsi:type="dcterms:W3CDTF">2019-10-17T14:28:23Z</dcterms:created>
  <dcterms:modified xsi:type="dcterms:W3CDTF">2019-10-28T15:45:28Z</dcterms:modified>
</cp:coreProperties>
</file>