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70" r:id="rId4"/>
    <p:sldId id="272" r:id="rId5"/>
    <p:sldId id="273" r:id="rId6"/>
    <p:sldId id="268" r:id="rId7"/>
    <p:sldId id="263" r:id="rId8"/>
    <p:sldId id="271" r:id="rId9"/>
    <p:sldId id="269" r:id="rId10"/>
    <p:sldId id="260" r:id="rId11"/>
    <p:sldId id="259" r:id="rId12"/>
    <p:sldId id="261" r:id="rId13"/>
    <p:sldId id="258" r:id="rId14"/>
    <p:sldId id="264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68"/>
  </p:normalViewPr>
  <p:slideViewPr>
    <p:cSldViewPr>
      <p:cViewPr varScale="1">
        <p:scale>
          <a:sx n="105" d="100"/>
          <a:sy n="105" d="100"/>
        </p:scale>
        <p:origin x="148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68119-7D33-401D-90F0-21228AC00539}" type="datetimeFigureOut">
              <a:rPr lang="en-US" smtClean="0"/>
              <a:t>8/31/21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617CB-8BB4-47E6-BA04-3A0F4F26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6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17CB-8BB4-47E6-BA04-3A0F4F263A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50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17CB-8BB4-47E6-BA04-3A0F4F263A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13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17CB-8BB4-47E6-BA04-3A0F4F263A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98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17CB-8BB4-47E6-BA04-3A0F4F263A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6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17CB-8BB4-47E6-BA04-3A0F4F263A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48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17CB-8BB4-47E6-BA04-3A0F4F263A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7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17CB-8BB4-47E6-BA04-3A0F4F263A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17CB-8BB4-47E6-BA04-3A0F4F263A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6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D2868-385B-40CB-BDF7-7CC496BCB5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17CB-8BB4-47E6-BA04-3A0F4F263A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9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17CB-8BB4-47E6-BA04-3A0F4F263A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29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17CB-8BB4-47E6-BA04-3A0F4F263A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62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17CB-8BB4-47E6-BA04-3A0F4F263A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72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17CB-8BB4-47E6-BA04-3A0F4F263A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75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D2868-385B-40CB-BDF7-7CC496BCB5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9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B178-EC19-4714-8FBC-0BAFE8123BA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D622-C99E-4521-8552-1C32BB9B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8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B178-EC19-4714-8FBC-0BAFE8123BA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D622-C99E-4521-8552-1C32BB9B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0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B178-EC19-4714-8FBC-0BAFE8123BA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D622-C99E-4521-8552-1C32BB9B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B178-EC19-4714-8FBC-0BAFE8123BA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D622-C99E-4521-8552-1C32BB9B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B178-EC19-4714-8FBC-0BAFE8123BA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D622-C99E-4521-8552-1C32BB9B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8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B178-EC19-4714-8FBC-0BAFE8123BA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D622-C99E-4521-8552-1C32BB9B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5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B178-EC19-4714-8FBC-0BAFE8123BA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D622-C99E-4521-8552-1C32BB9B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5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B178-EC19-4714-8FBC-0BAFE8123BA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D622-C99E-4521-8552-1C32BB9B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8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B178-EC19-4714-8FBC-0BAFE8123BA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D622-C99E-4521-8552-1C32BB9B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B178-EC19-4714-8FBC-0BAFE8123BA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D622-C99E-4521-8552-1C32BB9B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B178-EC19-4714-8FBC-0BAFE8123BA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D622-C99E-4521-8552-1C32BB9B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2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CB178-EC19-4714-8FBC-0BAFE8123BA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5D622-C99E-4521-8552-1C32BB9B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5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657" y="1447800"/>
            <a:ext cx="9144000" cy="45720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Academy Engraved LET" pitchFamily="2" charset="0"/>
              </a:rPr>
              <a:t>1920s</a:t>
            </a:r>
            <a:endParaRPr lang="en-US" sz="10000" dirty="0">
              <a:latin typeface="Academy Engraved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699504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roadway" pitchFamily="82" charset="0"/>
              </a:rPr>
              <a:t>Charles Lindbergh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50" y="1123950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Solo flight across Atlantic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Embodied American traditional values in new industrial society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His success incorporated elements of technology and individualism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 descr="lindbe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43000"/>
            <a:ext cx="4343400" cy="564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 descr="lindb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607" y="4800600"/>
            <a:ext cx="1780193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96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5334000"/>
            <a:ext cx="42672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roadway" pitchFamily="82" charset="0"/>
              </a:rPr>
              <a:t>Flappers</a:t>
            </a:r>
            <a:endParaRPr lang="en-US" sz="5400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323849"/>
            <a:ext cx="5353050" cy="2800351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Challenged traditional American attitudes about women by supporting greater freedom in manner of dress and moral behavior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 descr="http://b-muse.com/images/products/FlapperC2L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49"/>
            <a:ext cx="3810000" cy="497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lsciblogs.baruch.cuny.edu/his1005spring2011/files/2011/03/flapp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834229"/>
            <a:ext cx="5089525" cy="402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5095874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roadway" pitchFamily="82" charset="0"/>
              </a:rPr>
              <a:t>“lost generation”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Ernest Hemingway, F. Scott Fitzgerald,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Term represents a sense of moral loss or aimlessness of the public since WWI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Disillusioned with course of American life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170" name="Picture 2" descr="http://27.media.tumblr.com/bsH2kllAxinpdl9trq1ZSmCo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733799"/>
            <a:ext cx="4762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hilarygardner.files.wordpress.com/2011/05/hempari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4" y="-76201"/>
            <a:ext cx="2905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Broadway" pitchFamily="82" charset="0"/>
              </a:rPr>
              <a:t>Harlem Renaissance</a:t>
            </a:r>
            <a:endParaRPr lang="en-US" sz="4800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838199"/>
            <a:ext cx="5391150" cy="248602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Flourished in 1920s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Consisted of period of dramatic African American intellectual and artistic creativity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196" name="Picture 4" descr="http://www.coffeypark.com/harlem/images/cottonclub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32956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coffeypark.com/harlem/images/sav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242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4419086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roadway" pitchFamily="82" charset="0"/>
              </a:rPr>
              <a:t>Marcus Garvey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50292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Universal Negro Improvement Association</a:t>
            </a:r>
          </a:p>
          <a:p>
            <a:pPr lvl="1"/>
            <a:r>
              <a:rPr lang="en-US" dirty="0" smtClean="0"/>
              <a:t>Glorified all things African American</a:t>
            </a:r>
          </a:p>
          <a:p>
            <a:pPr lvl="2"/>
            <a:r>
              <a:rPr lang="en-US" dirty="0" smtClean="0"/>
              <a:t>Encouraged solidarity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“Back to Africa” movement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Return back to “motherland Africa” </a:t>
            </a:r>
          </a:p>
          <a:p>
            <a:pPr lvl="2"/>
            <a:r>
              <a:rPr lang="en-US" dirty="0" smtClean="0"/>
              <a:t>NAACP’s </a:t>
            </a:r>
            <a:r>
              <a:rPr lang="en-US" dirty="0"/>
              <a:t>m</a:t>
            </a:r>
            <a:r>
              <a:rPr lang="en-US" dirty="0" smtClean="0"/>
              <a:t>iddle class, church leaders = upset &gt; saw future in America, not Africa</a:t>
            </a:r>
          </a:p>
        </p:txBody>
      </p:sp>
      <p:pic>
        <p:nvPicPr>
          <p:cNvPr id="9218" name="Picture 2" descr="http://nationalhumanitiescenter.org/tserve/twenty/images/damgarve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86" y="2895600"/>
            <a:ext cx="422961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hiphopwired.com/wp-content/uploads/2011/09/marcus_garvey2.jpg?w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86" y="1"/>
            <a:ext cx="432486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58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8100"/>
            <a:ext cx="4962382" cy="1143000"/>
          </a:xfrm>
        </p:spPr>
        <p:txBody>
          <a:bodyPr/>
          <a:lstStyle/>
          <a:p>
            <a:r>
              <a:rPr lang="en-US" dirty="0" smtClean="0">
                <a:latin typeface="Broadway" pitchFamily="82" charset="0"/>
              </a:rPr>
              <a:t>Scopes Trial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0"/>
            <a:ext cx="5181600" cy="7162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Cultural conflict between fundamentalism and modernism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Fundamentalism:  insisting that Bible = literal truth</a:t>
            </a:r>
            <a:r>
              <a:rPr lang="en-US" dirty="0" smtClean="0"/>
              <a:t>, including Genesis account of Creation</a:t>
            </a:r>
          </a:p>
          <a:p>
            <a:pPr lvl="2"/>
            <a:r>
              <a:rPr lang="en-US" dirty="0" smtClean="0"/>
              <a:t>Targeted Darwinism as threat to faith &gt; wanted to bar it from public school</a:t>
            </a:r>
          </a:p>
          <a:p>
            <a:pPr lvl="2"/>
            <a:endParaRPr lang="en-US" dirty="0"/>
          </a:p>
          <a:p>
            <a:r>
              <a:rPr lang="en-US" dirty="0" smtClean="0"/>
              <a:t>John T. Scopes (TN teacher) accepted ACLU offer to challenge law</a:t>
            </a:r>
          </a:p>
          <a:p>
            <a:pPr lvl="1"/>
            <a:r>
              <a:rPr lang="en-US" dirty="0" smtClean="0"/>
              <a:t>Clarence Darrow = defense</a:t>
            </a:r>
          </a:p>
          <a:p>
            <a:pPr lvl="1"/>
            <a:r>
              <a:rPr lang="en-US" dirty="0" smtClean="0"/>
              <a:t>W.J. Bryan = prosecution</a:t>
            </a:r>
          </a:p>
          <a:p>
            <a:pPr lvl="2"/>
            <a:r>
              <a:rPr lang="en-US" dirty="0" smtClean="0"/>
              <a:t>Scopes = convicted (later overturned)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cr4.globalspec.com/PostImages/200707/USAscopesT2_B038E18D-A15B-B749-E99B9D11DC3861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07794"/>
            <a:ext cx="4114800" cy="324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_fj9qqNXm7mU/SHYGTirRcdI/AAAAAAAABK4/Js-DG5X6r-g/s320/darwin-06-scopes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50106"/>
            <a:ext cx="3295364" cy="220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3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3349472" cy="6858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1920s = first decade in which more </a:t>
            </a:r>
            <a:r>
              <a:rPr lang="en-US" dirty="0"/>
              <a:t>A</a:t>
            </a:r>
            <a:r>
              <a:rPr lang="en-US" dirty="0" smtClean="0"/>
              <a:t>mericans work in factories than farms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1920s = More Americans live in cities than in rural areas</a:t>
            </a:r>
          </a:p>
          <a:p>
            <a:pPr lvl="1"/>
            <a:r>
              <a:rPr lang="en-US" dirty="0" smtClean="0"/>
              <a:t>African Americans migrating to cities from South</a:t>
            </a:r>
          </a:p>
          <a:p>
            <a:pPr lvl="1"/>
            <a:r>
              <a:rPr lang="en-US" dirty="0" smtClean="0"/>
              <a:t>Women:  city life = eased housework (appliances), store-bought clothes and food</a:t>
            </a:r>
          </a:p>
          <a:p>
            <a:pPr lvl="1"/>
            <a:endParaRPr lang="en-US" dirty="0"/>
          </a:p>
        </p:txBody>
      </p:sp>
      <p:pic>
        <p:nvPicPr>
          <p:cNvPr id="3074" name="Picture 2" descr="http://farm5.static.flickr.com/4072/4338895970_56d7989798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72" y="457199"/>
            <a:ext cx="5794528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1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itchFamily="82" charset="0"/>
              </a:rPr>
              <a:t>Enjoying Appliances</a:t>
            </a:r>
            <a:endParaRPr lang="en-US" dirty="0">
              <a:latin typeface="Broadway" pitchFamily="82" charset="0"/>
            </a:endParaRPr>
          </a:p>
        </p:txBody>
      </p:sp>
      <p:pic>
        <p:nvPicPr>
          <p:cNvPr id="4" name="Content Placeholder 3" descr="intfridg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400" y="1676400"/>
            <a:ext cx="5486400" cy="4282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New consumer goods fed prosperity of 1920s</a:t>
            </a:r>
          </a:p>
          <a:p>
            <a:pPr lvl="1"/>
            <a:r>
              <a:rPr lang="en-US" dirty="0" smtClean="0"/>
              <a:t>Provided massive economic stimulus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218"/>
            <a:ext cx="4419600" cy="124338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roadway" pitchFamily="82" charset="0"/>
              </a:rPr>
              <a:t>Advertising and Credit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48138" cy="5257800"/>
          </a:xfrm>
        </p:spPr>
        <p:txBody>
          <a:bodyPr/>
          <a:lstStyle/>
          <a:p>
            <a:r>
              <a:rPr lang="en-US" dirty="0" smtClean="0"/>
              <a:t>Strengthened the economy</a:t>
            </a:r>
          </a:p>
          <a:p>
            <a:pPr lvl="1"/>
            <a:r>
              <a:rPr lang="en-US" dirty="0" smtClean="0"/>
              <a:t>Advertising created a  “dream world” that aroused desires for new things</a:t>
            </a:r>
          </a:p>
          <a:p>
            <a:pPr lvl="1"/>
            <a:r>
              <a:rPr lang="en-US" dirty="0" smtClean="0"/>
              <a:t>Credit &gt; retailers began offering credit plans for big-ticket items (cars, furniture)</a:t>
            </a:r>
            <a:endParaRPr lang="en-US" dirty="0"/>
          </a:p>
        </p:txBody>
      </p:sp>
      <p:pic>
        <p:nvPicPr>
          <p:cNvPr id="2050" name="Picture 2" descr="http://t0.gstatic.com/images?q=tbn:ANd9GcQGTXEGWX-pyfFR1f6ciN5V1ZGv_7vmBoHU2uZ92CMXxI2vccIhDoDR3rpA-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128219"/>
            <a:ext cx="5072062" cy="671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76410"/>
            <a:ext cx="4038600" cy="5771990"/>
          </a:xfrm>
        </p:spPr>
        <p:txBody>
          <a:bodyPr>
            <a:normAutofit/>
          </a:bodyPr>
          <a:lstStyle/>
          <a:p>
            <a:r>
              <a:rPr lang="en-US" dirty="0" smtClean="0"/>
              <a:t>Automobile changed everything</a:t>
            </a:r>
          </a:p>
          <a:p>
            <a:pPr lvl="1"/>
            <a:r>
              <a:rPr lang="en-US" dirty="0" smtClean="0"/>
              <a:t>Traffic jams, parking problems, highway facilities</a:t>
            </a:r>
          </a:p>
          <a:p>
            <a:pPr lvl="1"/>
            <a:r>
              <a:rPr lang="en-US" dirty="0" smtClean="0"/>
              <a:t>Family vacations</a:t>
            </a:r>
          </a:p>
          <a:p>
            <a:pPr lvl="1"/>
            <a:r>
              <a:rPr lang="en-US" dirty="0" smtClean="0"/>
              <a:t>Eroded family cohesion and parental authority</a:t>
            </a:r>
          </a:p>
          <a:p>
            <a:pPr lvl="1"/>
            <a:r>
              <a:rPr lang="en-US" dirty="0" smtClean="0"/>
              <a:t>Women gain sense of independence</a:t>
            </a:r>
          </a:p>
          <a:p>
            <a:endParaRPr lang="en-US" dirty="0"/>
          </a:p>
        </p:txBody>
      </p:sp>
      <p:pic>
        <p:nvPicPr>
          <p:cNvPr id="4" name="Picture 4" descr="http://imagecache6.allposters.com/LRG/30/3037/R6TBF00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4885096" cy="65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67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ca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913" y="2332037"/>
            <a:ext cx="605708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Content Placeholder 4" descr="roofp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521961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2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roadway" pitchFamily="82" charset="0"/>
              </a:rPr>
              <a:t>Henry Ford and the Model T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Assembly line techniques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Caused price of cars to decrease</a:t>
            </a:r>
          </a:p>
          <a:p>
            <a:pPr lvl="2"/>
            <a:r>
              <a:rPr lang="en-US" dirty="0" smtClean="0"/>
              <a:t>Stimulated rubber, gasoline, motor oil, advertising, and highway construction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Lack of job satisfaction with routine labor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Content Placeholder 3" descr="roads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3461013"/>
            <a:ext cx="4800601" cy="33588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Content Placeholder 4" descr="carre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9" y="3461013"/>
            <a:ext cx="4343400" cy="33127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38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roadway" pitchFamily="82" charset="0"/>
              </a:rPr>
              <a:t>1920s Parking Lot!</a:t>
            </a:r>
            <a:endParaRPr lang="en-US" sz="5400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parkl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57255"/>
            <a:ext cx="7162800" cy="553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9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3657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roadway" pitchFamily="82" charset="0"/>
              </a:rPr>
              <a:t>Mass Culture</a:t>
            </a:r>
            <a:endParaRPr lang="en-US" dirty="0">
              <a:latin typeface="Broadway" pitchFamily="82" charset="0"/>
            </a:endParaRPr>
          </a:p>
        </p:txBody>
      </p:sp>
      <p:pic>
        <p:nvPicPr>
          <p:cNvPr id="7" name="Picture 6" descr="radio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537574"/>
            <a:ext cx="2954518" cy="43204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4065212"/>
            <a:ext cx="3429000" cy="279278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Mass-culture = unifying effect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Same amusements were available to all parts of country</a:t>
            </a:r>
          </a:p>
          <a:p>
            <a:endParaRPr lang="en-US" dirty="0"/>
          </a:p>
        </p:txBody>
      </p:sp>
      <p:pic>
        <p:nvPicPr>
          <p:cNvPr id="4098" name="Picture 2" descr="http://3.bp.blogspot.com/_AE5Gao8Yme4/SUDbcjF2kPI/AAAAAAAAAHY/Or5Hy70QQC0/s400/Charlie_Chapl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304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arm1.static.flickr.com/85/261136135_e039e907f8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19050"/>
            <a:ext cx="3429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en/thumb/1/1a/TenCommandments1923.jpg/220px-TenCommandments19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14799"/>
            <a:ext cx="16764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7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382</Words>
  <Application>Microsoft Macintosh PowerPoint</Application>
  <PresentationFormat>On-screen Show (4:3)</PresentationFormat>
  <Paragraphs>71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Academy Engraved LET</vt:lpstr>
      <vt:lpstr>Arial</vt:lpstr>
      <vt:lpstr>Broadway</vt:lpstr>
      <vt:lpstr>Calibri</vt:lpstr>
      <vt:lpstr>Office Theme</vt:lpstr>
      <vt:lpstr>1920s</vt:lpstr>
      <vt:lpstr>PowerPoint Presentation</vt:lpstr>
      <vt:lpstr>Enjoying Appliances</vt:lpstr>
      <vt:lpstr>Advertising and Credit</vt:lpstr>
      <vt:lpstr>PowerPoint Presentation</vt:lpstr>
      <vt:lpstr>PowerPoint Presentation</vt:lpstr>
      <vt:lpstr>Henry Ford and the Model T</vt:lpstr>
      <vt:lpstr>1920s Parking Lot!</vt:lpstr>
      <vt:lpstr>Mass Culture</vt:lpstr>
      <vt:lpstr>Charles Lindbergh</vt:lpstr>
      <vt:lpstr>Flappers</vt:lpstr>
      <vt:lpstr>“lost generation”</vt:lpstr>
      <vt:lpstr>Harlem Renaissance</vt:lpstr>
      <vt:lpstr>Marcus Garvey</vt:lpstr>
      <vt:lpstr>Scopes Trial</vt:lpstr>
    </vt:vector>
  </TitlesOfParts>
  <Company>Toshiba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1920s</dc:title>
  <dc:creator>Kim Carlson</dc:creator>
  <cp:lastModifiedBy>taylorwadecummings@gmail.com</cp:lastModifiedBy>
  <cp:revision>19</cp:revision>
  <dcterms:created xsi:type="dcterms:W3CDTF">2012-03-09T01:40:51Z</dcterms:created>
  <dcterms:modified xsi:type="dcterms:W3CDTF">2021-08-31T23:53:52Z</dcterms:modified>
</cp:coreProperties>
</file>