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9DC3DD3-D1C5-42AD-A855-FE6BE47F7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8833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2&amp;cad=rja&amp;uact=8&amp;ved=0ahUKEwi11fDLwJ7PAhVlF2MKHQvdDtwQFggdMAE&amp;url=https%3A%2F%2Fmalegislature.gov%2FLaws%2FGeneralLaws%2FPartIII%2FTitleIV%2FChapter258c%2FSection13&amp;usg=AFQjCNGXDf9VA1h8Eecd3dMri06bpT0cIQ&amp;sig2=DIAcNlMBDJWpFgOs9tla_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law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4582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What are the rights, duties and obligations of a citizen?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60563"/>
            <a:ext cx="8610600" cy="4876800"/>
          </a:xfrm>
        </p:spPr>
        <p:txBody>
          <a:bodyPr>
            <a:normAutofit/>
          </a:bodyPr>
          <a:lstStyle/>
          <a:p>
            <a:pPr fontAlgn="t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b="1" dirty="0">
                <a:latin typeface="Architects Daughter" pitchFamily="2" charset="0"/>
              </a:rPr>
              <a:t>Citizens </a:t>
            </a:r>
            <a:r>
              <a:rPr lang="en-US" sz="2800" b="1" u="sng" dirty="0">
                <a:latin typeface="Architects Daughter" pitchFamily="2" charset="0"/>
              </a:rPr>
              <a:t>owe</a:t>
            </a:r>
            <a:r>
              <a:rPr lang="en-US" sz="2800" b="1" dirty="0">
                <a:latin typeface="Architects Daughter" pitchFamily="2" charset="0"/>
              </a:rPr>
              <a:t> allegiance to the state and are entitled to civil rights</a:t>
            </a:r>
          </a:p>
          <a:p>
            <a:pPr fontAlgn="t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b="1" dirty="0">
                <a:latin typeface="Architects Daughter" pitchFamily="2" charset="0"/>
              </a:rPr>
              <a:t>Citizens are also </a:t>
            </a:r>
            <a:r>
              <a:rPr lang="en-US" sz="2800" b="1" u="sng" dirty="0">
                <a:latin typeface="Architects Daughter" pitchFamily="2" charset="0"/>
              </a:rPr>
              <a:t>required</a:t>
            </a:r>
            <a:r>
              <a:rPr lang="en-US" sz="2800" b="1" dirty="0">
                <a:latin typeface="Architects Daughter" pitchFamily="2" charset="0"/>
              </a:rPr>
              <a:t> to defend the state by joining the military when needed </a:t>
            </a:r>
          </a:p>
          <a:p>
            <a:pPr fontAlgn="t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b="1" dirty="0">
                <a:latin typeface="Architects Daughter" pitchFamily="2" charset="0"/>
              </a:rPr>
              <a:t>In the case of U.S. citizenship, loyalty is the most important </a:t>
            </a:r>
            <a:r>
              <a:rPr lang="en-US" sz="2800" b="1" u="sng" dirty="0">
                <a:latin typeface="Architects Daughter" pitchFamily="2" charset="0"/>
              </a:rPr>
              <a:t>obligation</a:t>
            </a:r>
          </a:p>
          <a:p>
            <a:pPr fontAlgn="t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b="1" dirty="0">
                <a:latin typeface="Architects Daughter" pitchFamily="2" charset="0"/>
              </a:rPr>
              <a:t>This does not mean unyielding devotion to the state, but there must be some form of faith in the system</a:t>
            </a:r>
          </a:p>
        </p:txBody>
      </p:sp>
    </p:spTree>
    <p:extLst>
      <p:ext uri="{BB962C8B-B14F-4D97-AF65-F5344CB8AC3E}">
        <p14:creationId xmlns:p14="http://schemas.microsoft.com/office/powerpoint/2010/main" val="66841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Responsibility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768475" y="1292225"/>
            <a:ext cx="4343400" cy="4876800"/>
          </a:xfrm>
        </p:spPr>
        <p:txBody>
          <a:bodyPr/>
          <a:lstStyle/>
          <a:p>
            <a:pPr marL="0" indent="0" fontAlgn="t">
              <a:lnSpc>
                <a:spcPct val="150000"/>
              </a:lnSpc>
              <a:buNone/>
            </a:pPr>
            <a:r>
              <a:rPr lang="en-US" altLang="en-US" sz="2800" b="1">
                <a:latin typeface="Architects Daughter" pitchFamily="2" charset="0"/>
              </a:rPr>
              <a:t>President Theodore Roosevelt proclaimed </a:t>
            </a:r>
          </a:p>
          <a:p>
            <a:pPr marL="0" indent="0" fontAlgn="t">
              <a:lnSpc>
                <a:spcPct val="150000"/>
              </a:lnSpc>
              <a:buNone/>
            </a:pPr>
            <a:r>
              <a:rPr lang="en-US" altLang="en-US" sz="2800" b="1">
                <a:latin typeface="Architects Daughter" pitchFamily="2" charset="0"/>
              </a:rPr>
              <a:t>“each man must devote a reasonable portion of his time to politics in his community”</a:t>
            </a:r>
          </a:p>
        </p:txBody>
      </p:sp>
      <p:pic>
        <p:nvPicPr>
          <p:cNvPr id="95234" name="Picture 2" descr="Image result for teddy roosevelt public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752600"/>
            <a:ext cx="5486399" cy="4114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7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4648200" cy="152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Key Ideas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752600" y="1944688"/>
            <a:ext cx="8458200" cy="4876800"/>
          </a:xfrm>
        </p:spPr>
        <p:txBody>
          <a:bodyPr>
            <a:normAutofit/>
          </a:bodyPr>
          <a:lstStyle/>
          <a:p>
            <a:pPr fontAlgn="t">
              <a:lnSpc>
                <a:spcPct val="150000"/>
              </a:lnSpc>
            </a:pPr>
            <a:r>
              <a:rPr lang="en-US" altLang="en-US" sz="3200" b="1" dirty="0" smtClean="0">
                <a:latin typeface="Architects Daughter" pitchFamily="2" charset="0"/>
              </a:rPr>
              <a:t>Rights and freedoms are secured through collaboration between a jury and judge (our court system)</a:t>
            </a:r>
          </a:p>
          <a:p>
            <a:pPr fontAlgn="t">
              <a:lnSpc>
                <a:spcPct val="150000"/>
              </a:lnSpc>
            </a:pPr>
            <a:r>
              <a:rPr lang="en-US" altLang="en-US" sz="3200" b="1" dirty="0" smtClean="0">
                <a:latin typeface="Architects Daughter" pitchFamily="2" charset="0"/>
              </a:rPr>
              <a:t>Government, organizations and other individuals cannot suppress the political and civil rights of individuals. </a:t>
            </a:r>
          </a:p>
          <a:p>
            <a:pPr fontAlgn="t">
              <a:lnSpc>
                <a:spcPct val="150000"/>
              </a:lnSpc>
            </a:pPr>
            <a:r>
              <a:rPr lang="en-US" altLang="en-US" sz="3200" b="1" dirty="0" smtClean="0">
                <a:latin typeface="Architects Daughter" pitchFamily="2" charset="0"/>
              </a:rPr>
              <a:t>The rights of citizens of the United States are outlined in the Constitution</a:t>
            </a:r>
          </a:p>
        </p:txBody>
      </p:sp>
      <p:pic>
        <p:nvPicPr>
          <p:cNvPr id="96260" name="Picture 4" descr="Image result for key 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598"/>
            <a:ext cx="3229958" cy="24172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6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rights responsibi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8166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Image result for rights responsibi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6769035" cy="381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9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4" name="Picture 2" descr="Rights• to vote and hold public office• to say what you want in speech  or writing• to practice your religion• to a fair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3606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7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uties• Obeying the law• Defending your  country• Serving on a jury or  as a witness• Paying taxes• Attending schoo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97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ponsibilities• Common Good – the well  being of all members of  society• Participating in the  political process• Vot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37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5" name="Content Placeholder 4" descr="http://brucemctague.com/wp-content/uploads/2010/05/Rights-and-responsibiliti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3997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Balancing Rights With Responsibilities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53297" y="1655805"/>
            <a:ext cx="9209903" cy="504979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Architects Daughter" pitchFamily="2" charset="0"/>
              </a:rPr>
              <a:t>As Americans we enjoy many </a:t>
            </a:r>
            <a:r>
              <a:rPr lang="en-US" altLang="en-US" sz="2800" b="1" dirty="0">
                <a:solidFill>
                  <a:srgbClr val="FF0000"/>
                </a:solidFill>
                <a:latin typeface="Architects Daughter" pitchFamily="2" charset="0"/>
              </a:rPr>
              <a:t>individual</a:t>
            </a:r>
            <a:r>
              <a:rPr lang="en-US" altLang="en-US" sz="2800" b="1" dirty="0">
                <a:latin typeface="Architects Daughter" pitchFamily="2" charset="0"/>
              </a:rPr>
              <a:t> rights</a:t>
            </a:r>
            <a:endParaRPr lang="en-US" altLang="en-US" sz="800" b="1" dirty="0">
              <a:latin typeface="Architects Daughter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Architects Daughter" pitchFamily="2" charset="0"/>
              </a:rPr>
              <a:t>But some people argue that with every </a:t>
            </a:r>
            <a:r>
              <a:rPr lang="en-US" altLang="en-US" sz="2800" b="1" dirty="0">
                <a:solidFill>
                  <a:srgbClr val="FF0000"/>
                </a:solidFill>
                <a:latin typeface="Architects Daughter" pitchFamily="2" charset="0"/>
              </a:rPr>
              <a:t>right</a:t>
            </a:r>
            <a:r>
              <a:rPr lang="en-US" altLang="en-US" sz="2800" b="1" dirty="0">
                <a:latin typeface="Architects Daughter" pitchFamily="2" charset="0"/>
              </a:rPr>
              <a:t> comes a responsibility …</a:t>
            </a:r>
            <a:endParaRPr lang="en-US" altLang="en-US" sz="900" b="1" dirty="0">
              <a:latin typeface="Architects Daughter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Architects Daughter" pitchFamily="2" charset="0"/>
              </a:rPr>
              <a:t>… that these rights should be </a:t>
            </a:r>
            <a:r>
              <a:rPr lang="en-US" altLang="en-US" sz="2800" b="1" dirty="0">
                <a:solidFill>
                  <a:srgbClr val="FF0000"/>
                </a:solidFill>
                <a:latin typeface="Architects Daughter" pitchFamily="2" charset="0"/>
              </a:rPr>
              <a:t>balanced</a:t>
            </a:r>
            <a:r>
              <a:rPr lang="en-US" altLang="en-US" sz="2800" b="1" dirty="0">
                <a:latin typeface="Architects Daughter" pitchFamily="2" charset="0"/>
              </a:rPr>
              <a:t> with social responsibilities</a:t>
            </a:r>
            <a:endParaRPr lang="en-US" altLang="en-US" sz="900" b="1" dirty="0">
              <a:latin typeface="Architects Daughter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Architects Daughter" pitchFamily="2" charset="0"/>
              </a:rPr>
              <a:t>“Just because you have a </a:t>
            </a:r>
            <a:r>
              <a:rPr lang="en-US" altLang="en-US" sz="2800" b="1" dirty="0">
                <a:solidFill>
                  <a:srgbClr val="FF0000"/>
                </a:solidFill>
                <a:latin typeface="Architects Daughter" pitchFamily="2" charset="0"/>
              </a:rPr>
              <a:t>legal</a:t>
            </a:r>
            <a:r>
              <a:rPr lang="en-US" altLang="en-US" sz="2800" b="1" dirty="0">
                <a:latin typeface="Architects Daughter" pitchFamily="2" charset="0"/>
              </a:rPr>
              <a:t> right to do or not to do something, does not mean it is the right thing to do”</a:t>
            </a:r>
            <a:endParaRPr lang="en-US" altLang="en-US" sz="900" b="1" dirty="0">
              <a:latin typeface="Architects Daughter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Architects Daughter" pitchFamily="2" charset="0"/>
              </a:rPr>
              <a:t>Striking the right balance between rights and responsibilities can be difficult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43860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5" name="ShockwaveFlash1" r:id="rId2" imgW="1828800" imgH="1828800"/>
        </mc:Choice>
        <mc:Fallback>
          <p:control name="ShockwaveFlash1" r:id="rId2" imgW="1828800" imgH="1828800">
            <p:pic>
              <p:nvPicPr>
                <p:cNvPr id="20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1" y="1"/>
                  <a:ext cx="9142413" cy="68564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3627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Warm-Up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86000"/>
            <a:ext cx="5791200" cy="2895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What is the difference between a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right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and a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responsibility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7282" name="Picture 2" descr="Image result for warm u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3733800" cy="3733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3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13" y="457200"/>
            <a:ext cx="9144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FYI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Do non-citizens have rights?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latin typeface="Architects Daughter" pitchFamily="2" charset="0"/>
              </a:rPr>
              <a:t>If you're in the United States without proper immigration documents, various sections of the U.S. Constitution apply to you.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400" b="1" dirty="0">
              <a:latin typeface="Architects Daughter" pitchFamily="2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latin typeface="Architects Daughter" pitchFamily="2" charset="0"/>
              </a:rPr>
              <a:t>An important provision of the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Fourteenth Amendment </a:t>
            </a:r>
            <a:r>
              <a:rPr lang="en-US" b="1" dirty="0">
                <a:latin typeface="Architects Daughter" pitchFamily="2" charset="0"/>
              </a:rPr>
              <a:t>states:  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400" b="1" dirty="0">
              <a:latin typeface="Architects Daughter" pitchFamily="2" charset="0"/>
            </a:endParaRPr>
          </a:p>
          <a:p>
            <a:pPr marL="568325" indent="-568325">
              <a:lnSpc>
                <a:spcPct val="150000"/>
              </a:lnSpc>
              <a:buNone/>
              <a:defRPr/>
            </a:pPr>
            <a:r>
              <a:rPr lang="en-US" b="1" i="1" dirty="0">
                <a:latin typeface="Architects Daughter" pitchFamily="2" charset="0"/>
              </a:rPr>
              <a:t>	No state shall . . . deprive any person of life, liberty or property, without due process of law; nor deny to any person within its jurisdiction the equal protection of the               laws.“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400" b="1" dirty="0">
              <a:latin typeface="Architects Daughter" pitchFamily="2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latin typeface="Architects Daughter" pitchFamily="2" charset="0"/>
              </a:rPr>
              <a:t>An </a:t>
            </a:r>
            <a:r>
              <a:rPr lang="en-US" b="1" dirty="0">
                <a:solidFill>
                  <a:srgbClr val="C00000"/>
                </a:solidFill>
                <a:latin typeface="Architects Daughter" pitchFamily="2" charset="0"/>
              </a:rPr>
              <a:t>undocumented immigrant </a:t>
            </a:r>
            <a:r>
              <a:rPr lang="en-US" b="1" dirty="0">
                <a:latin typeface="Architects Daughter" pitchFamily="2" charset="0"/>
              </a:rPr>
              <a:t>is a "person." 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400" b="1" dirty="0">
              <a:latin typeface="Architects Daughter" pitchFamily="2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b="1" dirty="0">
                <a:latin typeface="Architects Daughter" pitchFamily="2" charset="0"/>
              </a:rPr>
              <a:t>This means that you are afforded procedural rights as a jury trial and the right to defend yourself against the charges if arrested; and if someone sues you over a civil matter, that you have the right to receive notice and to defend yourself in court.</a:t>
            </a:r>
          </a:p>
          <a:p>
            <a:pPr>
              <a:buFont typeface="Arial" charset="0"/>
              <a:buChar char="•"/>
              <a:defRPr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48333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ncrypted-tbn0.gstatic.com/images?q=tbn:ANd9GcR76qFUcACUGASAUXPu61JwEaP4njQpwmdvzCFUKXva1BbfL8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3876"/>
            <a:ext cx="73342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9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henypost.files.wordpress.com/2014/02/kitty_genovese_84834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83470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192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Case of the Apathetic Bystanders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Why no action?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868613"/>
            <a:ext cx="8229600" cy="3981450"/>
          </a:xfrm>
        </p:spPr>
        <p:txBody>
          <a:bodyPr rtlCol="0">
            <a:normAutofit fontScale="77500" lnSpcReduction="20000"/>
          </a:bodyPr>
          <a:lstStyle/>
          <a:p>
            <a:pPr marL="182880" indent="-182880">
              <a:lnSpc>
                <a:spcPct val="200000"/>
              </a:lnSpc>
              <a:spcAft>
                <a:spcPts val="0"/>
              </a:spcAft>
              <a:defRPr/>
            </a:pPr>
            <a:r>
              <a:rPr lang="en-US" sz="3000" b="1" dirty="0">
                <a:latin typeface="Architects Daughter" pitchFamily="2" charset="0"/>
              </a:rPr>
              <a:t>Did not care</a:t>
            </a:r>
          </a:p>
          <a:p>
            <a:pPr marL="182880" indent="-182880">
              <a:lnSpc>
                <a:spcPct val="200000"/>
              </a:lnSpc>
              <a:spcAft>
                <a:spcPts val="0"/>
              </a:spcAft>
              <a:defRPr/>
            </a:pPr>
            <a:r>
              <a:rPr lang="en-US" sz="3000" b="1" dirty="0">
                <a:latin typeface="Architects Daughter" pitchFamily="2" charset="0"/>
              </a:rPr>
              <a:t>Selfish</a:t>
            </a:r>
          </a:p>
          <a:p>
            <a:pPr marL="182880" indent="-182880">
              <a:lnSpc>
                <a:spcPct val="200000"/>
              </a:lnSpc>
              <a:spcAft>
                <a:spcPts val="0"/>
              </a:spcAft>
              <a:defRPr/>
            </a:pPr>
            <a:r>
              <a:rPr lang="en-US" sz="3000" b="1" dirty="0">
                <a:latin typeface="Architects Daughter" pitchFamily="2" charset="0"/>
              </a:rPr>
              <a:t>Afraid to get involved</a:t>
            </a:r>
          </a:p>
          <a:p>
            <a:pPr marL="182880" indent="-182880">
              <a:lnSpc>
                <a:spcPct val="200000"/>
              </a:lnSpc>
              <a:spcAft>
                <a:spcPts val="0"/>
              </a:spcAft>
              <a:defRPr/>
            </a:pPr>
            <a:r>
              <a:rPr lang="en-US" sz="3000" b="1" dirty="0">
                <a:latin typeface="Architects Daughter" pitchFamily="2" charset="0"/>
              </a:rPr>
              <a:t>Mistrust of police</a:t>
            </a:r>
          </a:p>
          <a:p>
            <a:pPr marL="182880" indent="-182880">
              <a:lnSpc>
                <a:spcPct val="200000"/>
              </a:lnSpc>
              <a:spcAft>
                <a:spcPts val="0"/>
              </a:spcAft>
              <a:defRPr/>
            </a:pPr>
            <a:r>
              <a:rPr lang="en-US" sz="3000" b="1" dirty="0">
                <a:latin typeface="Architects Daughter" pitchFamily="2" charset="0"/>
              </a:rPr>
              <a:t>Someone else will help (bystander effect)</a:t>
            </a:r>
          </a:p>
          <a:p>
            <a:pPr marL="182880" indent="-182880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125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430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The Bystander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514600"/>
            <a:ext cx="8229600" cy="3810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latin typeface="Architects Daughter" pitchFamily="2" charset="0"/>
              </a:rPr>
              <a:t>The more bystanders there are in a situation, the LESS likely any individual bystander will help</a:t>
            </a:r>
            <a:endParaRPr lang="en-US" altLang="en-US" sz="1000" b="1" dirty="0">
              <a:latin typeface="Architects Daughter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latin typeface="Architects Daughter" pitchFamily="2" charset="0"/>
              </a:rPr>
              <a:t>People assure themselves that someone else will </a:t>
            </a:r>
            <a:r>
              <a:rPr lang="en-US" altLang="en-US" sz="3200" b="1" dirty="0" smtClean="0">
                <a:latin typeface="Architects Daughter" pitchFamily="2" charset="0"/>
              </a:rPr>
              <a:t>help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latin typeface="Architects Daughter" pitchFamily="2" charset="0"/>
              </a:rPr>
              <a:t> </a:t>
            </a:r>
            <a:r>
              <a:rPr lang="en-US" altLang="en-US" sz="3200" b="1" dirty="0" smtClean="0">
                <a:latin typeface="Architects Daughter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200" b="1" i="1" dirty="0" smtClean="0">
                <a:latin typeface="Architects Daughter" pitchFamily="2" charset="0"/>
                <a:sym typeface="Wingdings" panose="05000000000000000000" pitchFamily="2" charset="2"/>
              </a:rPr>
              <a:t>The Bystander Effect – No one Cares </a:t>
            </a:r>
            <a:endParaRPr lang="en-US" altLang="en-US" sz="3200" b="1" dirty="0" smtClean="0">
              <a:latin typeface="Architects Daugh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9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A crime?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133600"/>
            <a:ext cx="8534400" cy="3886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3200" b="1">
                <a:latin typeface="Architects Daughter" pitchFamily="2" charset="0"/>
              </a:rPr>
              <a:t>In general a failure to assist a person in need is not a crime or a tort (civil wrong) unless the relationship gives you a legal duty to act (parents have a legal duty to help children; lifeguard on duty)</a:t>
            </a:r>
          </a:p>
        </p:txBody>
      </p:sp>
    </p:spTree>
    <p:extLst>
      <p:ext uri="{BB962C8B-B14F-4D97-AF65-F5344CB8AC3E}">
        <p14:creationId xmlns:p14="http://schemas.microsoft.com/office/powerpoint/2010/main" val="183269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478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Did the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bystanders do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the right thing?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3581400"/>
            <a:ext cx="8229600" cy="3124200"/>
          </a:xfrm>
        </p:spPr>
        <p:txBody>
          <a:bodyPr rtlCol="0">
            <a:normAutofit fontScale="85000" lnSpcReduction="20000"/>
          </a:bodyPr>
          <a:lstStyle/>
          <a:p>
            <a:pPr marL="182880" indent="-182880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3600" b="1" dirty="0">
                <a:latin typeface="Architects Daughter" pitchFamily="2" charset="0"/>
              </a:rPr>
              <a:t>Most agree that their inactions were morally wrong, but LEGAL at the time</a:t>
            </a:r>
          </a:p>
          <a:p>
            <a:pPr>
              <a:lnSpc>
                <a:spcPct val="17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600" b="1" dirty="0">
                <a:latin typeface="Architects Daughter" pitchFamily="2" charset="0"/>
              </a:rPr>
              <a:t>It is immoral to let someone die when it would have taken little effort or risk (phone call) to help save the person.</a:t>
            </a:r>
          </a:p>
          <a:p>
            <a:pPr marL="182880" indent="-182880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735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47801"/>
            <a:ext cx="8261350" cy="1039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Architects Daughter" pitchFamily="2" charset="0"/>
              </a:rPr>
              <a:t>Should there be a law holding citizens responsible for not helping out in cases such as this one?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35814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Architects Daughter" pitchFamily="2" charset="0"/>
              </a:rPr>
              <a:t>Some states have “Good Samaritan” laws</a:t>
            </a:r>
            <a:endParaRPr lang="en-US" altLang="en-US" sz="1100" b="1">
              <a:latin typeface="Architects Daughter" pitchFamily="2" charset="0"/>
            </a:endParaRPr>
          </a:p>
          <a:p>
            <a:pPr eaLnBrk="1" hangingPunct="1"/>
            <a:r>
              <a:rPr lang="en-US" altLang="en-US" sz="4000" b="1">
                <a:latin typeface="Architects Daughter" pitchFamily="2" charset="0"/>
              </a:rPr>
              <a:t>Pros vs. cons (people have different views)</a:t>
            </a:r>
          </a:p>
        </p:txBody>
      </p:sp>
    </p:spTree>
    <p:extLst>
      <p:ext uri="{BB962C8B-B14F-4D97-AF65-F5344CB8AC3E}">
        <p14:creationId xmlns:p14="http://schemas.microsoft.com/office/powerpoint/2010/main" val="34756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  <a:hlinkClick r:id="rId2"/>
              </a:rPr>
              <a:t>General Laws:         Chapter 258C, Section 16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b="1" smtClean="0">
                <a:solidFill>
                  <a:srgbClr val="FF0000"/>
                </a:solidFill>
                <a:latin typeface="Architects Daughter" pitchFamily="2" charset="0"/>
              </a:rPr>
              <a:t>No person </a:t>
            </a:r>
            <a:r>
              <a:rPr lang="en-US" altLang="en-US" b="1" smtClean="0">
                <a:latin typeface="Architects Daughter" pitchFamily="2" charset="0"/>
              </a:rPr>
              <a:t>who, in good faith, provides or obtains, or attempts to provide or obtain, assistance for a victim of a crime as defined in section one, </a:t>
            </a:r>
            <a:r>
              <a:rPr lang="en-US" altLang="en-US" b="1" smtClean="0">
                <a:solidFill>
                  <a:srgbClr val="FF0000"/>
                </a:solidFill>
                <a:latin typeface="Architects Daughter" pitchFamily="2" charset="0"/>
              </a:rPr>
              <a:t>shall be liable in a civil suit </a:t>
            </a:r>
            <a:r>
              <a:rPr lang="en-US" altLang="en-US" b="1" smtClean="0">
                <a:latin typeface="Architects Daughter" pitchFamily="2" charset="0"/>
              </a:rPr>
              <a:t>for damages as a result of any acts or omissions in providing or obtaining, or attempting to provide or obtain, such assistance unless such acts or omissions constitute willful, wanton or reckless conduct.</a:t>
            </a:r>
          </a:p>
        </p:txBody>
      </p:sp>
    </p:spTree>
    <p:extLst>
      <p:ext uri="{BB962C8B-B14F-4D97-AF65-F5344CB8AC3E}">
        <p14:creationId xmlns:p14="http://schemas.microsoft.com/office/powerpoint/2010/main" val="69366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8686800" cy="990600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9/19 -- Warm-Up 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Activity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2139950"/>
            <a:ext cx="4038600" cy="34226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b="1">
                <a:latin typeface="Architects Daughter" pitchFamily="2" charset="0"/>
              </a:rPr>
              <a:t>The Case of Matt and Luther</a:t>
            </a:r>
          </a:p>
        </p:txBody>
      </p:sp>
      <p:pic>
        <p:nvPicPr>
          <p:cNvPr id="30724" name="Picture 2" descr="Image result for learn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981200"/>
            <a:ext cx="33051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3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600" y="762001"/>
            <a:ext cx="8229600" cy="1139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The U.S. has four primary 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sources of law: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324600" y="2327276"/>
            <a:ext cx="4038600" cy="4530725"/>
          </a:xfrm>
        </p:spPr>
        <p:txBody>
          <a:bodyPr rtlCol="0">
            <a:normAutofit fontScale="55000" lnSpcReduction="20000"/>
          </a:bodyPr>
          <a:lstStyle/>
          <a:p>
            <a:pPr marL="182880" indent="-182880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5100" b="1" dirty="0">
                <a:latin typeface="Architects Daughter" pitchFamily="2" charset="0"/>
              </a:rPr>
              <a:t>The U.S. </a:t>
            </a:r>
            <a:r>
              <a:rPr lang="en-US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Constitution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tects Daughter" pitchFamily="2" charset="0"/>
            </a:endParaRPr>
          </a:p>
          <a:p>
            <a:pPr marL="182880" indent="-182880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Statutes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 </a:t>
            </a:r>
            <a:r>
              <a:rPr lang="en-US" sz="5100" b="1" dirty="0">
                <a:latin typeface="Architects Daughter" pitchFamily="2" charset="0"/>
              </a:rPr>
              <a:t>passed by the U.S. Congress</a:t>
            </a:r>
            <a:endParaRPr lang="en-US" sz="1700" b="1" dirty="0">
              <a:latin typeface="Architects Daughter" pitchFamily="2" charset="0"/>
            </a:endParaRPr>
          </a:p>
          <a:p>
            <a:pPr marL="182880" indent="-182880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5100" b="1" dirty="0">
                <a:latin typeface="Architects Daughter" pitchFamily="2" charset="0"/>
              </a:rPr>
              <a:t>Case law created by the U.S. </a:t>
            </a:r>
            <a:r>
              <a:rPr lang="en-US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Supreme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 </a:t>
            </a:r>
            <a:r>
              <a:rPr lang="en-US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Court 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tects Daughter" pitchFamily="2" charset="0"/>
            </a:endParaRPr>
          </a:p>
          <a:p>
            <a:pPr marL="182880" indent="-182880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5100" b="1" dirty="0">
                <a:latin typeface="Architects Daughter" pitchFamily="2" charset="0"/>
              </a:rPr>
              <a:t>International </a:t>
            </a:r>
            <a:r>
              <a:rPr lang="en-US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treaties</a:t>
            </a:r>
          </a:p>
          <a:p>
            <a:pPr marL="182880" indent="-182880">
              <a:spcAft>
                <a:spcPts val="0"/>
              </a:spcAft>
              <a:defRPr/>
            </a:pPr>
            <a:endParaRPr lang="en-US" dirty="0" smtClean="0"/>
          </a:p>
          <a:p>
            <a:pPr marL="182880" indent="-182880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30724" name="Picture 5" descr="http://ffrf.org/uploads/images/Did_You_Know/supreme_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1990"/>
            <a:ext cx="5029200" cy="366161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3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85801"/>
            <a:ext cx="8763000" cy="949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What are the Goals</a:t>
            </a:r>
            <a:b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 of the American Legal System?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84582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en-US" sz="2800" b="1" dirty="0">
                <a:latin typeface="Architects Daughter" pitchFamily="2" charset="0"/>
              </a:rPr>
              <a:t>To protect human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rights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tects Daughter" pitchFamily="2" charset="0"/>
            </a:endParaRPr>
          </a:p>
          <a:p>
            <a:pPr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en-US" sz="2800" b="1" dirty="0">
                <a:latin typeface="Architects Daughter" pitchFamily="2" charset="0"/>
              </a:rPr>
              <a:t>To promote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fairness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tects Daughter" pitchFamily="2" charset="0"/>
            </a:endParaRPr>
          </a:p>
          <a:p>
            <a:pPr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en-US" sz="2800" b="1" dirty="0">
                <a:latin typeface="Architects Daughter" pitchFamily="2" charset="0"/>
              </a:rPr>
              <a:t>To resolve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conflicts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tects Daughter" pitchFamily="2" charset="0"/>
            </a:endParaRPr>
          </a:p>
          <a:p>
            <a:pPr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en-US" sz="2800" b="1" dirty="0">
                <a:latin typeface="Architects Daughter" pitchFamily="2" charset="0"/>
              </a:rPr>
              <a:t>To promote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order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 </a:t>
            </a:r>
            <a:r>
              <a:rPr lang="en-US" altLang="en-US" sz="2800" b="1" dirty="0">
                <a:latin typeface="Architects Daughter" pitchFamily="2" charset="0"/>
              </a:rPr>
              <a:t>and stability</a:t>
            </a:r>
          </a:p>
          <a:p>
            <a:pPr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en-US" sz="2800" b="1" dirty="0">
                <a:latin typeface="Architects Daughter" pitchFamily="2" charset="0"/>
              </a:rPr>
              <a:t>To promote desirable social and economic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behavior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tects Daughter" pitchFamily="2" charset="0"/>
            </a:endParaRPr>
          </a:p>
          <a:p>
            <a:pPr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en-US" sz="2800" b="1" dirty="0">
                <a:latin typeface="Architects Daughter" pitchFamily="2" charset="0"/>
              </a:rPr>
              <a:t>To represent the </a:t>
            </a:r>
            <a:r>
              <a:rPr lang="en-US" altLang="en-US" sz="2800" b="1" u="sng" dirty="0">
                <a:latin typeface="Architects Daughter" pitchFamily="2" charset="0"/>
              </a:rPr>
              <a:t>will</a:t>
            </a:r>
            <a:r>
              <a:rPr lang="en-US" altLang="en-US" sz="2800" b="1" dirty="0">
                <a:latin typeface="Architects Daughter" pitchFamily="2" charset="0"/>
              </a:rPr>
              <a:t> of the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majority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tects Daughter" pitchFamily="2" charset="0"/>
            </a:endParaRPr>
          </a:p>
          <a:p>
            <a:pPr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en-US" sz="2800" b="1" dirty="0">
                <a:latin typeface="Architects Daughter" pitchFamily="2" charset="0"/>
              </a:rPr>
              <a:t>To protect the 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rights</a:t>
            </a:r>
            <a:r>
              <a:rPr lang="en-US" altLang="en-US" sz="2800" b="1" dirty="0">
                <a:latin typeface="Architects Daughter" pitchFamily="2" charset="0"/>
              </a:rPr>
              <a:t> of the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minority</a:t>
            </a:r>
          </a:p>
        </p:txBody>
      </p:sp>
    </p:spTree>
    <p:extLst>
      <p:ext uri="{BB962C8B-B14F-4D97-AF65-F5344CB8AC3E}">
        <p14:creationId xmlns:p14="http://schemas.microsoft.com/office/powerpoint/2010/main" val="333338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ttps://upload.wikimedia.org/wikipedia/commons/d/d4/EleanorRooseveltHumanRig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654301"/>
            <a:ext cx="53308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Image result for human r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53340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Image result for human r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5759451"/>
            <a:ext cx="38385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Image result for human rights protes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304800"/>
            <a:ext cx="379571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Image result for human right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40050"/>
            <a:ext cx="25908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1143001"/>
            <a:ext cx="4267200" cy="1139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Human </a:t>
            </a:r>
            <a:b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</a:b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chitects Daughter" pitchFamily="2" charset="0"/>
              </a:rPr>
              <a:t>Rights</a:t>
            </a:r>
            <a:r>
              <a:rPr lang="en-US" sz="6600" b="1" dirty="0">
                <a:solidFill>
                  <a:srgbClr val="C00000"/>
                </a:solidFill>
                <a:latin typeface="Architects Daughter" pitchFamily="2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324600" y="754064"/>
            <a:ext cx="4191000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b="1">
                <a:latin typeface="Architects Daughter" pitchFamily="2" charset="0"/>
              </a:rPr>
              <a:t>The rights </a:t>
            </a:r>
            <a:r>
              <a:rPr lang="en-US" altLang="en-US" sz="2800" b="1">
                <a:solidFill>
                  <a:srgbClr val="FF0000"/>
                </a:solidFill>
                <a:latin typeface="Architects Daughter" pitchFamily="2" charset="0"/>
              </a:rPr>
              <a:t>all</a:t>
            </a:r>
            <a:r>
              <a:rPr lang="en-US" altLang="en-US" sz="2800" b="1">
                <a:latin typeface="Architects Daughter" pitchFamily="2" charset="0"/>
              </a:rPr>
              <a:t> people have simply because they are humans</a:t>
            </a:r>
            <a:endParaRPr lang="en-US" altLang="en-US" sz="800" b="1">
              <a:latin typeface="Architects Daughter" pitchFamily="2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latin typeface="Architects Daughter" pitchFamily="2" charset="0"/>
              </a:rPr>
              <a:t>	The </a:t>
            </a:r>
            <a:r>
              <a:rPr lang="en-US" altLang="en-US" sz="2800" b="1" i="1">
                <a:solidFill>
                  <a:srgbClr val="0000CC"/>
                </a:solidFill>
                <a:latin typeface="Architects Daughter" pitchFamily="2" charset="0"/>
              </a:rPr>
              <a:t>Universal </a:t>
            </a:r>
            <a:r>
              <a:rPr lang="en-US" altLang="en-US" sz="2800" b="1" i="1">
                <a:solidFill>
                  <a:srgbClr val="FF0000"/>
                </a:solidFill>
                <a:latin typeface="Architects Daughter" pitchFamily="2" charset="0"/>
              </a:rPr>
              <a:t>Declaration</a:t>
            </a:r>
            <a:r>
              <a:rPr lang="en-US" altLang="en-US" sz="2800" b="1" i="1">
                <a:solidFill>
                  <a:srgbClr val="0000CC"/>
                </a:solidFill>
                <a:latin typeface="Architects Daughter" pitchFamily="2" charset="0"/>
              </a:rPr>
              <a:t> of Human Rights</a:t>
            </a:r>
            <a:r>
              <a:rPr lang="en-US" altLang="en-US" sz="2800" b="1" i="1">
                <a:latin typeface="Architects Daughter" pitchFamily="2" charset="0"/>
              </a:rPr>
              <a:t> </a:t>
            </a:r>
            <a:r>
              <a:rPr lang="en-US" altLang="en-US" sz="2800" b="1">
                <a:latin typeface="Architects Daughter" pitchFamily="2" charset="0"/>
              </a:rPr>
              <a:t>identifies many rights </a:t>
            </a:r>
          </a:p>
          <a:p>
            <a:pPr eaLnBrk="1" hangingPunct="1">
              <a:lnSpc>
                <a:spcPct val="80000"/>
              </a:lnSpc>
            </a:pPr>
            <a:endParaRPr lang="en-US" altLang="en-US" b="1"/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  <p:pic>
        <p:nvPicPr>
          <p:cNvPr id="33796" name="Content Placeholder 3" descr="http://www.onedayforhumanrights.com/wp-content/uploads/2008/11/universal-declaration-of-human-rights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71" y="2514600"/>
            <a:ext cx="4943929" cy="38862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12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Universal Declaration of Human Rights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1828800" imgH="1828800"/>
        </mc:Choice>
        <mc:Fallback>
          <p:control name="ShockwaveFlash1" r:id="rId2" imgW="1828800" imgH="1828800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1" y="1447800"/>
                  <a:ext cx="9142413" cy="5410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1011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rgbClr val="0000CC"/>
                </a:solidFill>
              </a:rPr>
              <a:t/>
            </a:r>
            <a:br>
              <a:rPr lang="en-US" sz="3600" b="1" dirty="0">
                <a:solidFill>
                  <a:srgbClr val="0000CC"/>
                </a:solidFill>
              </a:rPr>
            </a:br>
            <a:r>
              <a:rPr lang="en-US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The </a:t>
            </a:r>
            <a:r>
              <a:rPr lang="en-US" sz="4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Universal Declaration of Human Rights:</a:t>
            </a:r>
            <a:r>
              <a:rPr lang="en-US" sz="3600" b="1" i="1" dirty="0"/>
              <a:t/>
            </a:r>
            <a:br>
              <a:rPr lang="en-US" sz="3600" b="1" i="1" dirty="0"/>
            </a:br>
            <a:endParaRPr lang="en-US" dirty="0"/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>
          <a:xfrm>
            <a:off x="1752600" y="2057400"/>
            <a:ext cx="8763000" cy="44958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3200" b="1" dirty="0" smtClean="0">
                <a:latin typeface="Architects Daughter" pitchFamily="2" charset="0"/>
              </a:rPr>
              <a:t>Examples include: </a:t>
            </a:r>
            <a:endParaRPr lang="en-US" altLang="en-US" sz="900" b="1" dirty="0">
              <a:latin typeface="Architects Daughter" pitchFamily="2" charset="0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altLang="en-US" sz="3200" b="1" dirty="0" smtClean="0">
                <a:latin typeface="Architects Daughter" pitchFamily="2" charset="0"/>
              </a:rPr>
              <a:t>life,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liberty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 </a:t>
            </a:r>
            <a:r>
              <a:rPr lang="en-US" altLang="en-US" sz="3200" b="1" dirty="0" smtClean="0">
                <a:latin typeface="Architects Daughter" pitchFamily="2" charset="0"/>
              </a:rPr>
              <a:t>and security of person 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altLang="en-US" sz="3200" b="1" dirty="0" smtClean="0">
                <a:latin typeface="Architects Daughter" pitchFamily="2" charset="0"/>
              </a:rPr>
              <a:t>freedom from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slavery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 </a:t>
            </a:r>
            <a:r>
              <a:rPr lang="en-US" altLang="en-US" sz="3200" b="1" dirty="0" smtClean="0">
                <a:latin typeface="Architects Daughter" pitchFamily="2" charset="0"/>
              </a:rPr>
              <a:t>and servitude 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altLang="en-US" sz="3200" b="1" dirty="0" smtClean="0">
                <a:latin typeface="Architects Daughter" pitchFamily="2" charset="0"/>
              </a:rPr>
              <a:t>freedom from torture, or cruel, inhuman or degrading treatment or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punishment 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equality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 </a:t>
            </a:r>
            <a:r>
              <a:rPr lang="en-US" altLang="en-US" sz="3200" b="1" dirty="0" smtClean="0">
                <a:latin typeface="Architects Daughter" pitchFamily="2" charset="0"/>
              </a:rPr>
              <a:t>before the law 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altLang="en-US" sz="3200" b="1" dirty="0" smtClean="0">
                <a:latin typeface="Architects Daughter" pitchFamily="2" charset="0"/>
              </a:rPr>
              <a:t>not being subjected to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arbitrary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 </a:t>
            </a:r>
            <a:r>
              <a:rPr lang="en-US" altLang="en-US" sz="3200" b="1" dirty="0" smtClean="0">
                <a:latin typeface="Architects Daughter" pitchFamily="2" charset="0"/>
              </a:rPr>
              <a:t>(random) arrest, detention or exile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281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14400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What is the difference between a right and a responsibility?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tects Daught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627" y="1905000"/>
            <a:ext cx="9399373" cy="4953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Right</a:t>
            </a:r>
            <a:r>
              <a:rPr lang="en-US" sz="2800" dirty="0" smtClean="0">
                <a:latin typeface="Architects Daughter" pitchFamily="2" charset="0"/>
              </a:rPr>
              <a:t> - </a:t>
            </a:r>
            <a:r>
              <a:rPr lang="en-US" sz="2800" b="1" dirty="0" smtClean="0">
                <a:latin typeface="Architects Daughter" pitchFamily="2" charset="0"/>
              </a:rPr>
              <a:t>a </a:t>
            </a:r>
            <a:r>
              <a:rPr lang="en-US" sz="2800" b="1" dirty="0">
                <a:latin typeface="Architects Daughter" pitchFamily="2" charset="0"/>
              </a:rPr>
              <a:t>moral or legal entitlement to have or obtain something or to act in a certain </a:t>
            </a:r>
            <a:r>
              <a:rPr lang="en-US" sz="2800" b="1" dirty="0" smtClean="0">
                <a:latin typeface="Architects Daughter" pitchFamily="2" charset="0"/>
              </a:rPr>
              <a:t>way</a:t>
            </a:r>
          </a:p>
          <a:p>
            <a:pPr marL="0" indent="0">
              <a:buNone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s Daughter" pitchFamily="2" charset="0"/>
              </a:rPr>
              <a:t>Responsibility </a:t>
            </a:r>
            <a:r>
              <a:rPr lang="en-US" sz="2800" dirty="0" smtClean="0">
                <a:latin typeface="Architects Daughter" pitchFamily="2" charset="0"/>
              </a:rPr>
              <a:t>- </a:t>
            </a:r>
            <a:r>
              <a:rPr lang="en-US" sz="2800" b="1" dirty="0" smtClean="0">
                <a:latin typeface="Architects Daughter" pitchFamily="2" charset="0"/>
              </a:rPr>
              <a:t>the state, fact, or position of being accountable to somebody or for </a:t>
            </a:r>
            <a:r>
              <a:rPr lang="en-US" sz="2800" b="1" dirty="0" smtClean="0">
                <a:latin typeface="Architects Daughter" pitchFamily="2" charset="0"/>
              </a:rPr>
              <a:t>something</a:t>
            </a:r>
            <a:endParaRPr lang="en-US" sz="1000" dirty="0">
              <a:latin typeface="Architects Daughter" pitchFamily="2" charset="0"/>
            </a:endParaRPr>
          </a:p>
          <a:p>
            <a:pPr marL="0" indent="0">
              <a:buNone/>
              <a:defRPr/>
            </a:pPr>
            <a:r>
              <a:rPr lang="en-US" sz="4000" b="1" dirty="0">
                <a:latin typeface="Architects Daughter" pitchFamily="2" charset="0"/>
              </a:rPr>
              <a:t>What is a </a:t>
            </a:r>
            <a:r>
              <a:rPr lang="en-US" sz="4000" b="1" dirty="0">
                <a:solidFill>
                  <a:srgbClr val="C00000"/>
                </a:solidFill>
                <a:latin typeface="Architects Daughter" pitchFamily="2" charset="0"/>
              </a:rPr>
              <a:t>duty</a:t>
            </a:r>
            <a:r>
              <a:rPr lang="en-US" sz="4000" b="1" dirty="0">
                <a:latin typeface="Architects Daughter" pitchFamily="2" charset="0"/>
              </a:rPr>
              <a:t>?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latin typeface="Architects Daughter" pitchFamily="2" charset="0"/>
              </a:rPr>
              <a:t>An obligation; something that somebody is obliged to do for moral, legal, or religious reasons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latin typeface="Architects Daughter" pitchFamily="2" charset="0"/>
              </a:rPr>
              <a:t>Your duties as an American citizen, as a parent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latin typeface="Architects Daughter" pitchFamily="2" charset="0"/>
              </a:rPr>
              <a:t>Jury duty is a duty of citizenship</a:t>
            </a:r>
            <a:endParaRPr lang="en-US" sz="2800" b="1" dirty="0">
              <a:latin typeface="Architects Daugh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8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879</TotalTime>
  <Words>772</Words>
  <Application>Microsoft Office PowerPoint</Application>
  <PresentationFormat>Widescreen</PresentationFormat>
  <Paragraphs>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Architects Daughter</vt:lpstr>
      <vt:lpstr>Arial</vt:lpstr>
      <vt:lpstr>Blackadder ITC</vt:lpstr>
      <vt:lpstr>Franklin Gothic Book</vt:lpstr>
      <vt:lpstr>Wingdings</vt:lpstr>
      <vt:lpstr>Crop</vt:lpstr>
      <vt:lpstr>What is law </vt:lpstr>
      <vt:lpstr>Warm-Up</vt:lpstr>
      <vt:lpstr>The U.S. has four primary  sources of law:</vt:lpstr>
      <vt:lpstr>What are the Goals  of the American Legal System?</vt:lpstr>
      <vt:lpstr>PowerPoint Presentation</vt:lpstr>
      <vt:lpstr>Human  Rights </vt:lpstr>
      <vt:lpstr>Universal Declaration of Human Rights </vt:lpstr>
      <vt:lpstr> The Universal Declaration of Human Rights: </vt:lpstr>
      <vt:lpstr>What is the difference between a right and a responsibility?</vt:lpstr>
      <vt:lpstr>What are the rights, duties and obligations of a citizen?</vt:lpstr>
      <vt:lpstr>Responsibility</vt:lpstr>
      <vt:lpstr>Key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Balancing Rights With Responsibilities</vt:lpstr>
      <vt:lpstr>PowerPoint Presentation</vt:lpstr>
      <vt:lpstr>FYI Do non-citizens have rights?</vt:lpstr>
      <vt:lpstr>PowerPoint Presentation</vt:lpstr>
      <vt:lpstr>PowerPoint Presentation</vt:lpstr>
      <vt:lpstr>Case of the Apathetic Bystanders Why no action?</vt:lpstr>
      <vt:lpstr>The Bystander Effect</vt:lpstr>
      <vt:lpstr>A crime?</vt:lpstr>
      <vt:lpstr>Did the bystanders do the right thing?</vt:lpstr>
      <vt:lpstr>Should there be a law holding citizens responsible for not helping out in cases such as this one?</vt:lpstr>
      <vt:lpstr>General Laws:         Chapter 258C, Section 16</vt:lpstr>
      <vt:lpstr>9/19 -- Warm-Up Activity</vt:lpstr>
    </vt:vector>
  </TitlesOfParts>
  <Company>Keefe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law </dc:title>
  <dc:creator>Taylor Cummings</dc:creator>
  <cp:lastModifiedBy>Taylor Cummings</cp:lastModifiedBy>
  <cp:revision>7</cp:revision>
  <dcterms:created xsi:type="dcterms:W3CDTF">2017-09-17T22:56:26Z</dcterms:created>
  <dcterms:modified xsi:type="dcterms:W3CDTF">2017-09-18T13:36:00Z</dcterms:modified>
</cp:coreProperties>
</file>