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308" r:id="rId7"/>
    <p:sldId id="261" r:id="rId8"/>
    <p:sldId id="262" r:id="rId9"/>
    <p:sldId id="270" r:id="rId10"/>
    <p:sldId id="271" r:id="rId11"/>
    <p:sldId id="267" r:id="rId12"/>
    <p:sldId id="310" r:id="rId13"/>
    <p:sldId id="299" r:id="rId14"/>
    <p:sldId id="272" r:id="rId15"/>
    <p:sldId id="313" r:id="rId16"/>
    <p:sldId id="300" r:id="rId17"/>
    <p:sldId id="273" r:id="rId18"/>
    <p:sldId id="315" r:id="rId19"/>
    <p:sldId id="316" r:id="rId20"/>
    <p:sldId id="277" r:id="rId21"/>
    <p:sldId id="317" r:id="rId22"/>
    <p:sldId id="318" r:id="rId23"/>
    <p:sldId id="278" r:id="rId24"/>
    <p:sldId id="319" r:id="rId25"/>
    <p:sldId id="320" r:id="rId26"/>
    <p:sldId id="321" r:id="rId27"/>
    <p:sldId id="274" r:id="rId28"/>
    <p:sldId id="301" r:id="rId29"/>
    <p:sldId id="302" r:id="rId30"/>
    <p:sldId id="325" r:id="rId31"/>
    <p:sldId id="326" r:id="rId32"/>
    <p:sldId id="276" r:id="rId33"/>
    <p:sldId id="303" r:id="rId34"/>
    <p:sldId id="279" r:id="rId35"/>
    <p:sldId id="332" r:id="rId36"/>
    <p:sldId id="327" r:id="rId37"/>
    <p:sldId id="328" r:id="rId38"/>
    <p:sldId id="280" r:id="rId39"/>
    <p:sldId id="329" r:id="rId40"/>
    <p:sldId id="305" r:id="rId41"/>
    <p:sldId id="281" r:id="rId42"/>
    <p:sldId id="282" r:id="rId43"/>
    <p:sldId id="330" r:id="rId44"/>
    <p:sldId id="284" r:id="rId45"/>
    <p:sldId id="331" r:id="rId46"/>
    <p:sldId id="258" r:id="rId47"/>
    <p:sldId id="263" r:id="rId48"/>
    <p:sldId id="268" r:id="rId49"/>
    <p:sldId id="264" r:id="rId50"/>
    <p:sldId id="333" r:id="rId51"/>
    <p:sldId id="285" r:id="rId52"/>
    <p:sldId id="334" r:id="rId53"/>
    <p:sldId id="286" r:id="rId54"/>
    <p:sldId id="335" r:id="rId55"/>
    <p:sldId id="287" r:id="rId56"/>
    <p:sldId id="306" r:id="rId57"/>
    <p:sldId id="288" r:id="rId58"/>
    <p:sldId id="336" r:id="rId59"/>
    <p:sldId id="291" r:id="rId60"/>
    <p:sldId id="292" r:id="rId61"/>
    <p:sldId id="293" r:id="rId62"/>
    <p:sldId id="307" r:id="rId63"/>
    <p:sldId id="294" r:id="rId64"/>
    <p:sldId id="295" r:id="rId65"/>
    <p:sldId id="265" r:id="rId66"/>
    <p:sldId id="337" r:id="rId67"/>
    <p:sldId id="297" r:id="rId68"/>
    <p:sldId id="298" r:id="rId69"/>
    <p:sldId id="266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8" d="100"/>
          <a:sy n="68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ED38-B881-4461-A380-4EF6A32F5875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8747-C2C7-4F34-9644-2E0F2C18A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24B6-ED86-40D8-8D68-66C3BA7BC4C1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5048-C637-4B26-8AFD-34FDC3C5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665-7D0E-48F9-9B1A-070BBD0D6204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6840-1A51-4ADD-B933-503D63854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9827-BA42-4732-9957-492A519247B5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998C-C31F-46A0-8DD0-1425FD5DE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F3B-76AD-429D-941E-FB6D4FC5F223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27ED-CA08-412C-93FA-0EA8566E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1D7A-056F-4DCF-A9F2-627C94E7B47F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CAF1-8DB8-442A-8C4D-4AE421070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7E49-0B77-4871-B053-A7BC3D5B875A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66F6-311E-4C65-87DB-A77CE516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AD87-6870-4AA7-9638-DABF247C4EE5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9B48-D4E7-48CB-BE67-55AAE6F6C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2F0C-E75B-4DFE-8E20-90C8B931926B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0979-F425-4E3C-BF98-6A10F7095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530B-3E25-4B74-8FC2-02C4BF29A11D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4719-EDF2-425A-BD27-C7622AA22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D907-C3C8-45D7-B977-1E843252D41B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637D-CFA1-421C-8BBD-8626F2D91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D710D4-4E6E-422F-AB3A-F7AD33075B9F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3EC01C-870F-475D-9E42-0F35BAD30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Abnormal Psychology</a:t>
            </a:r>
            <a:br>
              <a:rPr lang="en-US" smtClean="0"/>
            </a:br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Psychological Disorders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Treatment of Disorders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Psychological Disorders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Perspectives</a:t>
            </a:r>
          </a:p>
          <a:p>
            <a:pPr lvl="1" eaLnBrk="1" hangingPunct="1"/>
            <a:r>
              <a:rPr lang="en-US" smtClean="0"/>
              <a:t>Evolutionary</a:t>
            </a:r>
          </a:p>
          <a:p>
            <a:pPr lvl="2" eaLnBrk="1" hangingPunct="1"/>
            <a:r>
              <a:rPr lang="en-US" smtClean="0"/>
              <a:t>Certain disorders may have been advantageous, or the people who are most reproductively successful have spread these disorders into the gene pool; perhaps mutations have occurred which caused it</a:t>
            </a:r>
          </a:p>
          <a:p>
            <a:pPr lvl="1" eaLnBrk="1" hangingPunct="1"/>
            <a:r>
              <a:rPr lang="en-US" smtClean="0"/>
              <a:t>Behavior Genetics</a:t>
            </a:r>
          </a:p>
          <a:p>
            <a:pPr lvl="2" eaLnBrk="1" hangingPunct="1"/>
            <a:r>
              <a:rPr lang="en-US" smtClean="0"/>
              <a:t>A predisposition to develop a particular disorder matched with an environment which facilitates the development of a particular disorder interact to determine whether it is developed or not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Anxiety Disorders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Generalized Anxiety Disorder (GAD)</a:t>
            </a:r>
          </a:p>
          <a:p>
            <a:pPr lvl="1" eaLnBrk="1" hangingPunct="1"/>
            <a:r>
              <a:rPr lang="en-US" smtClean="0"/>
              <a:t>persistent, unexplained feelings of anxiety</a:t>
            </a:r>
          </a:p>
          <a:p>
            <a:pPr lvl="1" eaLnBrk="1" hangingPunct="1"/>
            <a:r>
              <a:rPr lang="en-US" smtClean="0"/>
              <a:t>2/3 of sufferers are women</a:t>
            </a:r>
          </a:p>
          <a:p>
            <a:pPr eaLnBrk="1" hangingPunct="1"/>
            <a:r>
              <a:rPr lang="en-US" smtClean="0"/>
              <a:t>Panic Disorder</a:t>
            </a:r>
          </a:p>
          <a:p>
            <a:pPr lvl="1" eaLnBrk="1" hangingPunct="1"/>
            <a:r>
              <a:rPr lang="en-US" smtClean="0"/>
              <a:t>have a series of intense episodes of extreme anxiety, known as panic attacks</a:t>
            </a:r>
          </a:p>
          <a:p>
            <a:pPr lvl="1" eaLnBrk="1" hangingPunct="1"/>
            <a:r>
              <a:rPr lang="en-US" smtClean="0"/>
              <a:t>can be accompanied by agoraphobia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Anxiety Disorders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Obsessive Compulsive Disorder (OCD)</a:t>
            </a:r>
          </a:p>
          <a:p>
            <a:pPr lvl="1" eaLnBrk="1" hangingPunct="1"/>
            <a:r>
              <a:rPr lang="en-US" u="sng" smtClean="0"/>
              <a:t>Obsessions</a:t>
            </a:r>
            <a:r>
              <a:rPr lang="en-US" smtClean="0"/>
              <a:t>: recurrent, unwanted thoughts</a:t>
            </a:r>
          </a:p>
          <a:p>
            <a:pPr lvl="1" eaLnBrk="1" hangingPunct="1"/>
            <a:r>
              <a:rPr lang="en-US" u="sng" smtClean="0"/>
              <a:t>Compulsions</a:t>
            </a:r>
            <a:r>
              <a:rPr lang="en-US" smtClean="0"/>
              <a:t>: repeated actions or rituals which reduce anxiety from obsessions</a:t>
            </a:r>
          </a:p>
          <a:p>
            <a:pPr eaLnBrk="1" hangingPunct="1"/>
            <a:r>
              <a:rPr lang="en-US" smtClean="0"/>
              <a:t>Post-Traumatic Stress Disorder (PTSD)</a:t>
            </a:r>
          </a:p>
          <a:p>
            <a:pPr lvl="1" eaLnBrk="1" hangingPunct="1"/>
            <a:r>
              <a:rPr lang="en-US" smtClean="0"/>
              <a:t>reliving traumatic events through thoughts, dreams, or flashbacks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Anxiety Disorders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/>
            <a:r>
              <a:rPr lang="en-US" smtClean="0"/>
              <a:t>Phobic Disorder/Phobia</a:t>
            </a:r>
          </a:p>
          <a:p>
            <a:pPr lvl="1" eaLnBrk="1" hangingPunct="1"/>
            <a:r>
              <a:rPr lang="en-US" smtClean="0"/>
              <a:t>intense, irrational fear</a:t>
            </a:r>
          </a:p>
          <a:p>
            <a:pPr lvl="2" eaLnBrk="1" hangingPunct="1"/>
            <a:r>
              <a:rPr lang="en-US" smtClean="0"/>
              <a:t>Social Phobia</a:t>
            </a:r>
          </a:p>
          <a:p>
            <a:pPr lvl="3" eaLnBrk="1" hangingPunct="1"/>
            <a:r>
              <a:rPr lang="en-US" smtClean="0"/>
              <a:t>excessive anxiety in social situations causing considerable distress and impaired function</a:t>
            </a:r>
          </a:p>
          <a:p>
            <a:pPr lvl="2" eaLnBrk="1" hangingPunct="1"/>
            <a:r>
              <a:rPr lang="en-US" smtClean="0"/>
              <a:t>Specific Phobia</a:t>
            </a:r>
          </a:p>
          <a:p>
            <a:pPr lvl="3" eaLnBrk="1" hangingPunct="1"/>
            <a:r>
              <a:rPr lang="en-US" smtClean="0"/>
              <a:t>unreasonable or irrational fear related to exposure to specific objects or situations</a:t>
            </a:r>
          </a:p>
          <a:p>
            <a:pPr lvl="2" eaLnBrk="1" hangingPunct="1"/>
            <a:r>
              <a:rPr lang="en-US" smtClean="0"/>
              <a:t>Agoraphobia</a:t>
            </a:r>
          </a:p>
          <a:p>
            <a:pPr lvl="3" eaLnBrk="1" hangingPunct="1"/>
            <a:r>
              <a:rPr lang="en-US" smtClean="0"/>
              <a:t>anxiety in environments that are unfamiliar or where they have little control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Mood/Affect Disorders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smtClean="0"/>
              <a:t>Major Depressive Disorder</a:t>
            </a:r>
          </a:p>
          <a:p>
            <a:pPr lvl="1" eaLnBrk="1" hangingPunct="1"/>
            <a:r>
              <a:rPr lang="en-US" smtClean="0"/>
              <a:t>persistent low mood, loss of interest in activities and diminished ability to experience pleasure, feelings of worthlessness</a:t>
            </a:r>
          </a:p>
          <a:p>
            <a:pPr lvl="1" eaLnBrk="1" hangingPunct="1"/>
            <a:r>
              <a:rPr lang="en-US" smtClean="0"/>
              <a:t>two or more weeks</a:t>
            </a:r>
          </a:p>
          <a:p>
            <a:pPr eaLnBrk="1" hangingPunct="1"/>
            <a:r>
              <a:rPr lang="en-US" smtClean="0"/>
              <a:t>Dysthymic Disorder</a:t>
            </a:r>
          </a:p>
          <a:p>
            <a:pPr lvl="1" eaLnBrk="1" hangingPunct="1"/>
            <a:r>
              <a:rPr lang="en-US" smtClean="0"/>
              <a:t>chronic mildly depressed or irritable mood; less severe than depression</a:t>
            </a:r>
          </a:p>
          <a:p>
            <a:pPr lvl="1" eaLnBrk="1" hangingPunct="1"/>
            <a:r>
              <a:rPr lang="en-US" smtClean="0"/>
              <a:t>Two years or more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Mood/Affect Disorders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smtClean="0"/>
              <a:t>Seasonal Affective Disorder (SAD)</a:t>
            </a:r>
          </a:p>
          <a:p>
            <a:pPr lvl="1" eaLnBrk="1" hangingPunct="1"/>
            <a:r>
              <a:rPr lang="en-US" smtClean="0"/>
              <a:t>sufferers experience normal mental health throughout most of the year, but experience depressive symptoms in the winter</a:t>
            </a:r>
          </a:p>
          <a:p>
            <a:pPr eaLnBrk="1" hangingPunct="1"/>
            <a:r>
              <a:rPr lang="en-US" smtClean="0"/>
              <a:t>Cyclothymic Disorder</a:t>
            </a:r>
          </a:p>
          <a:p>
            <a:pPr lvl="1" eaLnBrk="1" hangingPunct="1"/>
            <a:r>
              <a:rPr lang="en-US" smtClean="0"/>
              <a:t>history of hypomanic episodes with periods of depression that do not meet criteria for major depressive episodes</a:t>
            </a:r>
          </a:p>
          <a:p>
            <a:pPr lvl="1" eaLnBrk="1" hangingPunct="1"/>
            <a:r>
              <a:rPr lang="en-US" smtClean="0"/>
              <a:t>two years or more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Mood/Affect Disorders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pPr eaLnBrk="1" hangingPunct="1"/>
            <a:r>
              <a:rPr lang="en-US" smtClean="0"/>
              <a:t>Bipolar Disorder</a:t>
            </a:r>
          </a:p>
          <a:p>
            <a:pPr lvl="1" eaLnBrk="1" hangingPunct="1"/>
            <a:r>
              <a:rPr lang="en-US" smtClean="0"/>
              <a:t>cyclic illness where people periodically exhibit elevated (manic) and depressive episodes</a:t>
            </a:r>
          </a:p>
          <a:p>
            <a:pPr lvl="2" eaLnBrk="1" hangingPunct="1"/>
            <a:r>
              <a:rPr lang="en-US" u="sng" smtClean="0"/>
              <a:t>Mania</a:t>
            </a:r>
            <a:r>
              <a:rPr lang="en-US" smtClean="0"/>
              <a:t>: elevated, expansive, or irritable mood</a:t>
            </a:r>
          </a:p>
          <a:p>
            <a:pPr lvl="2" eaLnBrk="1" hangingPunct="1"/>
            <a:r>
              <a:rPr lang="en-US" u="sng" smtClean="0"/>
              <a:t>Depression</a:t>
            </a:r>
            <a:r>
              <a:rPr lang="en-US" smtClean="0"/>
              <a:t>: persistent low mood, low interest</a:t>
            </a:r>
          </a:p>
          <a:p>
            <a:pPr lvl="1" eaLnBrk="1" hangingPunct="1"/>
            <a:r>
              <a:rPr lang="en-US" smtClean="0"/>
              <a:t>Type 1</a:t>
            </a:r>
          </a:p>
          <a:p>
            <a:pPr lvl="2" eaLnBrk="1" hangingPunct="1"/>
            <a:r>
              <a:rPr lang="en-US" smtClean="0"/>
              <a:t>manic episodes (maybe with depression)</a:t>
            </a:r>
          </a:p>
          <a:p>
            <a:pPr lvl="1" eaLnBrk="1" hangingPunct="1"/>
            <a:r>
              <a:rPr lang="en-US" smtClean="0"/>
              <a:t>Type 2</a:t>
            </a:r>
          </a:p>
          <a:p>
            <a:pPr lvl="2" eaLnBrk="1" hangingPunct="1"/>
            <a:r>
              <a:rPr lang="en-US" smtClean="0"/>
              <a:t>hypomanic &amp; depressed episodes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Anxious/Fearful Type</a:t>
            </a:r>
          </a:p>
          <a:p>
            <a:pPr lvl="1" eaLnBrk="1" hangingPunct="1"/>
            <a:r>
              <a:rPr lang="en-US" smtClean="0"/>
              <a:t>Avoidant Personality Disorder</a:t>
            </a:r>
          </a:p>
          <a:p>
            <a:pPr lvl="2" eaLnBrk="1" hangingPunct="1"/>
            <a:r>
              <a:rPr lang="en-US" smtClean="0"/>
              <a:t>hypersensitivity to criticism or rejection</a:t>
            </a:r>
          </a:p>
          <a:p>
            <a:pPr lvl="2" eaLnBrk="1" hangingPunct="1"/>
            <a:r>
              <a:rPr lang="en-US" smtClean="0"/>
              <a:t>self-imposed social isolation</a:t>
            </a:r>
          </a:p>
          <a:p>
            <a:pPr lvl="2" eaLnBrk="1" hangingPunct="1"/>
            <a:r>
              <a:rPr lang="en-US" smtClean="0"/>
              <a:t>extreme shyness in social situations</a:t>
            </a:r>
          </a:p>
          <a:p>
            <a:pPr lvl="2" eaLnBrk="1" hangingPunct="1"/>
            <a:r>
              <a:rPr lang="en-US" smtClean="0"/>
              <a:t>desire close relationships, but don’t think they’ll be accepted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Anxious/Fearful Type</a:t>
            </a:r>
          </a:p>
          <a:p>
            <a:pPr lvl="1" eaLnBrk="1" hangingPunct="1"/>
            <a:r>
              <a:rPr lang="en-US" smtClean="0"/>
              <a:t>Dependent Personality Disorder</a:t>
            </a:r>
          </a:p>
          <a:p>
            <a:pPr lvl="2" eaLnBrk="1" hangingPunct="1"/>
            <a:r>
              <a:rPr lang="en-US" smtClean="0"/>
              <a:t>dependent on others to meet physical and emotional needs</a:t>
            </a:r>
          </a:p>
          <a:p>
            <a:pPr lvl="2" eaLnBrk="1" hangingPunct="1"/>
            <a:r>
              <a:rPr lang="en-US" smtClean="0"/>
              <a:t>unwillingness to voice independent opinions, make decisions or initiate activities</a:t>
            </a:r>
          </a:p>
          <a:p>
            <a:pPr lvl="2" eaLnBrk="1" hangingPunct="1"/>
            <a:r>
              <a:rPr lang="en-US" smtClean="0"/>
              <a:t>intense fear of being alone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Anxious/Fearful Type</a:t>
            </a:r>
          </a:p>
          <a:p>
            <a:pPr lvl="1" eaLnBrk="1" hangingPunct="1"/>
            <a:r>
              <a:rPr lang="en-US" smtClean="0"/>
              <a:t>Obsessive-Compulsive Personality Disorder</a:t>
            </a:r>
          </a:p>
          <a:p>
            <a:pPr lvl="2" eaLnBrk="1" hangingPunct="1"/>
            <a:r>
              <a:rPr lang="en-US" smtClean="0"/>
              <a:t>Excessive concern with order, rules, schedules and lists</a:t>
            </a:r>
          </a:p>
          <a:p>
            <a:pPr lvl="2" eaLnBrk="1" hangingPunct="1"/>
            <a:r>
              <a:rPr lang="en-US" smtClean="0"/>
              <a:t>Perfectionism</a:t>
            </a:r>
          </a:p>
          <a:p>
            <a:pPr lvl="2" eaLnBrk="1" hangingPunct="1"/>
            <a:r>
              <a:rPr lang="en-US" smtClean="0"/>
              <a:t>discomfort with some emotions and relationships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Psychological Disorders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Defining &amp; Diagnosing Disorders</a:t>
            </a:r>
          </a:p>
          <a:p>
            <a:pPr eaLnBrk="1" hangingPunct="1"/>
            <a:r>
              <a:rPr lang="en-US" smtClean="0"/>
              <a:t>Approaches to Disorders</a:t>
            </a:r>
          </a:p>
          <a:p>
            <a:pPr eaLnBrk="1" hangingPunct="1"/>
            <a:r>
              <a:rPr lang="en-US" smtClean="0"/>
              <a:t>Anxiety Disorders</a:t>
            </a:r>
          </a:p>
          <a:p>
            <a:pPr eaLnBrk="1" hangingPunct="1"/>
            <a:r>
              <a:rPr lang="en-US" smtClean="0"/>
              <a:t>Mood/Affect Disorders</a:t>
            </a:r>
          </a:p>
          <a:p>
            <a:pPr eaLnBrk="1" hangingPunct="1"/>
            <a:r>
              <a:rPr lang="en-US" smtClean="0"/>
              <a:t>Personality Disorders</a:t>
            </a:r>
          </a:p>
          <a:p>
            <a:pPr eaLnBrk="1" hangingPunct="1"/>
            <a:r>
              <a:rPr lang="en-US" smtClean="0"/>
              <a:t>Somatoform Disorders</a:t>
            </a:r>
          </a:p>
          <a:p>
            <a:pPr eaLnBrk="1" hangingPunct="1"/>
            <a:r>
              <a:rPr lang="en-US" smtClean="0"/>
              <a:t>Factitious Disorders</a:t>
            </a:r>
          </a:p>
          <a:p>
            <a:pPr eaLnBrk="1" hangingPunct="1"/>
            <a:r>
              <a:rPr lang="en-US" smtClean="0"/>
              <a:t>Developmental Disorders</a:t>
            </a:r>
          </a:p>
          <a:p>
            <a:pPr eaLnBrk="1" hangingPunct="1"/>
            <a:r>
              <a:rPr lang="en-US" smtClean="0"/>
              <a:t>Schizophrenia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Odd/Eccentric Type</a:t>
            </a:r>
          </a:p>
          <a:p>
            <a:pPr lvl="1" eaLnBrk="1" hangingPunct="1"/>
            <a:r>
              <a:rPr lang="en-US" smtClean="0"/>
              <a:t>Schizoid Personality Disorder</a:t>
            </a:r>
          </a:p>
          <a:p>
            <a:pPr lvl="2" eaLnBrk="1" hangingPunct="1"/>
            <a:r>
              <a:rPr lang="en-US" smtClean="0"/>
              <a:t>emotional detachment, even from family</a:t>
            </a:r>
          </a:p>
          <a:p>
            <a:pPr lvl="2" eaLnBrk="1" hangingPunct="1"/>
            <a:r>
              <a:rPr lang="en-US" smtClean="0"/>
              <a:t>extreme introversion</a:t>
            </a:r>
          </a:p>
          <a:p>
            <a:pPr lvl="2" eaLnBrk="1" hangingPunct="1"/>
            <a:r>
              <a:rPr lang="en-US" smtClean="0"/>
              <a:t>fixation on own thoughts and feelings</a:t>
            </a:r>
          </a:p>
          <a:p>
            <a:pPr lvl="2" eaLnBrk="1" hangingPunct="1"/>
            <a:r>
              <a:rPr lang="en-US" smtClean="0"/>
              <a:t>fantasizing 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Odd/Eccentric Type</a:t>
            </a:r>
          </a:p>
          <a:p>
            <a:pPr lvl="1" eaLnBrk="1" hangingPunct="1"/>
            <a:r>
              <a:rPr lang="en-US" smtClean="0"/>
              <a:t>Schizotypal Personality Disorder</a:t>
            </a:r>
          </a:p>
          <a:p>
            <a:pPr lvl="2" eaLnBrk="1" hangingPunct="1"/>
            <a:r>
              <a:rPr lang="en-US" smtClean="0"/>
              <a:t>indifference to and withdrawal from others</a:t>
            </a:r>
          </a:p>
          <a:p>
            <a:pPr lvl="2" eaLnBrk="1" hangingPunct="1"/>
            <a:r>
              <a:rPr lang="en-US" smtClean="0"/>
              <a:t>odd</a:t>
            </a:r>
          </a:p>
          <a:p>
            <a:pPr lvl="2" eaLnBrk="1" hangingPunct="1"/>
            <a:r>
              <a:rPr lang="en-US" smtClean="0"/>
              <a:t>elaborate style of dressing, speaking and interacting with others</a:t>
            </a:r>
          </a:p>
          <a:p>
            <a:pPr lvl="2" eaLnBrk="1" hangingPunct="1"/>
            <a:r>
              <a:rPr lang="en-US" smtClean="0"/>
              <a:t>magical thinking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Odd/Eccentric Type</a:t>
            </a:r>
          </a:p>
          <a:p>
            <a:pPr lvl="1" eaLnBrk="1" hangingPunct="1"/>
            <a:r>
              <a:rPr lang="en-US" smtClean="0"/>
              <a:t>Paranoid Personality Disorder</a:t>
            </a:r>
          </a:p>
          <a:p>
            <a:pPr lvl="2" eaLnBrk="1" hangingPunct="1"/>
            <a:r>
              <a:rPr lang="en-US" smtClean="0"/>
              <a:t>belief that others are lying, cheating, exploiting or trying to harm them</a:t>
            </a:r>
          </a:p>
          <a:p>
            <a:pPr lvl="2" eaLnBrk="1" hangingPunct="1"/>
            <a:r>
              <a:rPr lang="en-US" smtClean="0"/>
              <a:t>perception of hidden, malicious meaning in benign comments</a:t>
            </a:r>
          </a:p>
          <a:p>
            <a:pPr lvl="2" eaLnBrk="1" hangingPunct="1"/>
            <a:r>
              <a:rPr lang="en-US" smtClean="0"/>
              <a:t>hostility toward others 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Dramatic/Impulsive Type</a:t>
            </a:r>
          </a:p>
          <a:p>
            <a:pPr lvl="1" eaLnBrk="1" hangingPunct="1"/>
            <a:r>
              <a:rPr lang="en-US" smtClean="0"/>
              <a:t>Histrionic Personality Disorder</a:t>
            </a:r>
          </a:p>
          <a:p>
            <a:pPr lvl="2" eaLnBrk="1" hangingPunct="1"/>
            <a:r>
              <a:rPr lang="en-US" smtClean="0"/>
              <a:t>constant, sudden emotional shifts</a:t>
            </a:r>
          </a:p>
          <a:p>
            <a:pPr lvl="2" eaLnBrk="1" hangingPunct="1"/>
            <a:r>
              <a:rPr lang="en-US" smtClean="0"/>
              <a:t>attention-grabbing behavior</a:t>
            </a:r>
          </a:p>
          <a:p>
            <a:pPr lvl="2" eaLnBrk="1" hangingPunct="1"/>
            <a:r>
              <a:rPr lang="en-US" smtClean="0"/>
              <a:t>sensitivity to others’ approval 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Dramatic/Impulsive Type</a:t>
            </a:r>
          </a:p>
          <a:p>
            <a:pPr lvl="1" eaLnBrk="1" hangingPunct="1"/>
            <a:r>
              <a:rPr lang="en-US" smtClean="0"/>
              <a:t>Narcissistic Personality Disorder</a:t>
            </a:r>
          </a:p>
          <a:p>
            <a:pPr lvl="2" eaLnBrk="1" hangingPunct="1"/>
            <a:r>
              <a:rPr lang="en-US" smtClean="0"/>
              <a:t>preoccupation with self-importance</a:t>
            </a:r>
          </a:p>
          <a:p>
            <a:pPr lvl="2" eaLnBrk="1" hangingPunct="1"/>
            <a:r>
              <a:rPr lang="en-US" smtClean="0"/>
              <a:t>unable to empathize with others</a:t>
            </a:r>
          </a:p>
          <a:p>
            <a:pPr lvl="2" eaLnBrk="1" hangingPunct="1"/>
            <a:r>
              <a:rPr lang="en-US" smtClean="0"/>
              <a:t>angered at criticism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Dramatic/Impulsive Type</a:t>
            </a:r>
          </a:p>
          <a:p>
            <a:pPr lvl="1" eaLnBrk="1" hangingPunct="1"/>
            <a:r>
              <a:rPr lang="en-US" smtClean="0"/>
              <a:t>Borderline Personality Disorders</a:t>
            </a:r>
          </a:p>
          <a:p>
            <a:pPr lvl="2" eaLnBrk="1" hangingPunct="1"/>
            <a:r>
              <a:rPr lang="en-US" smtClean="0"/>
              <a:t>inability to control emotions or impulses</a:t>
            </a:r>
          </a:p>
          <a:p>
            <a:pPr lvl="2" eaLnBrk="1" hangingPunct="1"/>
            <a:r>
              <a:rPr lang="en-US" smtClean="0"/>
              <a:t>fear of abandonment</a:t>
            </a:r>
          </a:p>
          <a:p>
            <a:pPr lvl="2" eaLnBrk="1" hangingPunct="1"/>
            <a:r>
              <a:rPr lang="en-US" smtClean="0"/>
              <a:t>self-destructive behaviors</a:t>
            </a:r>
          </a:p>
          <a:p>
            <a:pPr lvl="2" eaLnBrk="1" hangingPunct="1"/>
            <a:r>
              <a:rPr lang="en-US" smtClean="0"/>
              <a:t>unstable relationships with others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Personality Disorders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Dramatic/Impulsive Type</a:t>
            </a:r>
          </a:p>
          <a:p>
            <a:pPr lvl="1" eaLnBrk="1" hangingPunct="1"/>
            <a:r>
              <a:rPr lang="en-US" smtClean="0"/>
              <a:t>Antisocial Personality Disorder</a:t>
            </a:r>
          </a:p>
          <a:p>
            <a:pPr lvl="2" eaLnBrk="1" hangingPunct="1"/>
            <a:r>
              <a:rPr lang="en-US" smtClean="0"/>
              <a:t>persistent lying</a:t>
            </a:r>
          </a:p>
          <a:p>
            <a:pPr lvl="2" eaLnBrk="1" hangingPunct="1"/>
            <a:r>
              <a:rPr lang="en-US" smtClean="0"/>
              <a:t>no regard for law or others’ rights</a:t>
            </a:r>
          </a:p>
          <a:p>
            <a:pPr lvl="2" eaLnBrk="1" hangingPunct="1"/>
            <a:r>
              <a:rPr lang="en-US" smtClean="0"/>
              <a:t>no remorse</a:t>
            </a:r>
          </a:p>
          <a:p>
            <a:pPr lvl="2" eaLnBrk="1" hangingPunct="1"/>
            <a:r>
              <a:rPr lang="en-US" smtClean="0"/>
              <a:t>aggressive or violent</a:t>
            </a:r>
          </a:p>
          <a:p>
            <a:pPr lvl="2" eaLnBrk="1" hangingPunct="1"/>
            <a:r>
              <a:rPr lang="en-US" smtClean="0"/>
              <a:t>often charming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Dissociative Disorders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Dissociative Amnesia</a:t>
            </a:r>
          </a:p>
          <a:p>
            <a:pPr lvl="1" eaLnBrk="1" hangingPunct="1"/>
            <a:r>
              <a:rPr lang="en-US" smtClean="0"/>
              <a:t>Memory loss that's more extensive than normal forgetfulness and can't be explained by a physical condition</a:t>
            </a:r>
          </a:p>
          <a:p>
            <a:pPr lvl="1" eaLnBrk="1" hangingPunct="1"/>
            <a:r>
              <a:rPr lang="en-US" smtClean="0"/>
              <a:t>response to traumatic event</a:t>
            </a:r>
          </a:p>
          <a:p>
            <a:pPr eaLnBrk="1" hangingPunct="1"/>
            <a:r>
              <a:rPr lang="en-US" smtClean="0"/>
              <a:t>Dissociative Fugue</a:t>
            </a:r>
          </a:p>
          <a:p>
            <a:pPr lvl="1" eaLnBrk="1" hangingPunct="1"/>
            <a:r>
              <a:rPr lang="en-US" smtClean="0"/>
              <a:t>dissociate by putting real distance between themselves and identity; forget who they are</a:t>
            </a:r>
          </a:p>
          <a:p>
            <a:pPr lvl="1" eaLnBrk="1" hangingPunct="1"/>
            <a:r>
              <a:rPr lang="en-US" smtClean="0"/>
              <a:t>often move to new place and adopt new identity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Dissociative Disorders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Depersonalization Disorder</a:t>
            </a:r>
          </a:p>
          <a:p>
            <a:pPr lvl="1" eaLnBrk="1" hangingPunct="1"/>
            <a:r>
              <a:rPr lang="en-US" smtClean="0"/>
              <a:t>characterized by a sudden sense of being outside yourself, observing your actions from a distance as though watching a movie</a:t>
            </a:r>
          </a:p>
          <a:p>
            <a:pPr eaLnBrk="1" hangingPunct="1"/>
            <a:r>
              <a:rPr lang="en-US" smtClean="0"/>
              <a:t>Dissociative Identity Disorder (DID)</a:t>
            </a:r>
          </a:p>
          <a:p>
            <a:pPr lvl="1" eaLnBrk="1" hangingPunct="1"/>
            <a:r>
              <a:rPr lang="en-US" smtClean="0"/>
              <a:t>formerly known as Multiple Personality Disorder</a:t>
            </a:r>
          </a:p>
          <a:p>
            <a:pPr lvl="1" eaLnBrk="1" hangingPunct="1"/>
            <a:r>
              <a:rPr lang="en-US" smtClean="0"/>
              <a:t>characterized by "switching" to alternate identities when under stress</a:t>
            </a:r>
          </a:p>
          <a:p>
            <a:pPr lvl="1" eaLnBrk="1" hangingPunct="1"/>
            <a:r>
              <a:rPr lang="en-US" smtClean="0"/>
              <a:t>identities may have own name, history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Somatoform Disorders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Somatization Disorder</a:t>
            </a:r>
          </a:p>
          <a:p>
            <a:pPr lvl="1" eaLnBrk="1" hangingPunct="1"/>
            <a:r>
              <a:rPr lang="en-US" smtClean="0"/>
              <a:t>history of physical complaints which occur over a period of years</a:t>
            </a:r>
          </a:p>
          <a:p>
            <a:pPr lvl="1" eaLnBrk="1" hangingPunct="1"/>
            <a:r>
              <a:rPr lang="en-US" smtClean="0"/>
              <a:t>significant impairment in functioning</a:t>
            </a:r>
          </a:p>
          <a:p>
            <a:pPr lvl="1" eaLnBrk="1" hangingPunct="1"/>
            <a:r>
              <a:rPr lang="en-US" smtClean="0"/>
              <a:t>no physical causes for symptoms</a:t>
            </a:r>
          </a:p>
          <a:p>
            <a:pPr eaLnBrk="1" hangingPunct="1"/>
            <a:r>
              <a:rPr lang="en-US" smtClean="0"/>
              <a:t>Pain Disorder</a:t>
            </a:r>
          </a:p>
          <a:p>
            <a:pPr lvl="1" eaLnBrk="1" hangingPunct="1"/>
            <a:r>
              <a:rPr lang="en-US" smtClean="0"/>
              <a:t>pain which causes significant distress or impairment in functioning which cannot be fully explained by a physician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Disorders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Distressful/Disturbing</a:t>
            </a:r>
          </a:p>
          <a:p>
            <a:pPr lvl="1" eaLnBrk="1" hangingPunct="1"/>
            <a:r>
              <a:rPr lang="en-US" smtClean="0"/>
              <a:t>the disorder is distressful or disturbing to the person who suffers from it or others around that person</a:t>
            </a:r>
          </a:p>
          <a:p>
            <a:pPr eaLnBrk="1" hangingPunct="1"/>
            <a:r>
              <a:rPr lang="en-US" smtClean="0"/>
              <a:t>Deviant/Atypical</a:t>
            </a:r>
          </a:p>
          <a:p>
            <a:pPr lvl="1" eaLnBrk="1" hangingPunct="1"/>
            <a:r>
              <a:rPr lang="en-US" smtClean="0"/>
              <a:t>statistically, the behavior is not found very often within the population</a:t>
            </a:r>
          </a:p>
          <a:p>
            <a:pPr eaLnBrk="1" hangingPunct="1"/>
            <a:r>
              <a:rPr lang="en-US" smtClean="0"/>
              <a:t>Maladaptive</a:t>
            </a:r>
          </a:p>
          <a:p>
            <a:pPr lvl="1" eaLnBrk="1" hangingPunct="1"/>
            <a:r>
              <a:rPr lang="en-US" smtClean="0"/>
              <a:t>the behavior significantly impairs functioning in social, occupational, or other areas of life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Somatoform Disorders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Conversion Disorder</a:t>
            </a:r>
          </a:p>
          <a:p>
            <a:pPr lvl="1" eaLnBrk="1" hangingPunct="1"/>
            <a:r>
              <a:rPr lang="en-US" smtClean="0"/>
              <a:t>deficits in voluntary motor or sensory functions that cannot be fully explained by a physician</a:t>
            </a:r>
          </a:p>
          <a:p>
            <a:pPr eaLnBrk="1" hangingPunct="1"/>
            <a:r>
              <a:rPr lang="en-US" smtClean="0"/>
              <a:t>Hypochondriasis</a:t>
            </a:r>
          </a:p>
          <a:p>
            <a:pPr lvl="1" eaLnBrk="1" hangingPunct="1"/>
            <a:r>
              <a:rPr lang="en-US" smtClean="0"/>
              <a:t>preoccupation with fears of having a serious disease based upon a misinterpretation of bodily sensations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Somatoform Disorders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Body Dysmorphic Disorder</a:t>
            </a:r>
          </a:p>
          <a:p>
            <a:pPr lvl="1" eaLnBrk="1" hangingPunct="1"/>
            <a:r>
              <a:rPr lang="en-US" smtClean="0"/>
              <a:t>preoccupation with a specific body part and the belief that this body part is deformed or defective</a:t>
            </a:r>
          </a:p>
          <a:p>
            <a:pPr lvl="1" eaLnBrk="1" hangingPunct="1"/>
            <a:r>
              <a:rPr lang="en-US" smtClean="0"/>
              <a:t>preoccupation is significantly excessive and causes distress or significant impairment in functioning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Factitious Disorders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Munchausen Syndrome</a:t>
            </a:r>
          </a:p>
          <a:p>
            <a:pPr lvl="1" eaLnBrk="1" hangingPunct="1"/>
            <a:r>
              <a:rPr lang="en-US" smtClean="0"/>
              <a:t>sufferers knowingly fake symptoms, but do so for psychological reasons not for monetary or other discrete objectives as in the case of Malingering</a:t>
            </a:r>
          </a:p>
          <a:p>
            <a:pPr lvl="1" eaLnBrk="1" hangingPunct="1"/>
            <a:r>
              <a:rPr lang="en-US" smtClean="0"/>
              <a:t>Munchausen Syndrome by Proxy</a:t>
            </a:r>
          </a:p>
          <a:p>
            <a:pPr lvl="2" eaLnBrk="1" hangingPunct="1"/>
            <a:r>
              <a:rPr lang="en-US" smtClean="0"/>
              <a:t>getting attention by purposely making another individual sick</a:t>
            </a:r>
          </a:p>
          <a:p>
            <a:pPr lvl="2" eaLnBrk="1" hangingPunct="1"/>
            <a:r>
              <a:rPr lang="en-US" smtClean="0"/>
              <a:t>many times their children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Developmental Disorders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eaLnBrk="1" hangingPunct="1"/>
            <a:r>
              <a:rPr lang="en-US" smtClean="0"/>
              <a:t>Attention-Deficit Hyperactivity Disorder (ADHD)</a:t>
            </a:r>
          </a:p>
          <a:p>
            <a:pPr lvl="1" eaLnBrk="1" hangingPunct="1"/>
            <a:r>
              <a:rPr lang="en-US" smtClean="0"/>
              <a:t>unable to focus attention and easily distracted</a:t>
            </a:r>
          </a:p>
          <a:p>
            <a:pPr lvl="1" eaLnBrk="1" hangingPunct="1"/>
            <a:r>
              <a:rPr lang="en-US" smtClean="0"/>
              <a:t>often act impulsively</a:t>
            </a:r>
          </a:p>
          <a:p>
            <a:pPr eaLnBrk="1" hangingPunct="1"/>
            <a:r>
              <a:rPr lang="en-US" smtClean="0"/>
              <a:t>Autism</a:t>
            </a:r>
          </a:p>
          <a:p>
            <a:pPr lvl="1" eaLnBrk="1" hangingPunct="1"/>
            <a:r>
              <a:rPr lang="en-US" smtClean="0"/>
              <a:t>lack of responsiveness to other people</a:t>
            </a:r>
          </a:p>
          <a:p>
            <a:pPr lvl="1" eaLnBrk="1" hangingPunct="1"/>
            <a:r>
              <a:rPr lang="en-US" smtClean="0"/>
              <a:t>impairment in verbal and nonverbal communication</a:t>
            </a:r>
          </a:p>
          <a:p>
            <a:pPr lvl="1" eaLnBrk="1" hangingPunct="1"/>
            <a:r>
              <a:rPr lang="en-US" smtClean="0"/>
              <a:t>limited activities and interests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group of severe disorders characterized by disorganized and delusional thinking; disturbed perceptions, and inappropriate emotions and actions</a:t>
            </a:r>
          </a:p>
          <a:p>
            <a:pPr lvl="1" eaLnBrk="1" hangingPunct="1"/>
            <a:r>
              <a:rPr lang="en-US" u="sng" smtClean="0"/>
              <a:t>Hallucinations</a:t>
            </a:r>
            <a:r>
              <a:rPr lang="en-US" smtClean="0"/>
              <a:t>: false perceptions</a:t>
            </a:r>
          </a:p>
          <a:p>
            <a:pPr lvl="1" eaLnBrk="1" hangingPunct="1"/>
            <a:r>
              <a:rPr lang="en-US" u="sng" smtClean="0"/>
              <a:t>Delusions</a:t>
            </a:r>
            <a:r>
              <a:rPr lang="en-US" smtClean="0"/>
              <a:t>: false beliefs that have no basis in reality</a:t>
            </a:r>
          </a:p>
          <a:p>
            <a:pPr eaLnBrk="1" hangingPunct="1"/>
            <a:r>
              <a:rPr lang="en-US" smtClean="0"/>
              <a:t>Affects 1-2% of population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Acute vs. Chronic Forms</a:t>
            </a:r>
          </a:p>
          <a:p>
            <a:pPr lvl="1" eaLnBrk="1" hangingPunct="1"/>
            <a:r>
              <a:rPr lang="en-US" smtClean="0"/>
              <a:t>Acute</a:t>
            </a:r>
          </a:p>
          <a:p>
            <a:pPr lvl="2" eaLnBrk="1" hangingPunct="1"/>
            <a:r>
              <a:rPr lang="en-US" smtClean="0"/>
              <a:t>Typically happens once, but can happen anytime</a:t>
            </a:r>
          </a:p>
          <a:p>
            <a:pPr lvl="2" eaLnBrk="1" hangingPunct="1"/>
            <a:r>
              <a:rPr lang="en-US" smtClean="0"/>
              <a:t>Usually in response to some emotional trauma</a:t>
            </a:r>
          </a:p>
          <a:p>
            <a:pPr lvl="2" eaLnBrk="1" hangingPunct="1"/>
            <a:r>
              <a:rPr lang="en-US" smtClean="0"/>
              <a:t>Doesn’t respond well to anti-psychotic meds</a:t>
            </a:r>
          </a:p>
          <a:p>
            <a:pPr lvl="1" eaLnBrk="1" hangingPunct="1"/>
            <a:r>
              <a:rPr lang="en-US" smtClean="0"/>
              <a:t>Chronic</a:t>
            </a:r>
          </a:p>
          <a:p>
            <a:pPr lvl="2" eaLnBrk="1" hangingPunct="1"/>
            <a:r>
              <a:rPr lang="en-US" smtClean="0"/>
              <a:t>Runs in families</a:t>
            </a:r>
          </a:p>
          <a:p>
            <a:pPr lvl="2" eaLnBrk="1" hangingPunct="1"/>
            <a:r>
              <a:rPr lang="en-US" smtClean="0"/>
              <a:t>Develops during late adolescence</a:t>
            </a:r>
          </a:p>
          <a:p>
            <a:pPr lvl="2" eaLnBrk="1" hangingPunct="1"/>
            <a:r>
              <a:rPr lang="en-US" smtClean="0"/>
              <a:t>Episodes get longer and more severe with age</a:t>
            </a:r>
          </a:p>
          <a:p>
            <a:pPr lvl="2" eaLnBrk="1" hangingPunct="1"/>
            <a:r>
              <a:rPr lang="en-US" smtClean="0"/>
              <a:t>Responds well to anti-psychotic meds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Types of Delusions</a:t>
            </a:r>
          </a:p>
          <a:p>
            <a:pPr lvl="1" eaLnBrk="1" hangingPunct="1"/>
            <a:r>
              <a:rPr lang="en-US" smtClean="0"/>
              <a:t>Grandeur</a:t>
            </a:r>
          </a:p>
          <a:p>
            <a:pPr lvl="2" eaLnBrk="1" hangingPunct="1"/>
            <a:r>
              <a:rPr lang="en-US" smtClean="0"/>
              <a:t>belief of being important or famous</a:t>
            </a:r>
          </a:p>
          <a:p>
            <a:pPr lvl="2" eaLnBrk="1" hangingPunct="1"/>
            <a:r>
              <a:rPr lang="en-US" smtClean="0"/>
              <a:t>may believe they have special powers or abilities</a:t>
            </a:r>
          </a:p>
          <a:p>
            <a:pPr lvl="1" eaLnBrk="1" hangingPunct="1"/>
            <a:r>
              <a:rPr lang="en-US" smtClean="0"/>
              <a:t>Persecution</a:t>
            </a:r>
          </a:p>
          <a:p>
            <a:pPr lvl="2" eaLnBrk="1" hangingPunct="1"/>
            <a:r>
              <a:rPr lang="en-US" smtClean="0"/>
              <a:t>belief of being pursued, spied on, conspired against</a:t>
            </a:r>
          </a:p>
          <a:p>
            <a:pPr lvl="1" eaLnBrk="1" hangingPunct="1"/>
            <a:r>
              <a:rPr lang="en-US" smtClean="0"/>
              <a:t>Sin/Guilt</a:t>
            </a:r>
          </a:p>
          <a:p>
            <a:pPr lvl="2" eaLnBrk="1" hangingPunct="1"/>
            <a:r>
              <a:rPr lang="en-US" smtClean="0"/>
              <a:t>belief in being responsible for committing a crime for which they are not guilty</a:t>
            </a:r>
          </a:p>
          <a:p>
            <a:pPr lvl="2" eaLnBrk="1" hangingPunct="1"/>
            <a:r>
              <a:rPr lang="en-US" smtClean="0"/>
              <a:t>belief in being responsible for a disaster they could have no connection to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Types of Delusions</a:t>
            </a:r>
          </a:p>
          <a:p>
            <a:pPr lvl="1" eaLnBrk="1" hangingPunct="1"/>
            <a:r>
              <a:rPr lang="en-US" smtClean="0"/>
              <a:t>Control/Influence</a:t>
            </a:r>
          </a:p>
          <a:p>
            <a:pPr lvl="2" eaLnBrk="1" hangingPunct="1"/>
            <a:r>
              <a:rPr lang="en-US" smtClean="0"/>
              <a:t>belief in being controlled by external forces</a:t>
            </a:r>
          </a:p>
          <a:p>
            <a:pPr lvl="3" eaLnBrk="1" hangingPunct="1"/>
            <a:r>
              <a:rPr lang="en-US" smtClean="0"/>
              <a:t>thought-broadcasting</a:t>
            </a:r>
          </a:p>
          <a:p>
            <a:pPr lvl="3" eaLnBrk="1" hangingPunct="1"/>
            <a:r>
              <a:rPr lang="en-US" smtClean="0"/>
              <a:t>thought withdrawal</a:t>
            </a:r>
          </a:p>
          <a:p>
            <a:pPr lvl="3" eaLnBrk="1" hangingPunct="1"/>
            <a:r>
              <a:rPr lang="en-US" smtClean="0"/>
              <a:t>thought insertion</a:t>
            </a:r>
          </a:p>
          <a:p>
            <a:pPr lvl="1" eaLnBrk="1" hangingPunct="1"/>
            <a:r>
              <a:rPr lang="en-US" smtClean="0"/>
              <a:t>Reference</a:t>
            </a:r>
          </a:p>
          <a:p>
            <a:pPr lvl="2" eaLnBrk="1" hangingPunct="1"/>
            <a:r>
              <a:rPr lang="en-US" smtClean="0"/>
              <a:t>belief that events are referring to or are meant specifically for the individual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Subtypes of Schizophrenia</a:t>
            </a:r>
          </a:p>
          <a:p>
            <a:pPr lvl="1" eaLnBrk="1" hangingPunct="1"/>
            <a:r>
              <a:rPr lang="en-US" smtClean="0"/>
              <a:t>Catatonic</a:t>
            </a:r>
          </a:p>
          <a:p>
            <a:pPr lvl="2" eaLnBrk="1" hangingPunct="1"/>
            <a:r>
              <a:rPr lang="en-US" smtClean="0"/>
              <a:t>disturbances of movement</a:t>
            </a:r>
          </a:p>
          <a:p>
            <a:pPr lvl="2" eaLnBrk="1" hangingPunct="1"/>
            <a:r>
              <a:rPr lang="en-US" smtClean="0"/>
              <a:t>people with catatonic schizophrenia may keep themselves completely immobile or move all over the place</a:t>
            </a:r>
          </a:p>
          <a:p>
            <a:pPr lvl="1" eaLnBrk="1" hangingPunct="1"/>
            <a:r>
              <a:rPr lang="en-US" smtClean="0"/>
              <a:t>Paranoid</a:t>
            </a:r>
          </a:p>
          <a:p>
            <a:pPr lvl="2" eaLnBrk="1" hangingPunct="1"/>
            <a:r>
              <a:rPr lang="en-US" smtClean="0"/>
              <a:t>delusions and auditory hallucinations</a:t>
            </a:r>
          </a:p>
          <a:p>
            <a:pPr lvl="2" eaLnBrk="1" hangingPunct="1"/>
            <a:r>
              <a:rPr lang="en-US" smtClean="0"/>
              <a:t>relatively normal intellectual functioning and expression of affect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Subtypes of Schizophrenia</a:t>
            </a:r>
          </a:p>
          <a:p>
            <a:pPr lvl="1" eaLnBrk="1" hangingPunct="1"/>
            <a:r>
              <a:rPr lang="en-US" smtClean="0"/>
              <a:t>Disorganized</a:t>
            </a:r>
          </a:p>
          <a:p>
            <a:pPr lvl="2" eaLnBrk="1" hangingPunct="1"/>
            <a:r>
              <a:rPr lang="en-US" smtClean="0"/>
              <a:t>speech and behavior that are disorganized or difficult to understand</a:t>
            </a:r>
          </a:p>
          <a:p>
            <a:pPr lvl="2" eaLnBrk="1" hangingPunct="1"/>
            <a:r>
              <a:rPr lang="en-US" smtClean="0"/>
              <a:t>flattening or inappropriate emotions</a:t>
            </a:r>
          </a:p>
          <a:p>
            <a:pPr lvl="1" eaLnBrk="1" hangingPunct="1"/>
            <a:r>
              <a:rPr lang="en-US" smtClean="0"/>
              <a:t>Undifferentiated</a:t>
            </a:r>
          </a:p>
          <a:p>
            <a:pPr lvl="2" eaLnBrk="1" hangingPunct="1"/>
            <a:r>
              <a:rPr lang="en-US" smtClean="0"/>
              <a:t>characterized by some symptoms seen in all of the other types but not enough of any one of them to define it as another particular type of schizophrenia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Diagnosing Disorders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Diagnosing Disorders</a:t>
            </a:r>
          </a:p>
          <a:p>
            <a:pPr lvl="1" eaLnBrk="1" hangingPunct="1"/>
            <a:r>
              <a:rPr lang="en-US" i="1" smtClean="0"/>
              <a:t>Diagnostic &amp; Statistical Manual of Mental Disorders, Fourth Edition, Text Revision</a:t>
            </a:r>
            <a:r>
              <a:rPr lang="en-US" smtClean="0"/>
              <a:t> (DSM-IV-TR)</a:t>
            </a:r>
          </a:p>
          <a:p>
            <a:pPr lvl="1" eaLnBrk="1" hangingPunct="1"/>
            <a:r>
              <a:rPr lang="en-US" smtClean="0"/>
              <a:t>Diagnostic Labeling</a:t>
            </a:r>
          </a:p>
          <a:p>
            <a:pPr lvl="2" eaLnBrk="1" hangingPunct="1"/>
            <a:r>
              <a:rPr lang="en-US" smtClean="0"/>
              <a:t>Disadvantages</a:t>
            </a:r>
          </a:p>
          <a:p>
            <a:pPr lvl="3" eaLnBrk="1" hangingPunct="1"/>
            <a:r>
              <a:rPr lang="en-US" smtClean="0"/>
              <a:t>biasing power; self-fulfilling prophecy</a:t>
            </a:r>
          </a:p>
          <a:p>
            <a:pPr lvl="2" eaLnBrk="1" hangingPunct="1"/>
            <a:r>
              <a:rPr lang="en-US" smtClean="0"/>
              <a:t>Advantages</a:t>
            </a:r>
          </a:p>
          <a:p>
            <a:pPr lvl="3" eaLnBrk="1" hangingPunct="1"/>
            <a:r>
              <a:rPr lang="en-US" smtClean="0"/>
              <a:t>makes decisions on treatments easier; enables simpler communication about disorders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Subtypes of Schizophrenia</a:t>
            </a:r>
          </a:p>
          <a:p>
            <a:pPr lvl="1" eaLnBrk="1" hangingPunct="1"/>
            <a:r>
              <a:rPr lang="en-US" smtClean="0"/>
              <a:t>Residual</a:t>
            </a:r>
          </a:p>
          <a:p>
            <a:pPr lvl="2" eaLnBrk="1" hangingPunct="1"/>
            <a:r>
              <a:rPr lang="en-US" smtClean="0"/>
              <a:t>past history of at least one episode of schizophrenia</a:t>
            </a:r>
          </a:p>
          <a:p>
            <a:pPr lvl="2" eaLnBrk="1" hangingPunct="1"/>
            <a:r>
              <a:rPr lang="en-US" smtClean="0"/>
              <a:t>person currently has no positive symptoms</a:t>
            </a:r>
          </a:p>
          <a:p>
            <a:pPr lvl="2" eaLnBrk="1" hangingPunct="1"/>
            <a:r>
              <a:rPr lang="en-US" smtClean="0"/>
              <a:t>may represent a transition between a full-blown episode and complete remission, or it may continue for years without any further psychotic episodes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Classification of Symptoms</a:t>
            </a:r>
          </a:p>
          <a:p>
            <a:pPr lvl="1" eaLnBrk="1" hangingPunct="1"/>
            <a:r>
              <a:rPr lang="en-US" smtClean="0"/>
              <a:t>Positive Symptoms</a:t>
            </a:r>
          </a:p>
          <a:p>
            <a:pPr lvl="2" eaLnBrk="1" hangingPunct="1"/>
            <a:r>
              <a:rPr lang="en-US" smtClean="0"/>
              <a:t>easy-to-spot behaviors not seen in healthy people</a:t>
            </a:r>
          </a:p>
          <a:p>
            <a:pPr lvl="2" eaLnBrk="1" hangingPunct="1"/>
            <a:r>
              <a:rPr lang="en-US" smtClean="0"/>
              <a:t>include hallucinations, delusions, thought disorder, and disorders of movement</a:t>
            </a:r>
          </a:p>
          <a:p>
            <a:pPr lvl="1" eaLnBrk="1" hangingPunct="1"/>
            <a:r>
              <a:rPr lang="en-US" smtClean="0"/>
              <a:t>Negative Symptoms</a:t>
            </a:r>
          </a:p>
          <a:p>
            <a:pPr lvl="2" eaLnBrk="1" hangingPunct="1"/>
            <a:r>
              <a:rPr lang="en-US" smtClean="0"/>
              <a:t>refers to reductions in normal emotional and behavioral states</a:t>
            </a:r>
          </a:p>
          <a:p>
            <a:pPr lvl="2" eaLnBrk="1" hangingPunct="1"/>
            <a:r>
              <a:rPr lang="en-US" smtClean="0"/>
              <a:t>include flat affect, apathy, infrequent speech, and social withdrawal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Emotional Abnormalities</a:t>
            </a:r>
          </a:p>
          <a:p>
            <a:pPr lvl="1" eaLnBrk="1" hangingPunct="1"/>
            <a:r>
              <a:rPr lang="en-US" u="sng" smtClean="0"/>
              <a:t>Flat Affect</a:t>
            </a:r>
            <a:r>
              <a:rPr lang="en-US" smtClean="0"/>
              <a:t>: no emotion</a:t>
            </a:r>
          </a:p>
          <a:p>
            <a:pPr lvl="1" eaLnBrk="1" hangingPunct="1"/>
            <a:r>
              <a:rPr lang="en-US" u="sng" smtClean="0"/>
              <a:t>Blunted Affect</a:t>
            </a:r>
            <a:r>
              <a:rPr lang="en-US" smtClean="0"/>
              <a:t>: little emotion</a:t>
            </a:r>
          </a:p>
          <a:p>
            <a:pPr lvl="1" eaLnBrk="1" hangingPunct="1"/>
            <a:r>
              <a:rPr lang="en-US" u="sng" smtClean="0"/>
              <a:t>Inappropriate Affect</a:t>
            </a:r>
            <a:r>
              <a:rPr lang="en-US" smtClean="0"/>
              <a:t>: inappropriate emotions for situations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Language &amp; Thinking Abnormalities</a:t>
            </a:r>
          </a:p>
          <a:p>
            <a:pPr lvl="1" eaLnBrk="1" hangingPunct="1"/>
            <a:r>
              <a:rPr lang="en-US" smtClean="0"/>
              <a:t>Loose Word Associations</a:t>
            </a:r>
          </a:p>
          <a:p>
            <a:pPr lvl="2" eaLnBrk="1" hangingPunct="1"/>
            <a:r>
              <a:rPr lang="en-US" smtClean="0"/>
              <a:t>ideas jump from one track to another</a:t>
            </a:r>
          </a:p>
          <a:p>
            <a:pPr lvl="1" eaLnBrk="1" hangingPunct="1"/>
            <a:r>
              <a:rPr lang="en-US" smtClean="0"/>
              <a:t>Neologisms</a:t>
            </a:r>
          </a:p>
          <a:p>
            <a:pPr lvl="2" eaLnBrk="1" hangingPunct="1"/>
            <a:r>
              <a:rPr lang="en-US" smtClean="0"/>
              <a:t>Rare appearance of new words in speech</a:t>
            </a:r>
          </a:p>
          <a:p>
            <a:pPr lvl="1" eaLnBrk="1" hangingPunct="1"/>
            <a:r>
              <a:rPr lang="en-US" smtClean="0"/>
              <a:t>Clanging</a:t>
            </a:r>
          </a:p>
          <a:p>
            <a:pPr lvl="2" eaLnBrk="1" hangingPunct="1"/>
            <a:r>
              <a:rPr lang="en-US" smtClean="0"/>
              <a:t>Pairing of words that have no relation to each other beyond that they rhyme or sound alike</a:t>
            </a:r>
          </a:p>
          <a:p>
            <a:pPr lvl="1" eaLnBrk="1" hangingPunct="1"/>
            <a:r>
              <a:rPr lang="en-US" smtClean="0"/>
              <a:t>Word Salad</a:t>
            </a:r>
          </a:p>
          <a:p>
            <a:pPr lvl="2" eaLnBrk="1" hangingPunct="1"/>
            <a:r>
              <a:rPr lang="en-US" smtClean="0"/>
              <a:t>Words and phrases combined in a completely disorganized fashion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Possible Causes of Schizophrenia</a:t>
            </a:r>
          </a:p>
          <a:p>
            <a:pPr lvl="1" eaLnBrk="1" hangingPunct="1"/>
            <a:r>
              <a:rPr lang="en-US" smtClean="0"/>
              <a:t>Dopamine Hypothesis</a:t>
            </a:r>
          </a:p>
          <a:p>
            <a:pPr lvl="2" eaLnBrk="1" hangingPunct="1"/>
            <a:r>
              <a:rPr lang="en-US" smtClean="0"/>
              <a:t>theory that unusual behavior and experiences associated with schizophrenia can be fully or largely explained by changes in dopamine function in the brain</a:t>
            </a:r>
          </a:p>
          <a:p>
            <a:pPr lvl="1" eaLnBrk="1" hangingPunct="1"/>
            <a:r>
              <a:rPr lang="en-US" smtClean="0"/>
              <a:t>Brain Structure</a:t>
            </a:r>
          </a:p>
          <a:p>
            <a:pPr lvl="2" eaLnBrk="1" hangingPunct="1"/>
            <a:r>
              <a:rPr lang="en-US" smtClean="0"/>
              <a:t>ventricles in brain are larger than in normal individuals</a:t>
            </a:r>
          </a:p>
          <a:p>
            <a:pPr lvl="1" eaLnBrk="1" hangingPunct="1"/>
            <a:r>
              <a:rPr lang="en-US" smtClean="0"/>
              <a:t>Diathesis-Stress</a:t>
            </a:r>
          </a:p>
          <a:p>
            <a:pPr lvl="2" eaLnBrk="1" hangingPunct="1"/>
            <a:r>
              <a:rPr lang="en-US" smtClean="0"/>
              <a:t>genetic predisposition mixed with stressful lifestyle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Schizophrenia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Possible Causes of Schizophrenia</a:t>
            </a:r>
          </a:p>
          <a:p>
            <a:pPr lvl="1" eaLnBrk="1" hangingPunct="1"/>
            <a:r>
              <a:rPr lang="en-US" smtClean="0"/>
              <a:t>Chromosomal abnormalities or genetic mutations</a:t>
            </a:r>
          </a:p>
          <a:p>
            <a:pPr lvl="1" eaLnBrk="1" hangingPunct="1"/>
            <a:r>
              <a:rPr lang="en-US" smtClean="0"/>
              <a:t>Double Binds</a:t>
            </a:r>
          </a:p>
          <a:p>
            <a:pPr lvl="2" eaLnBrk="1" hangingPunct="1"/>
            <a:r>
              <a:rPr lang="en-US" smtClean="0"/>
              <a:t>contradictory patterns of interaction in the family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 of Disorders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Treatment</a:t>
            </a:r>
          </a:p>
          <a:p>
            <a:pPr eaLnBrk="1" hangingPunct="1"/>
            <a:r>
              <a:rPr lang="en-US" smtClean="0"/>
              <a:t>Prevention of Disorders</a:t>
            </a:r>
          </a:p>
          <a:p>
            <a:pPr eaLnBrk="1" hangingPunct="1"/>
            <a:r>
              <a:rPr lang="en-US" smtClean="0"/>
              <a:t>Types of Psychotherapy</a:t>
            </a:r>
          </a:p>
          <a:p>
            <a:pPr eaLnBrk="1" hangingPunct="1"/>
            <a:r>
              <a:rPr lang="en-US" smtClean="0"/>
              <a:t>Biomedical Therapies</a:t>
            </a:r>
          </a:p>
          <a:p>
            <a:pPr eaLnBrk="1" hangingPunct="1"/>
            <a:r>
              <a:rPr lang="en-US" smtClean="0"/>
              <a:t>Alternative Therapies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Treatment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Trephination (Early Humans)</a:t>
            </a:r>
          </a:p>
          <a:p>
            <a:pPr lvl="1" eaLnBrk="1" hangingPunct="1"/>
            <a:r>
              <a:rPr lang="en-US" smtClean="0"/>
              <a:t>hole is drilled or scraped into the skull to allow evil spirits to escape</a:t>
            </a:r>
          </a:p>
          <a:p>
            <a:pPr eaLnBrk="1" hangingPunct="1"/>
            <a:r>
              <a:rPr lang="en-US" smtClean="0"/>
              <a:t>Philippe Pinel (18</a:t>
            </a:r>
            <a:r>
              <a:rPr lang="en-US" baseline="30000" smtClean="0"/>
              <a:t>th</a:t>
            </a:r>
            <a:r>
              <a:rPr lang="en-US" smtClean="0"/>
              <a:t> Century)</a:t>
            </a:r>
          </a:p>
          <a:p>
            <a:pPr eaLnBrk="1" hangingPunct="1"/>
            <a:r>
              <a:rPr lang="en-US" smtClean="0"/>
              <a:t>Dorothea Dix (19</a:t>
            </a:r>
            <a:r>
              <a:rPr lang="en-US" baseline="30000" smtClean="0"/>
              <a:t>th</a:t>
            </a:r>
            <a:r>
              <a:rPr lang="en-US" smtClean="0"/>
              <a:t> Century)</a:t>
            </a:r>
          </a:p>
          <a:p>
            <a:pPr eaLnBrk="1" hangingPunct="1"/>
            <a:r>
              <a:rPr lang="en-US" smtClean="0"/>
              <a:t>Deinstitutionalization (1950s and 60s)</a:t>
            </a:r>
          </a:p>
          <a:p>
            <a:pPr lvl="1" eaLnBrk="1" hangingPunct="1"/>
            <a:r>
              <a:rPr lang="en-US" smtClean="0"/>
              <a:t>the movement out of institutions and into the community of people with psychological disorders; facilitated by the mainstream use of drug therapy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 of Disorders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pPr eaLnBrk="1" hangingPunct="1"/>
            <a:r>
              <a:rPr lang="en-US" smtClean="0"/>
              <a:t>Primary Prevention</a:t>
            </a:r>
          </a:p>
          <a:p>
            <a:pPr lvl="1" eaLnBrk="1" hangingPunct="1"/>
            <a:r>
              <a:rPr lang="en-US" smtClean="0"/>
              <a:t>avoids development of a disorder in general</a:t>
            </a:r>
          </a:p>
          <a:p>
            <a:pPr eaLnBrk="1" hangingPunct="1"/>
            <a:r>
              <a:rPr lang="en-US" smtClean="0"/>
              <a:t>Secondary Prevention</a:t>
            </a:r>
          </a:p>
          <a:p>
            <a:pPr lvl="1" eaLnBrk="1" hangingPunct="1"/>
            <a:r>
              <a:rPr lang="en-US" smtClean="0"/>
              <a:t>early disease detection; increases opportunity for interventions to prevent progression of the disease and emergence of symptoms</a:t>
            </a:r>
          </a:p>
          <a:p>
            <a:pPr eaLnBrk="1" hangingPunct="1"/>
            <a:r>
              <a:rPr lang="en-US" smtClean="0"/>
              <a:t>Tertiary Prevention</a:t>
            </a:r>
          </a:p>
          <a:p>
            <a:pPr lvl="1" eaLnBrk="1" hangingPunct="1"/>
            <a:r>
              <a:rPr lang="en-US" smtClean="0"/>
              <a:t>reduces the negative impact of an already established disease; restores function and reduces disease-related complications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Psychoanalysis</a:t>
            </a:r>
          </a:p>
          <a:p>
            <a:pPr lvl="1" eaLnBrk="1" hangingPunct="1"/>
            <a:r>
              <a:rPr lang="en-US" smtClean="0"/>
              <a:t>Developed by Sigmund Freud</a:t>
            </a:r>
          </a:p>
          <a:p>
            <a:pPr lvl="1" eaLnBrk="1" hangingPunct="1"/>
            <a:r>
              <a:rPr lang="en-US" smtClean="0"/>
              <a:t>Goal is to confront repressed material</a:t>
            </a:r>
          </a:p>
        </p:txBody>
      </p:sp>
      <p:pic>
        <p:nvPicPr>
          <p:cNvPr id="51204" name="Picture 6" descr="fre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3429000"/>
            <a:ext cx="4048125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8" descr="icebu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4200" y="3429000"/>
            <a:ext cx="241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Diagnosing Disorders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David Rosenhan Study</a:t>
            </a:r>
          </a:p>
          <a:p>
            <a:pPr lvl="1" eaLnBrk="1" hangingPunct="1"/>
            <a:r>
              <a:rPr lang="en-US" smtClean="0"/>
              <a:t>Pretended to hear voices to get committed</a:t>
            </a:r>
          </a:p>
          <a:p>
            <a:pPr lvl="1" eaLnBrk="1" hangingPunct="1"/>
            <a:r>
              <a:rPr lang="en-US" smtClean="0"/>
              <a:t>Stopped hearing voices and acted normally</a:t>
            </a:r>
          </a:p>
          <a:p>
            <a:pPr lvl="1" eaLnBrk="1" hangingPunct="1"/>
            <a:r>
              <a:rPr lang="en-US" smtClean="0"/>
              <a:t>Everything was interpreted as abnormal because of having been labeled already</a:t>
            </a:r>
          </a:p>
          <a:p>
            <a:pPr eaLnBrk="1" hangingPunct="1"/>
            <a:r>
              <a:rPr lang="en-US" smtClean="0"/>
              <a:t>Sanity vs. Insanity</a:t>
            </a:r>
          </a:p>
          <a:p>
            <a:pPr lvl="1" eaLnBrk="1" hangingPunct="1"/>
            <a:r>
              <a:rPr lang="en-US" smtClean="0"/>
              <a:t>Not Guilty by Reason of Insanity (NGRI)</a:t>
            </a:r>
          </a:p>
          <a:p>
            <a:pPr lvl="2" eaLnBrk="1" hangingPunct="1"/>
            <a:r>
              <a:rPr lang="en-US" smtClean="0"/>
              <a:t>Knowing the difference between right &amp; wrong and being able to control actions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Methods of Psychoanalysis</a:t>
            </a:r>
          </a:p>
          <a:p>
            <a:pPr lvl="1" eaLnBrk="1" hangingPunct="1"/>
            <a:r>
              <a:rPr lang="en-US" smtClean="0"/>
              <a:t>Hypnosis</a:t>
            </a:r>
          </a:p>
          <a:p>
            <a:pPr lvl="2" eaLnBrk="1" hangingPunct="1"/>
            <a:r>
              <a:rPr lang="en-US" smtClean="0"/>
              <a:t>subjects hypnotized to learn about crucial and repressed memories or thoughts</a:t>
            </a:r>
          </a:p>
          <a:p>
            <a:pPr lvl="1" eaLnBrk="1" hangingPunct="1"/>
            <a:r>
              <a:rPr lang="en-US" smtClean="0"/>
              <a:t>Free Association</a:t>
            </a:r>
          </a:p>
          <a:p>
            <a:pPr lvl="2" eaLnBrk="1" hangingPunct="1"/>
            <a:r>
              <a:rPr lang="en-US" smtClean="0"/>
              <a:t>relate anything which comes to mind, regardless of how unimportant or embarrassing the memory is</a:t>
            </a:r>
          </a:p>
          <a:p>
            <a:pPr lvl="1" eaLnBrk="1" hangingPunct="1"/>
            <a:r>
              <a:rPr lang="en-US" smtClean="0"/>
              <a:t>Dream Analysis</a:t>
            </a:r>
          </a:p>
          <a:p>
            <a:pPr lvl="2" eaLnBrk="1" hangingPunct="1"/>
            <a:r>
              <a:rPr lang="en-US" smtClean="0"/>
              <a:t>analyze dreams for messages from the unconscious</a:t>
            </a:r>
          </a:p>
          <a:p>
            <a:pPr lvl="2" eaLnBrk="1" hangingPunct="1"/>
            <a:r>
              <a:rPr lang="en-US" u="sng" smtClean="0"/>
              <a:t>Manifest Content</a:t>
            </a:r>
            <a:r>
              <a:rPr lang="en-US" smtClean="0"/>
              <a:t>: surface content of dream</a:t>
            </a:r>
          </a:p>
          <a:p>
            <a:pPr lvl="2" eaLnBrk="1" hangingPunct="1"/>
            <a:r>
              <a:rPr lang="en-US" u="sng" smtClean="0"/>
              <a:t>Latent Content</a:t>
            </a:r>
            <a:r>
              <a:rPr lang="en-US" smtClean="0"/>
              <a:t>: hidden meaning behind dream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Methods of Psychoanalysis</a:t>
            </a:r>
          </a:p>
          <a:p>
            <a:pPr lvl="1" eaLnBrk="1" hangingPunct="1"/>
            <a:r>
              <a:rPr lang="en-US" smtClean="0"/>
              <a:t>Resistance</a:t>
            </a:r>
          </a:p>
          <a:p>
            <a:pPr lvl="2" eaLnBrk="1" hangingPunct="1"/>
            <a:r>
              <a:rPr lang="en-US" smtClean="0"/>
              <a:t>because of the pain associated with repressed content, the patient again and again rejects it</a:t>
            </a:r>
          </a:p>
          <a:p>
            <a:pPr lvl="1" eaLnBrk="1" hangingPunct="1"/>
            <a:r>
              <a:rPr lang="en-US" smtClean="0"/>
              <a:t>Interpretation</a:t>
            </a:r>
          </a:p>
          <a:p>
            <a:pPr lvl="2" eaLnBrk="1" hangingPunct="1"/>
            <a:r>
              <a:rPr lang="en-US" smtClean="0"/>
              <a:t>Analyst noting significant aspects of dreams, resistances, and events to provide patient insight</a:t>
            </a:r>
          </a:p>
          <a:p>
            <a:pPr lvl="1" eaLnBrk="1" hangingPunct="1"/>
            <a:r>
              <a:rPr lang="en-US" smtClean="0"/>
              <a:t>Transference</a:t>
            </a:r>
          </a:p>
          <a:p>
            <a:pPr lvl="2" eaLnBrk="1" hangingPunct="1"/>
            <a:r>
              <a:rPr lang="en-US" smtClean="0"/>
              <a:t>unconscious redirection of feelings for one person to the psychoanalyst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410200"/>
          </a:xfrm>
        </p:spPr>
        <p:txBody>
          <a:bodyPr/>
          <a:lstStyle/>
          <a:p>
            <a:pPr eaLnBrk="1" hangingPunct="1"/>
            <a:r>
              <a:rPr lang="en-US" smtClean="0"/>
              <a:t>Methods of Psychoanalysis</a:t>
            </a:r>
          </a:p>
          <a:p>
            <a:pPr lvl="1" eaLnBrk="1" hangingPunct="1"/>
            <a:r>
              <a:rPr lang="en-US" smtClean="0"/>
              <a:t>Psychodynamic Therapy</a:t>
            </a:r>
          </a:p>
          <a:p>
            <a:pPr lvl="2" eaLnBrk="1" hangingPunct="1"/>
            <a:r>
              <a:rPr lang="en-US" smtClean="0"/>
              <a:t>Briefer, less intensive</a:t>
            </a:r>
          </a:p>
          <a:p>
            <a:pPr lvl="2" eaLnBrk="1" hangingPunct="1"/>
            <a:r>
              <a:rPr lang="en-US" smtClean="0"/>
              <a:t>Face-to-face, rather than laying on couch</a:t>
            </a:r>
          </a:p>
          <a:p>
            <a:pPr lvl="2" eaLnBrk="1" hangingPunct="1"/>
            <a:r>
              <a:rPr lang="en-US" smtClean="0"/>
              <a:t>Focus on themes across important relationships to understand current symptoms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Humanistic Therapy</a:t>
            </a:r>
          </a:p>
          <a:p>
            <a:pPr lvl="1" eaLnBrk="1" hangingPunct="1"/>
            <a:r>
              <a:rPr lang="en-US" smtClean="0"/>
              <a:t>Aim is to help people grow in self-awareness and self-acceptance</a:t>
            </a:r>
          </a:p>
          <a:p>
            <a:pPr lvl="1" eaLnBrk="1" hangingPunct="1"/>
            <a:r>
              <a:rPr lang="en-US" smtClean="0"/>
              <a:t>Focus on present and future more than the past</a:t>
            </a:r>
          </a:p>
          <a:p>
            <a:pPr lvl="1" eaLnBrk="1" hangingPunct="1"/>
            <a:r>
              <a:rPr lang="en-US" smtClean="0"/>
              <a:t>Focus on conscious thoughts</a:t>
            </a:r>
          </a:p>
          <a:p>
            <a:pPr lvl="1" eaLnBrk="1" hangingPunct="1"/>
            <a:r>
              <a:rPr lang="en-US" smtClean="0"/>
              <a:t>Treat “clients,” not “patients”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Humanistic Therapy</a:t>
            </a:r>
          </a:p>
          <a:p>
            <a:pPr lvl="1" eaLnBrk="1" hangingPunct="1"/>
            <a:r>
              <a:rPr lang="en-US" u="sng" smtClean="0"/>
              <a:t>Self-Actualization</a:t>
            </a:r>
            <a:r>
              <a:rPr lang="en-US" smtClean="0"/>
              <a:t>: the instinctual need of humans to make the most of their abilities and to strive to be the best they can</a:t>
            </a:r>
          </a:p>
          <a:p>
            <a:pPr lvl="1" eaLnBrk="1" hangingPunct="1"/>
            <a:r>
              <a:rPr lang="en-US" u="sng" smtClean="0"/>
              <a:t>Determinism</a:t>
            </a:r>
            <a:r>
              <a:rPr lang="en-US" smtClean="0"/>
              <a:t>: a belief that nothing about human behavior occurs by accident or chance</a:t>
            </a:r>
          </a:p>
          <a:p>
            <a:pPr lvl="2" eaLnBrk="1" hangingPunct="1"/>
            <a:r>
              <a:rPr lang="en-US" smtClean="0"/>
              <a:t>Psychodynamic &amp; Psychoanalytic, Behavioral  therapies are deterministic, while humanistic therapy assumes that humans have free will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Humanistic Therapy</a:t>
            </a:r>
          </a:p>
          <a:p>
            <a:pPr lvl="1" eaLnBrk="1" hangingPunct="1"/>
            <a:r>
              <a:rPr lang="en-US" smtClean="0"/>
              <a:t>Client-Centered Therapy</a:t>
            </a:r>
          </a:p>
          <a:p>
            <a:pPr lvl="2" eaLnBrk="1" hangingPunct="1"/>
            <a:r>
              <a:rPr lang="en-US" smtClean="0"/>
              <a:t>Developed by Carl Rogers</a:t>
            </a:r>
          </a:p>
          <a:p>
            <a:pPr lvl="2" eaLnBrk="1" hangingPunct="1"/>
            <a:r>
              <a:rPr lang="en-US" smtClean="0"/>
              <a:t>Therapists should exhibit genuineness, acceptance, and empathy</a:t>
            </a:r>
          </a:p>
          <a:p>
            <a:pPr lvl="2" eaLnBrk="1" hangingPunct="1"/>
            <a:r>
              <a:rPr lang="en-US" u="sng" smtClean="0"/>
              <a:t>Unconditional Positive Regard</a:t>
            </a:r>
            <a:r>
              <a:rPr lang="en-US" smtClean="0"/>
              <a:t>: therapists accept the client where they are at the moment; diagnosis and treatment planning to be much less important than being supportive to the client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Humanistic Therapy</a:t>
            </a:r>
          </a:p>
          <a:p>
            <a:pPr lvl="1" eaLnBrk="1" hangingPunct="1"/>
            <a:r>
              <a:rPr lang="en-US" smtClean="0"/>
              <a:t>Client-Centered Therapy</a:t>
            </a:r>
          </a:p>
          <a:p>
            <a:pPr lvl="2" eaLnBrk="1" hangingPunct="1"/>
            <a:r>
              <a:rPr lang="en-US" smtClean="0"/>
              <a:t>Non-Directive</a:t>
            </a:r>
          </a:p>
          <a:p>
            <a:pPr lvl="3" eaLnBrk="1" hangingPunct="1"/>
            <a:r>
              <a:rPr lang="en-US" smtClean="0"/>
              <a:t>client directs him- or herself toward solving his or her own problems, and thus the therapist avoids directing the therapeutic process</a:t>
            </a:r>
          </a:p>
          <a:p>
            <a:pPr lvl="2" eaLnBrk="1" hangingPunct="1"/>
            <a:r>
              <a:rPr lang="en-US" smtClean="0"/>
              <a:t>Active Listening</a:t>
            </a:r>
          </a:p>
          <a:p>
            <a:pPr lvl="3" eaLnBrk="1" hangingPunct="1"/>
            <a:r>
              <a:rPr lang="en-US" smtClean="0"/>
              <a:t>Paraphrasing</a:t>
            </a:r>
          </a:p>
          <a:p>
            <a:pPr lvl="3" eaLnBrk="1" hangingPunct="1"/>
            <a:r>
              <a:rPr lang="en-US" smtClean="0"/>
              <a:t>Clarifying</a:t>
            </a:r>
          </a:p>
          <a:p>
            <a:pPr lvl="3" eaLnBrk="1" hangingPunct="1"/>
            <a:r>
              <a:rPr lang="en-US" smtClean="0"/>
              <a:t>Reflecting Feelings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Behavioral Therapy</a:t>
            </a:r>
          </a:p>
          <a:p>
            <a:pPr lvl="1" eaLnBrk="1" hangingPunct="1"/>
            <a:r>
              <a:rPr lang="en-US" smtClean="0"/>
              <a:t>Counterconditioning</a:t>
            </a:r>
          </a:p>
          <a:p>
            <a:pPr lvl="2" eaLnBrk="1" hangingPunct="1"/>
            <a:r>
              <a:rPr lang="en-US" smtClean="0"/>
              <a:t>Triggered stimulus is associated with a new response</a:t>
            </a:r>
          </a:p>
          <a:p>
            <a:pPr lvl="2" eaLnBrk="1" hangingPunct="1"/>
            <a:r>
              <a:rPr lang="en-US" smtClean="0"/>
              <a:t>uses classical conditioning techniques</a:t>
            </a:r>
          </a:p>
          <a:p>
            <a:pPr lvl="3" eaLnBrk="1" hangingPunct="1"/>
            <a:r>
              <a:rPr lang="en-US" smtClean="0"/>
              <a:t>Aversive Conditioning</a:t>
            </a:r>
          </a:p>
          <a:p>
            <a:pPr lvl="4" eaLnBrk="1" hangingPunct="1"/>
            <a:r>
              <a:rPr lang="en-US" smtClean="0"/>
              <a:t>Trains people to associate physical or psychological discomfort with behaviors, thoughts, or situations he/she wants to avoid</a:t>
            </a:r>
          </a:p>
          <a:p>
            <a:pPr lvl="3" eaLnBrk="1" hangingPunct="1"/>
            <a:r>
              <a:rPr lang="en-US" smtClean="0"/>
              <a:t>Exposure Therapies</a:t>
            </a:r>
          </a:p>
          <a:p>
            <a:pPr lvl="4" eaLnBrk="1" hangingPunct="1"/>
            <a:r>
              <a:rPr lang="en-US" smtClean="0"/>
              <a:t>Expose people to what they would normally avoid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Behavioral Therapy</a:t>
            </a:r>
          </a:p>
          <a:p>
            <a:pPr lvl="1" eaLnBrk="1" hangingPunct="1"/>
            <a:r>
              <a:rPr lang="en-US" smtClean="0"/>
              <a:t>Exposure Therapies</a:t>
            </a:r>
          </a:p>
          <a:p>
            <a:pPr lvl="2" eaLnBrk="1" hangingPunct="1"/>
            <a:r>
              <a:rPr lang="en-US" smtClean="0"/>
              <a:t>Systematic Desensitization</a:t>
            </a:r>
          </a:p>
          <a:p>
            <a:pPr lvl="3" eaLnBrk="1" hangingPunct="1"/>
            <a:r>
              <a:rPr lang="en-US" smtClean="0"/>
              <a:t>Technique used to treat phobias and other extreme fears</a:t>
            </a:r>
          </a:p>
          <a:p>
            <a:pPr lvl="3" eaLnBrk="1" hangingPunct="1"/>
            <a:r>
              <a:rPr lang="en-US" u="sng" smtClean="0"/>
              <a:t>Progressive Relaxation</a:t>
            </a:r>
            <a:r>
              <a:rPr lang="en-US" smtClean="0"/>
              <a:t>: enables a person to recreate the relaxed sensation intentionally in a variety of situations</a:t>
            </a:r>
          </a:p>
          <a:p>
            <a:pPr lvl="3" eaLnBrk="1" hangingPunct="1"/>
            <a:r>
              <a:rPr lang="en-US" u="sng" smtClean="0"/>
              <a:t>Anxiety Hierarchy</a:t>
            </a:r>
            <a:r>
              <a:rPr lang="en-US" smtClean="0"/>
              <a:t>: catalogue of anxiety-provoking situations or stimuli arranged in order from least to most distressing</a:t>
            </a:r>
          </a:p>
          <a:p>
            <a:pPr lvl="2" eaLnBrk="1" hangingPunct="1"/>
            <a:r>
              <a:rPr lang="en-US" smtClean="0"/>
              <a:t>Flooding</a:t>
            </a:r>
          </a:p>
          <a:p>
            <a:pPr lvl="3" eaLnBrk="1" hangingPunct="1"/>
            <a:r>
              <a:rPr lang="en-US" smtClean="0"/>
              <a:t>Client repeatedly confronts anxiety-provoking stimulus until the fear is extinguished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Behavioral Therapy</a:t>
            </a:r>
          </a:p>
          <a:p>
            <a:pPr lvl="1" eaLnBrk="1" hangingPunct="1"/>
            <a:r>
              <a:rPr lang="en-US" smtClean="0"/>
              <a:t>Token Economy</a:t>
            </a:r>
          </a:p>
          <a:p>
            <a:pPr lvl="2" eaLnBrk="1" hangingPunct="1"/>
            <a:r>
              <a:rPr lang="en-US" smtClean="0"/>
              <a:t>reinforcing positive behavior by awarding "tokens" for meeting positive behavioral goals</a:t>
            </a:r>
          </a:p>
          <a:p>
            <a:pPr lvl="2" eaLnBrk="1" hangingPunct="1"/>
            <a:r>
              <a:rPr lang="en-US" smtClean="0"/>
              <a:t>tokens are accumulated and "spent" in order to obtain a reinforcer</a:t>
            </a:r>
          </a:p>
          <a:p>
            <a:pPr lvl="2" eaLnBrk="1" hangingPunct="1"/>
            <a:r>
              <a:rPr lang="en-US" smtClean="0"/>
              <a:t>uses operant conditioning techniques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Diagnosing Disorders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DSM Multiaxial System</a:t>
            </a:r>
          </a:p>
          <a:p>
            <a:pPr lvl="1" eaLnBrk="1" hangingPunct="1"/>
            <a:r>
              <a:rPr lang="en-US" u="sng" smtClean="0"/>
              <a:t>Axis I</a:t>
            </a:r>
            <a:r>
              <a:rPr lang="en-US" smtClean="0"/>
              <a:t> 		Clinical Disorders</a:t>
            </a:r>
          </a:p>
          <a:p>
            <a:pPr lvl="1" eaLnBrk="1" hangingPunct="1"/>
            <a:r>
              <a:rPr lang="en-US" u="sng" smtClean="0"/>
              <a:t>Axis II</a:t>
            </a:r>
            <a:r>
              <a:rPr lang="en-US" smtClean="0"/>
              <a:t> 	Personality Disorders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			Mental Retardation</a:t>
            </a:r>
          </a:p>
          <a:p>
            <a:pPr lvl="1" eaLnBrk="1" hangingPunct="1"/>
            <a:r>
              <a:rPr lang="en-US" u="sng" smtClean="0"/>
              <a:t>Axis III</a:t>
            </a:r>
            <a:r>
              <a:rPr lang="en-US" smtClean="0"/>
              <a:t> 	General Medical Conditions</a:t>
            </a:r>
          </a:p>
          <a:p>
            <a:pPr lvl="1" eaLnBrk="1" hangingPunct="1"/>
            <a:r>
              <a:rPr lang="en-US" u="sng" smtClean="0"/>
              <a:t>Axis IV</a:t>
            </a:r>
            <a:r>
              <a:rPr lang="en-US" smtClean="0"/>
              <a:t> 	Psychosocial Problems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			Environmental Problems</a:t>
            </a:r>
          </a:p>
          <a:p>
            <a:pPr lvl="1" eaLnBrk="1" hangingPunct="1"/>
            <a:r>
              <a:rPr lang="en-US" u="sng" smtClean="0"/>
              <a:t>Axis V</a:t>
            </a:r>
            <a:r>
              <a:rPr lang="en-US" smtClean="0"/>
              <a:t> 		Global Assessment of Function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Behavioral Therapy</a:t>
            </a:r>
          </a:p>
          <a:p>
            <a:pPr lvl="1" eaLnBrk="1" hangingPunct="1"/>
            <a:r>
              <a:rPr lang="en-US" smtClean="0"/>
              <a:t>Social Skills Training</a:t>
            </a:r>
          </a:p>
          <a:p>
            <a:pPr lvl="2" eaLnBrk="1" hangingPunct="1"/>
            <a:r>
              <a:rPr lang="en-US" u="sng" smtClean="0"/>
              <a:t>Modeling</a:t>
            </a:r>
            <a:r>
              <a:rPr lang="en-US" smtClean="0"/>
              <a:t>: allowing an individual to observe another person performing the appropriate behavior</a:t>
            </a:r>
          </a:p>
          <a:p>
            <a:pPr lvl="2" eaLnBrk="1" hangingPunct="1"/>
            <a:r>
              <a:rPr lang="en-US" smtClean="0"/>
              <a:t>Client practices appropriate social behaviors through role-playing</a:t>
            </a:r>
          </a:p>
          <a:p>
            <a:pPr lvl="2" eaLnBrk="1" hangingPunct="1"/>
            <a:r>
              <a:rPr lang="en-US" smtClean="0"/>
              <a:t>Therapist then shapes behavior by giving positive reinforcement and corrective feedback</a:t>
            </a:r>
          </a:p>
          <a:p>
            <a:pPr lvl="2" eaLnBrk="1" hangingPunct="1"/>
            <a:r>
              <a:rPr lang="en-US" smtClean="0"/>
              <a:t>Uses operant conditioning and observational learning techniques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Cognitive Therapy</a:t>
            </a:r>
          </a:p>
          <a:p>
            <a:pPr lvl="1" eaLnBrk="1" hangingPunct="1"/>
            <a:r>
              <a:rPr lang="en-US" smtClean="0"/>
              <a:t>Developed by Aaron Beck after seeing a theme of loss, rejection, and abandonment while using Freudian techniques to analyze dreams of depressed individuals</a:t>
            </a:r>
          </a:p>
          <a:p>
            <a:pPr lvl="1" eaLnBrk="1" hangingPunct="1"/>
            <a:r>
              <a:rPr lang="en-US" smtClean="0"/>
              <a:t>Aim is to reveal irrational thinking and help the client think differently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Cognitive Therapy</a:t>
            </a:r>
          </a:p>
          <a:p>
            <a:pPr lvl="1" eaLnBrk="1" hangingPunct="1"/>
            <a:r>
              <a:rPr lang="en-US" smtClean="0"/>
              <a:t>Attributional Style</a:t>
            </a:r>
          </a:p>
          <a:p>
            <a:pPr lvl="2" eaLnBrk="1" hangingPunct="1"/>
            <a:r>
              <a:rPr lang="en-US" smtClean="0"/>
              <a:t>how people explain to themselves why they experience a particular event (positive or negative)</a:t>
            </a:r>
          </a:p>
          <a:p>
            <a:pPr lvl="3" eaLnBrk="1" hangingPunct="1"/>
            <a:r>
              <a:rPr lang="en-US" smtClean="0"/>
              <a:t>Internal-External (Personal)</a:t>
            </a:r>
          </a:p>
          <a:p>
            <a:pPr lvl="3" eaLnBrk="1" hangingPunct="1"/>
            <a:r>
              <a:rPr lang="en-US" smtClean="0"/>
              <a:t>Stable-Unstable (Permanent)</a:t>
            </a:r>
          </a:p>
          <a:p>
            <a:pPr lvl="3" eaLnBrk="1" hangingPunct="1"/>
            <a:r>
              <a:rPr lang="en-US" smtClean="0"/>
              <a:t>Global-Specific (Pervasive)</a:t>
            </a:r>
            <a:r>
              <a:rPr lang="en-US" u="sng" smtClean="0"/>
              <a:t> </a:t>
            </a:r>
          </a:p>
          <a:p>
            <a:pPr lvl="1" eaLnBrk="1" hangingPunct="1"/>
            <a:r>
              <a:rPr lang="en-US" smtClean="0"/>
              <a:t>Cognitive Triad</a:t>
            </a:r>
          </a:p>
          <a:p>
            <a:pPr lvl="2" eaLnBrk="1" hangingPunct="1"/>
            <a:r>
              <a:rPr lang="en-US" smtClean="0"/>
              <a:t>triad of negative thought types seen in depression</a:t>
            </a:r>
          </a:p>
          <a:p>
            <a:pPr lvl="3" eaLnBrk="1" hangingPunct="1"/>
            <a:r>
              <a:rPr lang="en-US" smtClean="0"/>
              <a:t>Self</a:t>
            </a:r>
          </a:p>
          <a:p>
            <a:pPr lvl="3" eaLnBrk="1" hangingPunct="1"/>
            <a:r>
              <a:rPr lang="en-US" smtClean="0"/>
              <a:t>World</a:t>
            </a:r>
          </a:p>
          <a:p>
            <a:pPr lvl="3" eaLnBrk="1" hangingPunct="1"/>
            <a:r>
              <a:rPr lang="en-US" smtClean="0"/>
              <a:t>Future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Cognitive Therapy</a:t>
            </a:r>
          </a:p>
          <a:p>
            <a:pPr lvl="1" eaLnBrk="1" hangingPunct="1"/>
            <a:r>
              <a:rPr lang="en-US" smtClean="0"/>
              <a:t>Cognitive-Behavior Therapy</a:t>
            </a:r>
          </a:p>
          <a:p>
            <a:pPr lvl="2" eaLnBrk="1" hangingPunct="1"/>
            <a:r>
              <a:rPr lang="en-US" smtClean="0"/>
              <a:t>Aims to alter the way people think  and also the way they act</a:t>
            </a:r>
          </a:p>
          <a:p>
            <a:pPr lvl="1" eaLnBrk="1" hangingPunct="1"/>
            <a:r>
              <a:rPr lang="en-US" smtClean="0"/>
              <a:t>Rational Emotive Behavior therapy (REBT)</a:t>
            </a:r>
          </a:p>
          <a:p>
            <a:pPr lvl="2" eaLnBrk="1" hangingPunct="1"/>
            <a:r>
              <a:rPr lang="en-US" smtClean="0"/>
              <a:t>focuses on uncovering irrational beliefs which may lead to unhealthy negative emotions and replacing them with more productive rational alternatives</a:t>
            </a:r>
          </a:p>
          <a:p>
            <a:pPr lvl="3" eaLnBrk="1" hangingPunct="1"/>
            <a:r>
              <a:rPr lang="en-US" b="1" smtClean="0"/>
              <a:t>A</a:t>
            </a:r>
            <a:r>
              <a:rPr lang="en-US" smtClean="0"/>
              <a:t>ctivating Event</a:t>
            </a:r>
          </a:p>
          <a:p>
            <a:pPr lvl="3" eaLnBrk="1" hangingPunct="1"/>
            <a:r>
              <a:rPr lang="en-US" b="1" smtClean="0"/>
              <a:t>B</a:t>
            </a:r>
            <a:r>
              <a:rPr lang="en-US" smtClean="0"/>
              <a:t>eliefs about that event</a:t>
            </a:r>
          </a:p>
          <a:p>
            <a:pPr lvl="3" eaLnBrk="1" hangingPunct="1"/>
            <a:r>
              <a:rPr lang="en-US" b="1" smtClean="0"/>
              <a:t>C</a:t>
            </a:r>
            <a:r>
              <a:rPr lang="en-US" smtClean="0"/>
              <a:t>onsequences of those beliefs</a:t>
            </a:r>
          </a:p>
          <a:p>
            <a:pPr lvl="2" eaLnBrk="1" hangingPunct="1"/>
            <a:r>
              <a:rPr lang="en-US" smtClean="0"/>
              <a:t>Developed by Albert Ellis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Psychotherapy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Group Therapy</a:t>
            </a:r>
          </a:p>
          <a:p>
            <a:pPr lvl="1" eaLnBrk="1" hangingPunct="1"/>
            <a:r>
              <a:rPr lang="en-US" smtClean="0"/>
              <a:t>Family Therapy</a:t>
            </a:r>
          </a:p>
          <a:p>
            <a:pPr lvl="2" eaLnBrk="1" hangingPunct="1"/>
            <a:r>
              <a:rPr lang="en-US" smtClean="0"/>
              <a:t>Assumes that we live and grow in relation others, especially our families</a:t>
            </a:r>
          </a:p>
          <a:p>
            <a:pPr lvl="2" eaLnBrk="1" hangingPunct="1"/>
            <a:r>
              <a:rPr lang="en-US" smtClean="0"/>
              <a:t>Aim to heal relationships and mobilize family resources</a:t>
            </a:r>
          </a:p>
          <a:p>
            <a:pPr lvl="1" eaLnBrk="1" hangingPunct="1"/>
            <a:r>
              <a:rPr lang="en-US" smtClean="0"/>
              <a:t>Self-Help Groups</a:t>
            </a:r>
          </a:p>
          <a:p>
            <a:pPr lvl="2" eaLnBrk="1" hangingPunct="1"/>
            <a:r>
              <a:rPr lang="en-US" smtClean="0"/>
              <a:t>Led by group members, not a psychotherapist</a:t>
            </a:r>
          </a:p>
          <a:p>
            <a:pPr lvl="2" eaLnBrk="1" hangingPunct="1"/>
            <a:r>
              <a:rPr lang="en-US" smtClean="0"/>
              <a:t>Provide an outlet to share personal experiences and find other people who are have similar problems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Biomedical Therapies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Drug Therapy</a:t>
            </a:r>
          </a:p>
          <a:p>
            <a:pPr lvl="1" eaLnBrk="1" hangingPunct="1"/>
            <a:r>
              <a:rPr lang="en-US" smtClean="0"/>
              <a:t>Anti-anxiety Drugs (anxiolytics)</a:t>
            </a:r>
          </a:p>
          <a:p>
            <a:pPr lvl="2" eaLnBrk="1" hangingPunct="1"/>
            <a:r>
              <a:rPr lang="en-US" smtClean="0"/>
              <a:t>tranquilizers (benzodiazepines) like Valium, Xanax</a:t>
            </a:r>
          </a:p>
          <a:p>
            <a:pPr lvl="1" eaLnBrk="1" hangingPunct="1"/>
            <a:r>
              <a:rPr lang="en-US" smtClean="0"/>
              <a:t>Anti-depressant Drugs</a:t>
            </a:r>
          </a:p>
          <a:p>
            <a:pPr lvl="2" eaLnBrk="1" hangingPunct="1"/>
            <a:r>
              <a:rPr lang="en-US" smtClean="0"/>
              <a:t>elevate mood; include MAOIs and SSRIs like Prozac, Paxil, Zoloft</a:t>
            </a:r>
          </a:p>
          <a:p>
            <a:pPr lvl="1" eaLnBrk="1" hangingPunct="1"/>
            <a:r>
              <a:rPr lang="en-US" smtClean="0"/>
              <a:t>Stimulants</a:t>
            </a:r>
          </a:p>
          <a:p>
            <a:pPr lvl="2" eaLnBrk="1" hangingPunct="1"/>
            <a:r>
              <a:rPr lang="en-US" smtClean="0"/>
              <a:t>treat Narcolepsy or ADHD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Biomedical Therapies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Drug Therapy</a:t>
            </a:r>
          </a:p>
          <a:p>
            <a:pPr lvl="1" eaLnBrk="1" hangingPunct="1"/>
            <a:r>
              <a:rPr lang="en-US" smtClean="0"/>
              <a:t>Anti-psychotic Drugs (neuroleptics)</a:t>
            </a:r>
          </a:p>
          <a:p>
            <a:pPr lvl="2" eaLnBrk="1" hangingPunct="1"/>
            <a:r>
              <a:rPr lang="en-US" smtClean="0"/>
              <a:t>block dopamine receptors; include Thorazine</a:t>
            </a:r>
          </a:p>
          <a:p>
            <a:pPr lvl="2" eaLnBrk="1" hangingPunct="1"/>
            <a:r>
              <a:rPr lang="en-US" smtClean="0"/>
              <a:t>side effects include tardive dyskinesia</a:t>
            </a:r>
          </a:p>
          <a:p>
            <a:pPr lvl="1" eaLnBrk="1" hangingPunct="1"/>
            <a:r>
              <a:rPr lang="en-US" smtClean="0"/>
              <a:t>Mood stabilizers</a:t>
            </a:r>
          </a:p>
          <a:p>
            <a:pPr lvl="2" eaLnBrk="1" hangingPunct="1"/>
            <a:r>
              <a:rPr lang="en-US" smtClean="0"/>
              <a:t>Lithium carbonate used to treat bipolar disorder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Biomedical Therapy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Brain Stimulation</a:t>
            </a:r>
          </a:p>
          <a:p>
            <a:pPr lvl="1" eaLnBrk="1" hangingPunct="1"/>
            <a:r>
              <a:rPr lang="en-US" smtClean="0"/>
              <a:t>Electroconvulsive Therapy (ECT)</a:t>
            </a:r>
          </a:p>
          <a:p>
            <a:pPr lvl="2" eaLnBrk="1" hangingPunct="1"/>
            <a:r>
              <a:rPr lang="en-US" smtClean="0"/>
              <a:t>Last resort for severely depressed individuals</a:t>
            </a:r>
          </a:p>
          <a:p>
            <a:pPr lvl="2" eaLnBrk="1" hangingPunct="1"/>
            <a:r>
              <a:rPr lang="en-US" smtClean="0"/>
              <a:t>Momentary electric shock</a:t>
            </a:r>
          </a:p>
          <a:p>
            <a:pPr lvl="2" eaLnBrk="1" hangingPunct="1"/>
            <a:r>
              <a:rPr lang="en-US" smtClean="0"/>
              <a:t>Side effects include memory loss</a:t>
            </a:r>
          </a:p>
          <a:p>
            <a:pPr lvl="1" eaLnBrk="1" hangingPunct="1"/>
            <a:r>
              <a:rPr lang="en-US" smtClean="0"/>
              <a:t>Repetitive Transcranial Magnetic Stimulation (rTMS)</a:t>
            </a:r>
          </a:p>
          <a:p>
            <a:pPr lvl="2" eaLnBrk="1" hangingPunct="1"/>
            <a:r>
              <a:rPr lang="en-US" smtClean="0"/>
              <a:t>Application of repeated pulses of magnetic energy to the brain</a:t>
            </a:r>
          </a:p>
          <a:p>
            <a:pPr lvl="2" eaLnBrk="1" hangingPunct="1"/>
            <a:r>
              <a:rPr lang="en-US" smtClean="0"/>
              <a:t>No seizures, memory loss, other side effects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Biomedical Therapy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Psychosurgery</a:t>
            </a:r>
          </a:p>
          <a:p>
            <a:pPr lvl="1" eaLnBrk="1" hangingPunct="1"/>
            <a:r>
              <a:rPr lang="en-US" smtClean="0"/>
              <a:t>Lobotomy</a:t>
            </a:r>
          </a:p>
          <a:p>
            <a:pPr lvl="2" eaLnBrk="1" hangingPunct="1"/>
            <a:r>
              <a:rPr lang="en-US" smtClean="0"/>
              <a:t>procedure basically involves severing the frontal lobes from the rest of the brain</a:t>
            </a:r>
          </a:p>
          <a:p>
            <a:pPr lvl="2" eaLnBrk="1" hangingPunct="1"/>
            <a:r>
              <a:rPr lang="en-US" smtClean="0"/>
              <a:t>used in the past to treat a wide range of severe mental illnesses, including schizophrenia, clinical depression, and various anxiety disorders</a:t>
            </a:r>
          </a:p>
          <a:p>
            <a:pPr lvl="2" eaLnBrk="1" hangingPunct="1"/>
            <a:r>
              <a:rPr lang="en-US" smtClean="0"/>
              <a:t>caused lethargy, immaturity, and lack of creativity</a:t>
            </a:r>
          </a:p>
          <a:p>
            <a:pPr lvl="1" eaLnBrk="1" hangingPunct="1"/>
            <a:r>
              <a:rPr lang="en-US" smtClean="0"/>
              <a:t>Corpus Callosotomy</a:t>
            </a:r>
          </a:p>
          <a:p>
            <a:pPr lvl="2" eaLnBrk="1" hangingPunct="1"/>
            <a:r>
              <a:rPr lang="en-US" smtClean="0"/>
              <a:t>disconnects the cerebral hemispheres, resulting in a condition called split-brain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 of Disorders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Alternative Therapy</a:t>
            </a:r>
          </a:p>
          <a:p>
            <a:pPr lvl="1" eaLnBrk="1" hangingPunct="1"/>
            <a:r>
              <a:rPr lang="en-US" smtClean="0"/>
              <a:t>Eye Movement Desensitization and Reprocessing (EMDR)</a:t>
            </a:r>
          </a:p>
          <a:p>
            <a:pPr lvl="2" eaLnBrk="1" hangingPunct="1"/>
            <a:r>
              <a:rPr lang="en-US" smtClean="0"/>
              <a:t>People imagine traumatic scenes while the therapist triggers their eye movements</a:t>
            </a:r>
          </a:p>
          <a:p>
            <a:pPr lvl="1" eaLnBrk="1" hangingPunct="1"/>
            <a:r>
              <a:rPr lang="en-US" smtClean="0"/>
              <a:t>Light Exposure Therapy</a:t>
            </a:r>
          </a:p>
          <a:p>
            <a:pPr lvl="2" eaLnBrk="1" hangingPunct="1"/>
            <a:r>
              <a:rPr lang="en-US" smtClean="0"/>
              <a:t>exposure to daylight or to specific wavelengths of light using lasers, LEDs, fluorescent lamps, or very bright, full-spectrum light, for a prescribed amount of time</a:t>
            </a:r>
          </a:p>
          <a:p>
            <a:pPr lvl="2" eaLnBrk="1" hangingPunct="1"/>
            <a:r>
              <a:rPr lang="en-US" smtClean="0"/>
              <a:t>effective for seasonal affective disorder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of Disorders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/>
          <a:lstStyle/>
          <a:p>
            <a:pPr eaLnBrk="1" hangingPunct="1"/>
            <a:r>
              <a:rPr lang="en-US" smtClean="0"/>
              <a:t>Approaches to Disorders</a:t>
            </a:r>
          </a:p>
          <a:p>
            <a:pPr lvl="1" eaLnBrk="1" hangingPunct="1"/>
            <a:r>
              <a:rPr lang="en-US" smtClean="0"/>
              <a:t>Medical Model</a:t>
            </a:r>
          </a:p>
          <a:p>
            <a:pPr lvl="2" eaLnBrk="1" hangingPunct="1"/>
            <a:r>
              <a:rPr lang="en-US" smtClean="0"/>
              <a:t>Psychological disorders are like any other sickness;  symptoms/syndromes can be medically treated</a:t>
            </a:r>
          </a:p>
          <a:p>
            <a:pPr lvl="1" eaLnBrk="1" hangingPunct="1"/>
            <a:r>
              <a:rPr lang="en-US" smtClean="0"/>
              <a:t>Biopsychosocial Model</a:t>
            </a:r>
          </a:p>
          <a:p>
            <a:pPr lvl="2" eaLnBrk="1" hangingPunct="1"/>
            <a:r>
              <a:rPr lang="en-US" smtClean="0"/>
              <a:t>biological, psychological, and social factors all play a role in human functioning in the context of illness</a:t>
            </a:r>
          </a:p>
          <a:p>
            <a:pPr lvl="1" eaLnBrk="1" hangingPunct="1"/>
            <a:r>
              <a:rPr lang="en-US" smtClean="0"/>
              <a:t>Diathesis-Stress Model</a:t>
            </a:r>
          </a:p>
          <a:p>
            <a:pPr lvl="2" eaLnBrk="1" hangingPunct="1"/>
            <a:r>
              <a:rPr lang="en-US" smtClean="0"/>
              <a:t>interaction of a vulnerable hereditary predisposition, with precipitating events in the environment may lead to a psychological disorder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of Disorders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Perspectives</a:t>
            </a:r>
          </a:p>
          <a:p>
            <a:pPr lvl="1" eaLnBrk="1" hangingPunct="1"/>
            <a:r>
              <a:rPr lang="en-US" smtClean="0"/>
              <a:t>Psychoanalytic/Psychodynamic</a:t>
            </a:r>
          </a:p>
          <a:p>
            <a:pPr lvl="2" eaLnBrk="1" hangingPunct="1"/>
            <a:r>
              <a:rPr lang="en-US" smtClean="0"/>
              <a:t>Unresolved conflicts from childhood and repressed memories can influence behavior negatively</a:t>
            </a:r>
          </a:p>
          <a:p>
            <a:pPr lvl="1" eaLnBrk="1" hangingPunct="1"/>
            <a:r>
              <a:rPr lang="en-US" smtClean="0"/>
              <a:t>Humanistic</a:t>
            </a:r>
          </a:p>
          <a:p>
            <a:pPr lvl="2" eaLnBrk="1" hangingPunct="1"/>
            <a:r>
              <a:rPr lang="en-US" smtClean="0"/>
              <a:t>Inability to reach ultimate potential might lead to development of disorder (self-actualization); conditions of worth, negative self-concept </a:t>
            </a:r>
          </a:p>
          <a:p>
            <a:pPr lvl="1" eaLnBrk="1" hangingPunct="1"/>
            <a:r>
              <a:rPr lang="en-US" smtClean="0"/>
              <a:t>Behavioral</a:t>
            </a:r>
          </a:p>
          <a:p>
            <a:pPr lvl="2" eaLnBrk="1" hangingPunct="1"/>
            <a:r>
              <a:rPr lang="en-US" smtClean="0"/>
              <a:t>Disorders are developed as a result of learning (Observation, Reinforcement)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Psychological Disorders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Perspectives</a:t>
            </a:r>
          </a:p>
          <a:p>
            <a:pPr lvl="1" eaLnBrk="1" hangingPunct="1"/>
            <a:r>
              <a:rPr lang="en-US" smtClean="0"/>
              <a:t>Cognitive</a:t>
            </a:r>
          </a:p>
          <a:p>
            <a:pPr lvl="2" eaLnBrk="1" hangingPunct="1"/>
            <a:r>
              <a:rPr lang="en-US" smtClean="0"/>
              <a:t>Faulty or irrational beliefs may cause someone to develop a psychological disorder</a:t>
            </a:r>
          </a:p>
          <a:p>
            <a:pPr lvl="1" eaLnBrk="1" hangingPunct="1"/>
            <a:r>
              <a:rPr lang="en-US" smtClean="0"/>
              <a:t>Sociocultural</a:t>
            </a:r>
          </a:p>
          <a:p>
            <a:pPr lvl="2" eaLnBrk="1" hangingPunct="1"/>
            <a:r>
              <a:rPr lang="en-US" smtClean="0"/>
              <a:t>Disorders are products of the larger culture in which a person develops </a:t>
            </a:r>
          </a:p>
          <a:p>
            <a:pPr lvl="1" eaLnBrk="1" hangingPunct="1"/>
            <a:r>
              <a:rPr lang="en-US" smtClean="0"/>
              <a:t>Biological</a:t>
            </a:r>
          </a:p>
          <a:p>
            <a:pPr lvl="2" eaLnBrk="1" hangingPunct="1"/>
            <a:r>
              <a:rPr lang="en-US" smtClean="0"/>
              <a:t>Brain structures and body chemistry influence behavior and development of disorders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2768</Words>
  <Application>Microsoft Office PowerPoint</Application>
  <PresentationFormat>On-screen Show (4:3)</PresentationFormat>
  <Paragraphs>500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Arial</vt:lpstr>
      <vt:lpstr>Georgia</vt:lpstr>
      <vt:lpstr>Office Theme</vt:lpstr>
      <vt:lpstr>Abnormal Psychology </vt:lpstr>
      <vt:lpstr>Psychological Disorders</vt:lpstr>
      <vt:lpstr>Defining Disorders</vt:lpstr>
      <vt:lpstr>Diagnosing Disorders</vt:lpstr>
      <vt:lpstr>Diagnosing Disorders</vt:lpstr>
      <vt:lpstr>Diagnosing Disorders</vt:lpstr>
      <vt:lpstr>Causes of Disorders</vt:lpstr>
      <vt:lpstr>Causes of Disorders</vt:lpstr>
      <vt:lpstr>Psychological Disorders</vt:lpstr>
      <vt:lpstr>Psychological Disorders</vt:lpstr>
      <vt:lpstr>Anxiety Disorders</vt:lpstr>
      <vt:lpstr>Anxiety Disorders</vt:lpstr>
      <vt:lpstr>Anxiety Disorders</vt:lpstr>
      <vt:lpstr>Mood/Affect Disorders</vt:lpstr>
      <vt:lpstr>Mood/Affect Disorders</vt:lpstr>
      <vt:lpstr>Mood/Affect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Personality Disorders</vt:lpstr>
      <vt:lpstr>Dissociative Disorders</vt:lpstr>
      <vt:lpstr>Dissociative Disorders</vt:lpstr>
      <vt:lpstr>Somatoform Disorders</vt:lpstr>
      <vt:lpstr>Somatoform Disorders</vt:lpstr>
      <vt:lpstr>Somatoform Disorders</vt:lpstr>
      <vt:lpstr>Factitious Disorders</vt:lpstr>
      <vt:lpstr>Developmental Disorders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Schizophrenia</vt:lpstr>
      <vt:lpstr>Treatment of Disorders</vt:lpstr>
      <vt:lpstr>History of Treatment</vt:lpstr>
      <vt:lpstr>Prevention of Disorders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Types of Psychotherapy</vt:lpstr>
      <vt:lpstr>Biomedical Therapies</vt:lpstr>
      <vt:lpstr>Biomedical Therapies</vt:lpstr>
      <vt:lpstr>Biomedical Therapy</vt:lpstr>
      <vt:lpstr>Biomedical Therapy</vt:lpstr>
      <vt:lpstr>Treatment of Disorders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Session 11 5/5/08</dc:title>
  <dc:creator>Shana Hurst</dc:creator>
  <cp:lastModifiedBy>Taylor Cummings</cp:lastModifiedBy>
  <cp:revision>73</cp:revision>
  <dcterms:created xsi:type="dcterms:W3CDTF">2008-05-04T16:24:21Z</dcterms:created>
  <dcterms:modified xsi:type="dcterms:W3CDTF">2019-04-02T10:01:43Z</dcterms:modified>
</cp:coreProperties>
</file>