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Diagnosis 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 Case Studies re: </a:t>
            </a:r>
            <a:r>
              <a:rPr lang="en-US" smtClean="0"/>
              <a:t>Psychological Disorders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 </a:t>
            </a:r>
            <a:r>
              <a:rPr lang="mr-IN" dirty="0" smtClean="0"/>
              <a:t>–</a:t>
            </a:r>
            <a:r>
              <a:rPr lang="en-US" dirty="0" smtClean="0"/>
              <a:t> Borderline Personality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Reckless behavior</a:t>
            </a:r>
          </a:p>
          <a:p>
            <a:r>
              <a:rPr lang="en-US" sz="2400" dirty="0" smtClean="0"/>
              <a:t>Impulsiveness </a:t>
            </a:r>
          </a:p>
          <a:p>
            <a:r>
              <a:rPr lang="en-US" sz="2400" dirty="0" smtClean="0"/>
              <a:t>Suicidal gestures </a:t>
            </a:r>
          </a:p>
          <a:p>
            <a:r>
              <a:rPr lang="en-US" sz="2400" dirty="0" smtClean="0"/>
              <a:t>Rapid mood cycling (positive to negative)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5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 </a:t>
            </a:r>
            <a:r>
              <a:rPr lang="mr-IN" dirty="0" smtClean="0"/>
              <a:t>–</a:t>
            </a:r>
            <a:r>
              <a:rPr lang="en-US" dirty="0" smtClean="0"/>
              <a:t> Major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guilt</a:t>
            </a:r>
          </a:p>
          <a:p>
            <a:r>
              <a:rPr lang="en-US" dirty="0" smtClean="0"/>
              <a:t>Being down</a:t>
            </a:r>
          </a:p>
          <a:p>
            <a:r>
              <a:rPr lang="en-US" dirty="0" smtClean="0"/>
              <a:t>Thoughts about death </a:t>
            </a:r>
          </a:p>
        </p:txBody>
      </p:sp>
    </p:spTree>
    <p:extLst>
      <p:ext uri="{BB962C8B-B14F-4D97-AF65-F5344CB8AC3E}">
        <p14:creationId xmlns:p14="http://schemas.microsoft.com/office/powerpoint/2010/main" val="194442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#11 </a:t>
            </a:r>
            <a:r>
              <a:rPr lang="mr-IN" dirty="0" smtClean="0"/>
              <a:t>–</a:t>
            </a:r>
            <a:r>
              <a:rPr lang="en-US" dirty="0" smtClean="0"/>
              <a:t> Catatonic Schizophrenia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responsive</a:t>
            </a:r>
            <a:r>
              <a:rPr lang="mr-IN" dirty="0" smtClean="0"/>
              <a:t>…</a:t>
            </a:r>
            <a:r>
              <a:rPr lang="en-US" dirty="0" smtClean="0"/>
              <a:t>person not accessible </a:t>
            </a:r>
          </a:p>
          <a:p>
            <a:r>
              <a:rPr lang="en-US" dirty="0" smtClean="0"/>
              <a:t>Waxy flexibility, “like a warm candlestick” </a:t>
            </a:r>
            <a:r>
              <a:rPr lang="mr-IN" dirty="0" smtClean="0"/>
              <a:t>…</a:t>
            </a:r>
            <a:r>
              <a:rPr lang="en-US" dirty="0" smtClean="0"/>
              <a:t>someone else can physically move your limb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3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#12 </a:t>
            </a:r>
            <a:r>
              <a:rPr lang="mr-IN" dirty="0" smtClean="0"/>
              <a:t>–</a:t>
            </a:r>
            <a:r>
              <a:rPr lang="en-US" dirty="0" smtClean="0"/>
              <a:t> Dissociative Amnesia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for a period of time (amnesia) </a:t>
            </a:r>
          </a:p>
          <a:p>
            <a:r>
              <a:rPr lang="en-US" dirty="0" smtClean="0"/>
              <a:t>Not being connected to yourself (dissociative)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7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#13 </a:t>
            </a:r>
            <a:r>
              <a:rPr lang="mr-IN" dirty="0" smtClean="0"/>
              <a:t>–</a:t>
            </a:r>
            <a:r>
              <a:rPr lang="en-US" dirty="0" smtClean="0"/>
              <a:t> Disorganized Schizophrenia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Salad???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25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 </a:t>
            </a:r>
            <a:r>
              <a:rPr lang="mr-IN" dirty="0" smtClean="0"/>
              <a:t>–</a:t>
            </a:r>
            <a:r>
              <a:rPr lang="en-US" dirty="0" smtClean="0"/>
              <a:t> Bipolar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Bipolar</a:t>
            </a:r>
          </a:p>
          <a:p>
            <a:r>
              <a:rPr lang="en-US" dirty="0" smtClean="0"/>
              <a:t>Manic Episode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#15 - OCD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Ritual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mr-IN" dirty="0" smtClean="0"/>
              <a:t>…</a:t>
            </a:r>
            <a:r>
              <a:rPr lang="en-US" dirty="0" smtClean="0"/>
              <a:t>forget the treatment component of this example at the end</a:t>
            </a:r>
            <a:r>
              <a:rPr lang="mr-IN" dirty="0" smtClean="0"/>
              <a:t>…</a:t>
            </a:r>
            <a:r>
              <a:rPr lang="en-US" dirty="0" smtClean="0"/>
              <a:t>talk therapy is not the gold-standard treatment for OCD sufferers. The gold standard is actually exposure and response prevention</a:t>
            </a:r>
            <a:r>
              <a:rPr lang="mr-IN" dirty="0" smtClean="0"/>
              <a:t>…</a:t>
            </a:r>
            <a:r>
              <a:rPr lang="en-US" dirty="0" smtClean="0"/>
              <a:t>more on this soon!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8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#16 </a:t>
            </a:r>
            <a:r>
              <a:rPr lang="mr-IN" dirty="0" smtClean="0"/>
              <a:t>–</a:t>
            </a:r>
            <a:r>
              <a:rPr lang="en-US" dirty="0" smtClean="0"/>
              <a:t> Narcissistic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straightforward here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Grandiose impression of oneself</a:t>
            </a:r>
            <a:r>
              <a:rPr lang="mr-IN" dirty="0" smtClean="0"/>
              <a:t>…</a:t>
            </a:r>
            <a:r>
              <a:rPr lang="en-US" dirty="0" smtClean="0"/>
              <a:t>thinking they’re better than everyone else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580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#17 </a:t>
            </a:r>
            <a:r>
              <a:rPr lang="mr-IN" dirty="0" smtClean="0"/>
              <a:t>–</a:t>
            </a:r>
            <a:r>
              <a:rPr lang="en-US" dirty="0" smtClean="0"/>
              <a:t> Paranoid Schizophrenia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8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r>
              <a:rPr lang="mr-IN" dirty="0" smtClean="0"/>
              <a:t>–</a:t>
            </a:r>
            <a:r>
              <a:rPr lang="en-US" dirty="0" smtClean="0"/>
              <a:t> Specific Phobia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 fear of trains is known</a:t>
            </a:r>
            <a:r>
              <a:rPr lang="mr-IN" sz="3200" dirty="0" smtClean="0"/>
              <a:t>…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15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</a:t>
            </a:r>
            <a:r>
              <a:rPr lang="mr-IN" dirty="0" smtClean="0"/>
              <a:t>–</a:t>
            </a:r>
            <a:r>
              <a:rPr lang="en-US" dirty="0" smtClean="0"/>
              <a:t> Kleptomania / OCD*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is actually Kleptomania</a:t>
            </a:r>
            <a:r>
              <a:rPr lang="mr-IN" sz="2800" dirty="0" smtClean="0"/>
              <a:t>…</a:t>
            </a:r>
            <a:endParaRPr lang="en-US" sz="2800" dirty="0" smtClean="0"/>
          </a:p>
          <a:p>
            <a:r>
              <a:rPr lang="en-US" sz="2800" dirty="0" smtClean="0"/>
              <a:t>The ‘</a:t>
            </a:r>
            <a:r>
              <a:rPr lang="en-US" sz="2800" b="1" i="1" dirty="0" smtClean="0"/>
              <a:t>uncontrollable urge</a:t>
            </a:r>
            <a:r>
              <a:rPr lang="en-US" sz="2800" dirty="0" smtClean="0"/>
              <a:t>’ is maybe why the key identified OCD</a:t>
            </a:r>
            <a:r>
              <a:rPr lang="mr-IN" sz="2800" dirty="0" smtClean="0"/>
              <a:t>…</a:t>
            </a:r>
            <a:r>
              <a:rPr lang="en-US" sz="2800" dirty="0" smtClean="0"/>
              <a:t>however</a:t>
            </a:r>
            <a:r>
              <a:rPr lang="mr-IN" sz="2800" dirty="0" smtClean="0"/>
              <a:t>…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People diagnosed with OCD may actually be fearful of stealing</a:t>
            </a:r>
            <a:r>
              <a:rPr lang="mr-IN" sz="2800" dirty="0" smtClean="0"/>
              <a:t>…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56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</a:t>
            </a:r>
            <a:r>
              <a:rPr lang="mr-IN" dirty="0" smtClean="0"/>
              <a:t>–</a:t>
            </a:r>
            <a:r>
              <a:rPr lang="en-US" dirty="0" smtClean="0"/>
              <a:t> Histrionic Personality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Attention seeking behaviors</a:t>
            </a:r>
            <a:r>
              <a:rPr lang="mr-IN" sz="2800" dirty="0" smtClean="0"/>
              <a:t>…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Theatrical nature</a:t>
            </a:r>
            <a:r>
              <a:rPr lang="en-US" sz="2800" dirty="0"/>
              <a:t> </a:t>
            </a:r>
            <a:r>
              <a:rPr lang="en-US" sz="2800" dirty="0" smtClean="0"/>
              <a:t>in public</a:t>
            </a:r>
            <a:r>
              <a:rPr lang="mr-IN" sz="2800" dirty="0" smtClean="0"/>
              <a:t>…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565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</a:t>
            </a:r>
            <a:r>
              <a:rPr lang="mr-IN" dirty="0" smtClean="0"/>
              <a:t>–</a:t>
            </a:r>
            <a:r>
              <a:rPr lang="en-US" dirty="0" smtClean="0"/>
              <a:t> (Paranoid) Schizophrenia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Hallucinations (voices/images ) </a:t>
            </a:r>
          </a:p>
          <a:p>
            <a:r>
              <a:rPr lang="en-US" dirty="0" smtClean="0"/>
              <a:t>Delusions (believing these things with conviction</a:t>
            </a:r>
            <a:r>
              <a:rPr lang="mr-IN" dirty="0" smtClean="0"/>
              <a:t>…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3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#5- Conversion Disorder*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Technically, however, with Conversion Disorder the patient isn’t ’faking’ it. There is no medical reason, or identifiable reason why the person is the condition</a:t>
            </a:r>
            <a:r>
              <a:rPr lang="mr-IN" dirty="0" smtClean="0"/>
              <a:t>…</a:t>
            </a:r>
            <a:r>
              <a:rPr lang="en-US" dirty="0" smtClean="0"/>
              <a:t>the person is often very frustrated and confused by this himself/herself. </a:t>
            </a:r>
          </a:p>
          <a:p>
            <a:r>
              <a:rPr lang="en-US" dirty="0" smtClean="0"/>
              <a:t>The fact that he benefited from his condition and it resolved after his was compensated, suggestions he may not actually Conversion Disorder</a:t>
            </a:r>
            <a:r>
              <a:rPr lang="mr-IN" dirty="0" smtClean="0"/>
              <a:t>…</a:t>
            </a:r>
            <a:r>
              <a:rPr lang="en-US" dirty="0" smtClean="0"/>
              <a:t>but he is malingering (not a diagnosis, though).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8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</a:t>
            </a:r>
            <a:r>
              <a:rPr lang="mr-IN" dirty="0" smtClean="0"/>
              <a:t>–</a:t>
            </a:r>
            <a:r>
              <a:rPr lang="en-US" dirty="0" smtClean="0"/>
              <a:t> Dissociative Fugue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Fugue state = you forget autobiographical information</a:t>
            </a:r>
            <a:r>
              <a:rPr lang="mr-IN" dirty="0" smtClean="0"/>
              <a:t>…</a:t>
            </a:r>
            <a:r>
              <a:rPr lang="en-US" dirty="0" smtClean="0"/>
              <a:t>you forget who you are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Dissociative </a:t>
            </a:r>
            <a:r>
              <a:rPr lang="mr-IN" dirty="0" smtClean="0"/>
              <a:t>–</a:t>
            </a:r>
            <a:r>
              <a:rPr lang="en-US" dirty="0" smtClean="0"/>
              <a:t> wondering off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9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</a:t>
            </a:r>
            <a:r>
              <a:rPr lang="mr-IN" dirty="0" smtClean="0"/>
              <a:t>–</a:t>
            </a:r>
            <a:r>
              <a:rPr lang="en-US" dirty="0" smtClean="0"/>
              <a:t> OCD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Compulsive behaviors </a:t>
            </a:r>
          </a:p>
          <a:p>
            <a:r>
              <a:rPr lang="en-US" dirty="0" smtClean="0"/>
              <a:t>Avoidance behaviors </a:t>
            </a:r>
          </a:p>
          <a:p>
            <a:r>
              <a:rPr lang="en-US" dirty="0" smtClean="0"/>
              <a:t>Superstitious thoughts </a:t>
            </a:r>
          </a:p>
          <a:p>
            <a:r>
              <a:rPr lang="en-US" dirty="0" smtClean="0"/>
              <a:t>Rituals around the fear to neutralize the fear / anxiety around the superstition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1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</a:t>
            </a:r>
            <a:r>
              <a:rPr lang="mr-IN" dirty="0" smtClean="0"/>
              <a:t>–</a:t>
            </a:r>
            <a:r>
              <a:rPr lang="en-US" dirty="0" smtClean="0"/>
              <a:t> Generalized Anxiety Disorder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worried that something bad will happen</a:t>
            </a:r>
            <a:r>
              <a:rPr lang="mr-IN" dirty="0" smtClean="0"/>
              <a:t>…</a:t>
            </a:r>
            <a:r>
              <a:rPr lang="en-US" dirty="0" smtClean="0"/>
              <a:t>health, natural disasters, family, money, relationships,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 </a:t>
            </a:r>
            <a:r>
              <a:rPr lang="en-US" dirty="0"/>
              <a:t>was always tense, irritable, and restless. He had difficulty getting to sleep. He had headaches and sweated excessively. His appetite was poor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271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71</TotalTime>
  <Words>446</Words>
  <Application>Microsoft Macintosh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Diagnosis day </vt:lpstr>
      <vt:lpstr>#1 – Specific Phobia </vt:lpstr>
      <vt:lpstr>#2 – Kleptomania / OCD*</vt:lpstr>
      <vt:lpstr>#3 – Histrionic Personality Disorder </vt:lpstr>
      <vt:lpstr>#4 – (Paranoid) Schizophrenia </vt:lpstr>
      <vt:lpstr>#5- Conversion Disorder* </vt:lpstr>
      <vt:lpstr>#6 – Dissociative Fugue </vt:lpstr>
      <vt:lpstr>#7 – OCD </vt:lpstr>
      <vt:lpstr>#8 – Generalized Anxiety Disorder  </vt:lpstr>
      <vt:lpstr>#9 – Borderline Personality Disorder</vt:lpstr>
      <vt:lpstr>#10 – Major Depression </vt:lpstr>
      <vt:lpstr>#11 – Catatonic Schizophrenia </vt:lpstr>
      <vt:lpstr>#12 – Dissociative Amnesia </vt:lpstr>
      <vt:lpstr>#13 – Disorganized Schizophrenia </vt:lpstr>
      <vt:lpstr>#14 – Bipolar </vt:lpstr>
      <vt:lpstr>#15 - OCD</vt:lpstr>
      <vt:lpstr>#16 – Narcissistic PD</vt:lpstr>
      <vt:lpstr>#17 – Paranoid Schizophrenia 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Summers, Berta Jane</dc:creator>
  <cp:lastModifiedBy>Summers, Berta Jane</cp:lastModifiedBy>
  <cp:revision>9</cp:revision>
  <dcterms:created xsi:type="dcterms:W3CDTF">2019-04-22T23:41:14Z</dcterms:created>
  <dcterms:modified xsi:type="dcterms:W3CDTF">2019-04-23T00:53:03Z</dcterms:modified>
</cp:coreProperties>
</file>