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6" r:id="rId4"/>
    <p:sldId id="267" r:id="rId5"/>
    <p:sldId id="269" r:id="rId6"/>
    <p:sldId id="268" r:id="rId7"/>
    <p:sldId id="257" r:id="rId8"/>
    <p:sldId id="262" r:id="rId9"/>
    <p:sldId id="260" r:id="rId10"/>
    <p:sldId id="261" r:id="rId11"/>
    <p:sldId id="265" r:id="rId12"/>
    <p:sldId id="270" r:id="rId13"/>
    <p:sldId id="272" r:id="rId14"/>
    <p:sldId id="273" r:id="rId15"/>
    <p:sldId id="28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6"/>
  </p:normalViewPr>
  <p:slideViewPr>
    <p:cSldViewPr snapToGrid="0" snapToObjects="1">
      <p:cViewPr varScale="1">
        <p:scale>
          <a:sx n="64" d="100"/>
          <a:sy n="64" d="100"/>
        </p:scale>
        <p:origin x="8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F5A81-26C0-7444-AE72-5190778B333E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A455E-9FD1-8F42-B54F-66FC55EA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9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CBDF-A710-984D-88BB-76123951ADDD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9C8C-4318-B445-BB44-378CEAE7E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9w7jHYriF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z03FQGlGgo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rive.google.com/open?id=1j_piWh_Tpt5CZvs8jwv7TsnlxixqvRgW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qCJDpNnH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youtube.com/watch?v=_kMzVNnv78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i="1" dirty="0" smtClean="0"/>
              <a:t>Day 2 </a:t>
            </a:r>
            <a:endParaRPr lang="en-US" sz="13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Psychology</a:t>
            </a:r>
          </a:p>
          <a:p>
            <a:r>
              <a:rPr lang="en-US" dirty="0" smtClean="0"/>
              <a:t>T. Cummings </a:t>
            </a:r>
          </a:p>
          <a:p>
            <a:r>
              <a:rPr lang="en-US" dirty="0" smtClean="0"/>
              <a:t>Keefe Tech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latin typeface="Comic Sans MS" charset="0"/>
              </a:rPr>
              <a:t>Dependent Variable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828800" y="4800600"/>
            <a:ext cx="4038600" cy="1600200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en-US" b="1" i="1" dirty="0" smtClean="0">
                <a:latin typeface="Comic Sans MS" pitchFamily="66" charset="0"/>
              </a:rPr>
              <a:t>The dependent variable would be the effect of the drug.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Comic Sans MS" pitchFamily="66" charset="0"/>
              </a:rPr>
              <a:t>Whatever is being measured in the experiment.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latin typeface="Comic Sans MS" pitchFamily="66" charset="0"/>
              </a:rPr>
              <a:t>It is dependent on the independent variable.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 descr="girl_sleeping_in_chair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AE35A-78BC-6B4C-AA96-3341FD921EC6}" type="slidenum">
              <a:rPr lang="en-US" altLang="en-US" sz="1200">
                <a:solidFill>
                  <a:srgbClr val="898989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The Independent Variable &amp; The Dependent Variable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400" b="0" i="1" u="none" strike="noStrike" dirty="0" smtClean="0">
              <a:solidFill>
                <a:srgbClr val="8C0000"/>
              </a:solidFill>
              <a:effectLst/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“</a:t>
            </a: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They’re testing the effect</a:t>
            </a:r>
            <a:r>
              <a:rPr lang="en-US" sz="6600" dirty="0"/>
              <a:t> </a:t>
            </a:r>
            <a:endParaRPr lang="en-US" sz="6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of __________</a:t>
            </a:r>
            <a:r>
              <a:rPr lang="en-US" sz="6600" dirty="0"/>
              <a:t> </a:t>
            </a:r>
            <a:endParaRPr lang="en-US" sz="6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on __________”</a:t>
            </a:r>
            <a:endParaRPr lang="en-US" sz="66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Legless Rats…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“The number of legs a rat has will impact its speed in a maze”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03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j02154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43318"/>
            <a:ext cx="3376612" cy="270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j041364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612897"/>
            <a:ext cx="1604963" cy="14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j021148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43" y="341059"/>
            <a:ext cx="520434" cy="26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j021148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6" y="3327147"/>
            <a:ext cx="654368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j021148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41059"/>
            <a:ext cx="654368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j021148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823" y="3327147"/>
            <a:ext cx="654368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j039768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25" y="1246474"/>
            <a:ext cx="3141954" cy="7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j0397664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71" y="1003049"/>
            <a:ext cx="890420" cy="23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1660" y="800100"/>
            <a:ext cx="72923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“</a:t>
            </a:r>
            <a:r>
              <a:rPr lang="en-US" sz="80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They’re testing the effect</a:t>
            </a:r>
            <a:r>
              <a:rPr lang="en-US" sz="8000" dirty="0" smtClean="0"/>
              <a:t> </a:t>
            </a:r>
          </a:p>
          <a:p>
            <a:pPr algn="ctr"/>
            <a:r>
              <a:rPr lang="en-US" sz="80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of __________</a:t>
            </a:r>
            <a:r>
              <a:rPr lang="en-US" sz="8000" dirty="0" smtClean="0"/>
              <a:t> </a:t>
            </a:r>
          </a:p>
          <a:p>
            <a:pPr algn="ctr"/>
            <a:r>
              <a:rPr lang="en-US" sz="80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on __________”</a:t>
            </a:r>
            <a:endParaRPr lang="en-US" sz="8000" b="0" dirty="0" smtClean="0">
              <a:effectLst/>
            </a:endParaRPr>
          </a:p>
        </p:txBody>
      </p:sp>
      <p:pic>
        <p:nvPicPr>
          <p:cNvPr id="4098" name="Picture 2" descr="Cj02154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2" y="485355"/>
            <a:ext cx="2905125" cy="23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Legless Rat Experiment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IV: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DV: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Control Group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Experimental Group: </a:t>
            </a:r>
          </a:p>
          <a:p>
            <a:endParaRPr lang="en-US" dirty="0"/>
          </a:p>
        </p:txBody>
      </p:sp>
      <p:pic>
        <p:nvPicPr>
          <p:cNvPr id="4" name="Picture 2" descr="Cj02154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2" y="485355"/>
            <a:ext cx="2905125" cy="23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null </a:t>
            </a:r>
            <a:r>
              <a:rPr lang="en-US" b="1" dirty="0" smtClean="0">
                <a:solidFill>
                  <a:srgbClr val="C00000"/>
                </a:solidFill>
              </a:rPr>
              <a:t>hypothesis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“The independent variable will have no effect on the dependent variable”</a:t>
            </a:r>
            <a:endParaRPr lang="en-US" sz="4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In an experiment, you are not so much trying</a:t>
            </a:r>
            <a:r>
              <a:rPr lang="en-US" sz="4000" dirty="0"/>
              <a:t> </a:t>
            </a: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to “prove” your hypothesis as you are gathering</a:t>
            </a:r>
            <a:r>
              <a:rPr lang="en-US" sz="4000" dirty="0"/>
              <a:t> </a:t>
            </a: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data to see if you can </a:t>
            </a:r>
            <a:r>
              <a:rPr lang="en-US" sz="4000" b="1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reject the null hypothesis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48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Confounding variables</a:t>
            </a:r>
            <a:r>
              <a:rPr lang="en-US" sz="44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:</a:t>
            </a:r>
            <a:endParaRPr lang="en-US" sz="4400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0" dirty="0" smtClean="0">
                <a:effectLst/>
              </a:rPr>
              <a:t/>
            </a:r>
            <a:br>
              <a:rPr lang="en-US" sz="4400" b="0" dirty="0" smtClean="0">
                <a:effectLst/>
              </a:rPr>
            </a:br>
            <a:r>
              <a:rPr lang="en-US" sz="44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Any variable other than the IV that</a:t>
            </a:r>
            <a:endParaRPr lang="en-US" sz="4400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could cause a change in the DV</a:t>
            </a:r>
            <a:endParaRPr lang="en-US" sz="4400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creating differences between your groups</a:t>
            </a:r>
            <a:endParaRPr lang="en-US" sz="4400" b="0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DEMO: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(Names in a hat) </a:t>
            </a:r>
          </a:p>
        </p:txBody>
      </p:sp>
    </p:spTree>
    <p:extLst>
      <p:ext uri="{BB962C8B-B14F-4D97-AF65-F5344CB8AC3E}">
        <p14:creationId xmlns:p14="http://schemas.microsoft.com/office/powerpoint/2010/main" val="3439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smtClean="0">
                <a:solidFill>
                  <a:srgbClr val="720000"/>
                </a:solidFill>
                <a:effectLst/>
                <a:latin typeface="Tahoma" charset="0"/>
              </a:rPr>
              <a:t>Random Assignment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Each subject has an equal chance of being assigned to the control or experimental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 Day #</a:t>
            </a:r>
            <a:r>
              <a:rPr lang="en-US" b="1" dirty="0" smtClean="0"/>
              <a:t>1 </a:t>
            </a:r>
            <a:r>
              <a:rPr lang="mr-IN" b="1" dirty="0" smtClean="0"/>
              <a:t>–</a:t>
            </a:r>
            <a:r>
              <a:rPr lang="en-US" b="1" dirty="0" smtClean="0"/>
              <a:t> Debriefing/Content</a:t>
            </a:r>
            <a:br>
              <a:rPr lang="en-US" b="1" dirty="0" smtClean="0"/>
            </a:br>
            <a:r>
              <a:rPr lang="en-US" sz="3200" b="1" i="1" dirty="0" smtClean="0"/>
              <a:t> “The Newspaper Article”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How do we meaningfully test any claim?</a:t>
            </a:r>
          </a:p>
          <a:p>
            <a:r>
              <a:rPr lang="en-US" b="1" dirty="0"/>
              <a:t>What is the evidence?</a:t>
            </a:r>
            <a:endParaRPr lang="en-US" b="0" dirty="0" smtClean="0">
              <a:effectLst/>
            </a:endParaRPr>
          </a:p>
          <a:p>
            <a:r>
              <a:rPr lang="en-US" b="1" dirty="0">
                <a:hlinkClick r:id="rId2"/>
              </a:rPr>
              <a:t>Amazing Randi </a:t>
            </a:r>
            <a:r>
              <a:rPr lang="en-US" b="1" dirty="0" smtClean="0"/>
              <a:t>v. Uri Geller on </a:t>
            </a:r>
            <a:r>
              <a:rPr lang="en-US" b="1" i="1" dirty="0" smtClean="0"/>
              <a:t>The Tonight Show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0000"/>
                </a:solidFill>
                <a:latin typeface="Tahoma" charset="0"/>
              </a:rPr>
              <a:t>Why random assignment?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Balance/equalize group characteristics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8C0000"/>
              </a:solidFill>
              <a:latin typeface="Tahoma" charset="0"/>
            </a:endParaRP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FFCC66"/>
              </a:solidFill>
              <a:latin typeface="Noto Sans Symbols" charset="0"/>
            </a:endParaRP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Eliminates </a:t>
            </a:r>
            <a:r>
              <a:rPr lang="en-US" b="0" i="0" u="sng" strike="noStrike" dirty="0" smtClean="0">
                <a:solidFill>
                  <a:srgbClr val="8C0000"/>
                </a:solidFill>
                <a:effectLst/>
                <a:latin typeface="Tahoma" charset="0"/>
              </a:rPr>
              <a:t>participant</a:t>
            </a: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 confounding variables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rgbClr val="8C0000"/>
              </a:solidFill>
              <a:latin typeface="Tahoma" charset="0"/>
            </a:endParaRP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endParaRPr lang="en-US" sz="2400" dirty="0" smtClean="0">
              <a:solidFill>
                <a:srgbClr val="FFCC66"/>
              </a:solidFill>
              <a:latin typeface="Noto Sans Symbols" charset="0"/>
            </a:endParaRP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It is not a true </a:t>
            </a:r>
            <a:r>
              <a:rPr lang="en-US" b="0" i="0" u="sng" dirty="0" smtClean="0">
                <a:solidFill>
                  <a:srgbClr val="8C0000"/>
                </a:solidFill>
                <a:effectLst/>
                <a:latin typeface="Tahoma" charset="0"/>
              </a:rPr>
              <a:t>experiment</a:t>
            </a: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ahoma" charset="0"/>
              </a:rPr>
              <a:t> without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u="none" strike="noStrike" dirty="0" smtClean="0">
                <a:solidFill>
                  <a:srgbClr val="2E2E00"/>
                </a:solidFill>
                <a:effectLst/>
                <a:latin typeface="Times New Roman" charset="0"/>
                <a:hlinkClick r:id="rId2"/>
              </a:rPr>
              <a:t>Placebos and the Placebo Effect</a:t>
            </a:r>
            <a:r>
              <a:rPr lang="en-US" b="1" i="0" u="none" strike="noStrike" dirty="0" smtClean="0">
                <a:solidFill>
                  <a:srgbClr val="2E2E00"/>
                </a:solidFill>
                <a:effectLst/>
                <a:latin typeface="Times New Roman" charset="0"/>
              </a:rPr>
              <a:t> (Expectancy) </a:t>
            </a:r>
            <a:endParaRPr lang="en-US" dirty="0"/>
          </a:p>
        </p:txBody>
      </p:sp>
      <p:pic>
        <p:nvPicPr>
          <p:cNvPr id="6146" name="Picture 2" descr="https://lh4.googleusercontent.com/8HlcZ3DZZ9WdHftMXTDJ7gfxgM_Y907Tul6RC56PaLSDIrwMXC1ou9GRE4ygiAO2ZJbnlIBOfzzbwgq0snvyqbWAw2DcbkxJJXCqG81bT3tv9CssnMDQmvkjlBLN75ZHpc8TmWtZo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28780"/>
            <a:ext cx="7220902" cy="48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49590" y="1462881"/>
            <a:ext cx="3451860" cy="4714082"/>
          </a:xfrm>
        </p:spPr>
        <p:txBody>
          <a:bodyPr>
            <a:noAutofit/>
          </a:bodyPr>
          <a:lstStyle/>
          <a:p>
            <a:r>
              <a:rPr lang="en-US" sz="2000" dirty="0"/>
              <a:t>White sugar pill will give you a placebo, if you want a stronger effect go to a smaller blue pill with a letter stamped on it. Stronger yet, a gel capsule and of course anything intravenous will give you an even more powerful placebo effect. Also note the nocebo effect- getting side effects from the placebo</a:t>
            </a:r>
            <a:endParaRPr lang="en-US" sz="2000" b="0" dirty="0" smtClean="0">
              <a:effectLst/>
            </a:endParaRPr>
          </a:p>
          <a:p>
            <a:r>
              <a:rPr lang="en-US" sz="2000" dirty="0"/>
              <a:t>Make sure to mention sham surgeries here.</a:t>
            </a:r>
            <a:endParaRPr lang="en-US" sz="2000" b="0" dirty="0" smtClean="0">
              <a:effectLst/>
            </a:endParaRPr>
          </a:p>
          <a:p>
            <a:r>
              <a:rPr lang="en-US" sz="2000" dirty="0"/>
              <a:t>Also, NPR 5/11/2016 using a Nike putter vs. no name putter creates a sports equipment type of placebo</a:t>
            </a:r>
            <a:r>
              <a:rPr lang="en-US" sz="2000" dirty="0" smtClean="0"/>
              <a:t>.</a:t>
            </a:r>
            <a:endParaRPr lang="en-US" sz="20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06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b="1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A double blind </a:t>
            </a: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control for possible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experimenter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4000" b="0" i="0" u="none" strike="noStrike" dirty="0" smtClean="0">
              <a:solidFill>
                <a:srgbClr val="8C0000"/>
              </a:solidFill>
              <a:effectLst/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Neither the participants nor the researcher</a:t>
            </a:r>
            <a:endParaRPr lang="en-US" sz="4000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or data gatherer know the hypothesis or</a:t>
            </a:r>
            <a:endParaRPr lang="en-US" sz="4000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who has been assigned to what group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"/>
            <a:ext cx="10515600" cy="654939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8C0000"/>
                </a:solidFill>
                <a:latin typeface="Times New Roman" charset="0"/>
              </a:rPr>
              <a:t>APA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Ethical Guidelines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Volunteers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only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Researchers must obtain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informed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consent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rgbClr val="8C0000"/>
              </a:solidFill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Researchers must insure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a minimum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amount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of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deception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 smtClean="0">
              <a:solidFill>
                <a:srgbClr val="8C0000"/>
              </a:solidFill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Researchers must induce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a minimum of harm or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stress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Researchers must maintain the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confidentiality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 of the volunteers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rgbClr val="8C0000"/>
              </a:solidFill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*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 Volunteers have </a:t>
            </a:r>
            <a:r>
              <a:rPr lang="en-US" b="1" dirty="0">
                <a:solidFill>
                  <a:srgbClr val="8C0000"/>
                </a:solidFill>
                <a:latin typeface="Times New Roman" charset="0"/>
              </a:rPr>
              <a:t>the right to discontinue 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at any 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time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0" dirty="0" smtClean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Times New Roman" charset="0"/>
              </a:rPr>
              <a:t>* 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Researchers 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have an obligation to </a:t>
            </a:r>
            <a:r>
              <a:rPr lang="en-US" b="1" dirty="0" smtClean="0">
                <a:solidFill>
                  <a:srgbClr val="8C0000"/>
                </a:solidFill>
                <a:latin typeface="Times New Roman" charset="0"/>
              </a:rPr>
              <a:t>debrief</a:t>
            </a:r>
            <a:r>
              <a:rPr lang="en-US" dirty="0"/>
              <a:t> 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after </a:t>
            </a:r>
            <a:r>
              <a:rPr lang="en-US" dirty="0">
                <a:solidFill>
                  <a:srgbClr val="8C0000"/>
                </a:solidFill>
                <a:latin typeface="Times New Roman" charset="0"/>
              </a:rPr>
              <a:t>the research is </a:t>
            </a:r>
            <a:r>
              <a:rPr lang="en-US" dirty="0" smtClean="0">
                <a:solidFill>
                  <a:srgbClr val="8C0000"/>
                </a:solidFill>
                <a:latin typeface="Times New Roman" charset="0"/>
              </a:rPr>
              <a:t>ended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77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u="none" strike="noStrike" dirty="0" smtClean="0">
                <a:solidFill>
                  <a:srgbClr val="720000"/>
                </a:solidFill>
                <a:effectLst/>
                <a:latin typeface="Tahoma" charset="0"/>
              </a:rPr>
              <a:t>Institutional Review Board (IRB)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251460"/>
            <a:ext cx="1021842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Ethics </a:t>
            </a: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in social science research: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*1920: John B. Watson and “Little Albert”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*1963: Stanley Milgram’s 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“electric shock” study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*1932-72: The Tuskegee Syphilis Study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0" dirty="0" smtClean="0">
                <a:effectLst/>
              </a:rPr>
              <a:t/>
            </a:r>
            <a:br>
              <a:rPr lang="en-US" sz="4000" b="0" dirty="0" smtClean="0">
                <a:effectLst/>
              </a:rPr>
            </a:br>
            <a:r>
              <a:rPr lang="en-US" sz="4000" b="0" i="0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*1968: Blue Eyes, Brown Eyes.</a:t>
            </a:r>
            <a:endParaRPr lang="en-US" sz="4000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61106" y="548640"/>
            <a:ext cx="69989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 smtClean="0">
                <a:solidFill>
                  <a:srgbClr val="2E2E00"/>
                </a:solidFill>
                <a:effectLst/>
                <a:latin typeface="Times New Roman" charset="0"/>
              </a:rPr>
              <a:t>Stanley Milgram</a:t>
            </a:r>
            <a:endParaRPr lang="en-US" sz="4000" b="0" dirty="0" smtClean="0">
              <a:effectLst/>
            </a:endParaRPr>
          </a:p>
          <a:p>
            <a:pPr algn="ctr"/>
            <a:r>
              <a:rPr lang="en-US" sz="4000" b="1" i="0" u="none" strike="noStrike" dirty="0" smtClean="0">
                <a:solidFill>
                  <a:srgbClr val="2E2E00"/>
                </a:solidFill>
                <a:effectLst/>
                <a:latin typeface="Times New Roman" charset="0"/>
              </a:rPr>
              <a:t>Yale- 1963</a:t>
            </a:r>
            <a:endParaRPr lang="en-US" sz="4000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https://lh4.googleusercontent.com/fUvosHY8mptR1qOZC-zMO9nHGrQtLqLrHv_dID-wjaOjzDlVSYsKArjlVFPeXLL47jJ00fO6UFioPvCIDGEUWOB_Q-pVjGPfQERXMUX_g68ce9VBMfMqiRizOwJXF6qvxdrIbVCEvpQ04jmC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64" y="57150"/>
            <a:ext cx="5152155" cy="66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gram shock 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308610"/>
            <a:ext cx="12006374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Arial" charset="0"/>
              </a:rPr>
              <a:t>Milgram video with original footage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522220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https://drive.google.com/open?id=1j_piWh_Tpt5CZvs8jwv7TsnlxixqvRgW</a:t>
            </a:r>
            <a:endParaRPr lang="en-US" dirty="0"/>
          </a:p>
        </p:txBody>
      </p:sp>
      <p:pic>
        <p:nvPicPr>
          <p:cNvPr id="10242" name="Picture 2" descr="https://lh6.googleusercontent.com/PenGsgqvQuDU-RGyo9n307wzOLn0ofQn2fm6S5yosBEdiEn-ISGIE7hxkUd0gsSasrWFZooLRleq5ub7oXYQQYUbmqEfoKqKCSxpuKgxWiX8-4f5oRzzFc_680DbCInZKxlF-CmWf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10" y="1690688"/>
            <a:ext cx="8397240" cy="46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Recall Zimbardo’s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i="0" u="none" strike="noStrike" dirty="0" smtClean="0">
                <a:solidFill>
                  <a:srgbClr val="000000"/>
                </a:solidFill>
                <a:effectLst/>
                <a:latin typeface="Times New Roman" charset="0"/>
              </a:rPr>
              <a:t>“Mock Prison” study at Stanford (1971)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lh6.googleusercontent.com/dmaYdl9u2-06HZ12rwu91uk0aKRjxaKkTlzjESXdWSS27SiyEFLapaYXlCSdeopsMX3aJEEBpTSnRkyfDHBaJ4c5_0f_uDnrnPTAb_b4-LCCoLWyz2g-621BOFdqam2LeiMH3ZL9E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25625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“People’s desire to believe in the paranormal is stronger than all the evidence that it does not exist.”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-Susan </a:t>
            </a:r>
            <a:r>
              <a:rPr lang="en-US" dirty="0" smtClean="0"/>
              <a:t>Blackmore, PhD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0000"/>
                </a:solidFill>
                <a:latin typeface="Tahoma" charset="0"/>
              </a:rPr>
              <a:t>Stanford Prison Experiment (1971)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lh4.googleusercontent.com/j5gsoZmrI_1nEM_AfivVOBeGfgL1NehNrec3ZKutr17glFww3fLiZxR76WqvAOz8rwj-YYZomtEeIBP9UWGdwtEfgcKCFfgJGOGMM8AMahpZj5odcTcETYw_oxjGFm74boMc-cWXzDRAH3s5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0" y="1371601"/>
            <a:ext cx="4397693" cy="53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 Exam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AP Psychology Exam – Thursday May 9</a:t>
            </a:r>
            <a:r>
              <a:rPr lang="en-US" sz="3600" baseline="30000" dirty="0"/>
              <a:t>th</a:t>
            </a:r>
            <a:r>
              <a:rPr lang="en-US" sz="3600" dirty="0"/>
              <a:t>, 2019 – Afternoon </a:t>
            </a:r>
          </a:p>
          <a:p>
            <a:pPr lvl="1"/>
            <a:r>
              <a:rPr lang="en-US" sz="3200" dirty="0"/>
              <a:t> 100 MC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/>
              <a:t> 70 mins (2/3 Grade) </a:t>
            </a:r>
          </a:p>
          <a:p>
            <a:pPr lvl="1"/>
            <a:r>
              <a:rPr lang="en-US" sz="3200" dirty="0"/>
              <a:t>2 FRQ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/>
              <a:t> 50 mins (1/3 Grade) –BLUE OR BLACK INK </a:t>
            </a:r>
          </a:p>
          <a:p>
            <a:pPr lvl="2"/>
            <a:r>
              <a:rPr lang="en-US" sz="2800" dirty="0"/>
              <a:t>FRQ #1</a:t>
            </a:r>
          </a:p>
          <a:p>
            <a:pPr lvl="2"/>
            <a:r>
              <a:rPr lang="en-US" sz="2800" dirty="0" smtClean="0"/>
              <a:t>FRQ </a:t>
            </a:r>
            <a:r>
              <a:rPr lang="en-US" sz="2800" dirty="0"/>
              <a:t>#2  </a:t>
            </a:r>
          </a:p>
        </p:txBody>
      </p:sp>
    </p:spTree>
    <p:extLst>
      <p:ext uri="{BB962C8B-B14F-4D97-AF65-F5344CB8AC3E}">
        <p14:creationId xmlns:p14="http://schemas.microsoft.com/office/powerpoint/2010/main" val="6347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 Day #1 </a:t>
            </a:r>
            <a:r>
              <a:rPr lang="mr-IN" b="1" dirty="0" smtClean="0"/>
              <a:t>–</a:t>
            </a:r>
            <a:r>
              <a:rPr lang="en-US" b="1" dirty="0" smtClean="0"/>
              <a:t> Debriefing/Content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How do we meaningfully test any claim?</a:t>
            </a:r>
          </a:p>
          <a:p>
            <a:r>
              <a:rPr lang="en-US" b="1" dirty="0" smtClean="0"/>
              <a:t>What is the evidence?</a:t>
            </a:r>
            <a:endParaRPr lang="en-US" b="0" dirty="0" smtClean="0">
              <a:effectLst/>
            </a:endParaRPr>
          </a:p>
          <a:p>
            <a:r>
              <a:rPr lang="en-US" b="1" dirty="0" smtClean="0">
                <a:hlinkClick r:id="rId2"/>
              </a:rPr>
              <a:t>Amazing Randi </a:t>
            </a:r>
            <a:r>
              <a:rPr lang="en-US" b="1" dirty="0" smtClean="0"/>
              <a:t>v. Uri Geller on </a:t>
            </a:r>
            <a:r>
              <a:rPr lang="en-US" b="1" i="1" dirty="0" smtClean="0"/>
              <a:t>The Tonight Show</a:t>
            </a:r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dirty="0"/>
              <a:t>Concepts: hypothesis, controlled experiments, experimenter bias, replication, IV/DV, use of confederates, confirmation bias, perhaps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Recap Day #</a:t>
            </a:r>
            <a:r>
              <a:rPr lang="en-US" b="1" dirty="0" smtClean="0"/>
              <a:t>1</a:t>
            </a:r>
            <a:br>
              <a:rPr lang="en-US" b="1" dirty="0" smtClean="0"/>
            </a:br>
            <a:r>
              <a:rPr lang="en-US" sz="3100" dirty="0"/>
              <a:t> Demonstrations of alleged </a:t>
            </a:r>
            <a:r>
              <a:rPr lang="en-US" sz="3100" b="0" dirty="0" smtClean="0">
                <a:effectLst/>
              </a:rPr>
              <a:t/>
            </a:r>
            <a:br>
              <a:rPr lang="en-US" sz="3100" b="0" dirty="0" smtClean="0">
                <a:effectLst/>
              </a:rPr>
            </a:br>
            <a:r>
              <a:rPr lang="en-US" sz="3100" dirty="0"/>
              <a:t>‘parapsychological phenomena’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What’s the </a:t>
            </a:r>
            <a:r>
              <a:rPr lang="en-US" b="1" dirty="0"/>
              <a:t>evidence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it be </a:t>
            </a:r>
            <a:r>
              <a:rPr lang="en-US" b="1" dirty="0"/>
              <a:t>replicated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How do </a:t>
            </a:r>
            <a:r>
              <a:rPr lang="en-US" dirty="0" smtClean="0"/>
              <a:t>we test </a:t>
            </a:r>
            <a:r>
              <a:rPr lang="en-US" dirty="0"/>
              <a:t>a </a:t>
            </a:r>
            <a:r>
              <a:rPr lang="en-US" b="1" dirty="0"/>
              <a:t>hypothesis</a:t>
            </a:r>
            <a:r>
              <a:rPr lang="en-US" dirty="0" smtClean="0"/>
              <a:t>?</a:t>
            </a:r>
            <a:endParaRPr lang="en-US" b="0" dirty="0" smtClean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set up </a:t>
            </a:r>
            <a:r>
              <a:rPr lang="en-US" b="1" dirty="0"/>
              <a:t>the conditions</a:t>
            </a:r>
            <a:r>
              <a:rPr lang="en-US" dirty="0" smtClean="0"/>
              <a:t>?</a:t>
            </a:r>
          </a:p>
          <a:p>
            <a:endParaRPr lang="en-US" b="0" dirty="0">
              <a:effectLst/>
            </a:endParaRPr>
          </a:p>
          <a:p>
            <a:endParaRPr lang="en-US" b="0" dirty="0" smtClean="0">
              <a:effectLst/>
            </a:endParaRPr>
          </a:p>
          <a:p>
            <a:r>
              <a:rPr lang="en-US" dirty="0"/>
              <a:t>Once you believe, do you </a:t>
            </a:r>
            <a:r>
              <a:rPr lang="en-US" dirty="0" smtClean="0"/>
              <a:t>attend only to evidence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confirms your belief</a:t>
            </a:r>
            <a:r>
              <a:rPr lang="en-US" dirty="0" smtClean="0"/>
              <a:t>?</a:t>
            </a:r>
          </a:p>
          <a:p>
            <a:endParaRPr lang="en-US" b="0" dirty="0" smtClean="0">
              <a:effectLst/>
            </a:endParaRPr>
          </a:p>
          <a:p>
            <a:r>
              <a:rPr lang="en-US" b="1" dirty="0"/>
              <a:t>Confirmation Bias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Research Methods and Statistics</a:t>
            </a:r>
            <a:br>
              <a:rPr lang="en-US" sz="6600" b="1" dirty="0">
                <a:solidFill>
                  <a:srgbClr val="C00000"/>
                </a:solidFill>
              </a:rPr>
            </a:br>
            <a:r>
              <a:rPr lang="en-US" sz="6600" b="1" dirty="0">
                <a:solidFill>
                  <a:srgbClr val="C00000"/>
                </a:solidFill>
              </a:rPr>
              <a:t>8-10</a:t>
            </a:r>
            <a:r>
              <a:rPr lang="en-US" sz="6600" b="1" dirty="0" smtClean="0">
                <a:solidFill>
                  <a:srgbClr val="C00000"/>
                </a:solidFill>
              </a:rPr>
              <a:t>% AP Exam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24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 1 </a:t>
            </a:r>
          </a:p>
          <a:p>
            <a:r>
              <a:rPr lang="en-US" dirty="0" smtClean="0"/>
              <a:t>Graphic Organizer </a:t>
            </a:r>
          </a:p>
          <a:p>
            <a:r>
              <a:rPr lang="en-US" dirty="0" smtClean="0"/>
              <a:t>Quiz Friday</a:t>
            </a:r>
          </a:p>
          <a:p>
            <a:r>
              <a:rPr lang="en-US" dirty="0" smtClean="0"/>
              <a:t>(Open Note) </a:t>
            </a:r>
          </a:p>
          <a:p>
            <a:r>
              <a:rPr lang="en-US" dirty="0" smtClean="0"/>
              <a:t>Assignment Reading Pages #1-20</a:t>
            </a:r>
          </a:p>
        </p:txBody>
      </p:sp>
    </p:spTree>
    <p:extLst>
      <p:ext uri="{BB962C8B-B14F-4D97-AF65-F5344CB8AC3E}">
        <p14:creationId xmlns:p14="http://schemas.microsoft.com/office/powerpoint/2010/main" val="18323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Warm-Up:  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</a:t>
            </a:r>
            <a:r>
              <a:rPr lang="en-US" dirty="0" smtClean="0">
                <a:hlinkClick r:id="rId2"/>
              </a:rPr>
              <a:t>commercial</a:t>
            </a:r>
            <a:r>
              <a:rPr lang="en-US" dirty="0" smtClean="0"/>
              <a:t> for </a:t>
            </a:r>
            <a:r>
              <a:rPr lang="en-US" i="1" dirty="0" err="1" smtClean="0"/>
              <a:t>Belsomra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is the </a:t>
            </a:r>
            <a:r>
              <a:rPr lang="en-US" b="1" dirty="0" smtClean="0"/>
              <a:t>claim</a:t>
            </a:r>
            <a:r>
              <a:rPr lang="en-US" dirty="0" smtClean="0"/>
              <a:t>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</a:t>
            </a:r>
            <a:r>
              <a:rPr lang="en-US" b="1" dirty="0" smtClean="0"/>
              <a:t>population</a:t>
            </a:r>
            <a:r>
              <a:rPr lang="en-US" dirty="0" smtClean="0"/>
              <a:t> (n=)?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is in the </a:t>
            </a:r>
            <a:r>
              <a:rPr lang="en-US" b="1" dirty="0" smtClean="0"/>
              <a:t>experimental group</a:t>
            </a:r>
            <a:r>
              <a:rPr lang="en-US" dirty="0" smtClean="0"/>
              <a:t>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is in the </a:t>
            </a:r>
            <a:r>
              <a:rPr lang="en-US" b="1" dirty="0" smtClean="0"/>
              <a:t>control group</a:t>
            </a:r>
            <a:r>
              <a:rPr lang="en-US" dirty="0" smtClean="0"/>
              <a:t>?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070" y="1690688"/>
            <a:ext cx="4191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u="sng" dirty="0" smtClean="0"/>
              <a:t>The Independent Variable &amp; The Dependent Variable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4400" b="0" i="1" u="none" strike="noStrike" dirty="0" smtClean="0">
              <a:solidFill>
                <a:srgbClr val="8C0000"/>
              </a:solidFill>
              <a:effectLst/>
              <a:latin typeface="Times New Roman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“</a:t>
            </a: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They’re testing the effect</a:t>
            </a:r>
            <a:endParaRPr lang="en-US" sz="6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of __________</a:t>
            </a:r>
            <a:endParaRPr lang="en-US" sz="6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0" i="1" u="none" strike="noStrike" dirty="0" smtClean="0">
                <a:solidFill>
                  <a:srgbClr val="8C0000"/>
                </a:solidFill>
                <a:effectLst/>
                <a:latin typeface="Times New Roman" charset="0"/>
              </a:rPr>
              <a:t>on __________”</a:t>
            </a:r>
            <a:endParaRPr lang="en-US" sz="66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28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>
                <a:latin typeface="Comic Sans MS" charset="0"/>
              </a:rPr>
              <a:t>Independent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i="1">
                <a:latin typeface="Comic Sans MS" charset="0"/>
              </a:rPr>
              <a:t>Whatever is being manipulated in the experiment.</a:t>
            </a:r>
          </a:p>
          <a:p>
            <a:r>
              <a:rPr lang="en-US" altLang="en-US" b="1" i="1">
                <a:latin typeface="Comic Sans MS" charset="0"/>
              </a:rPr>
              <a:t>Hopefully the independent variable brings about change.</a:t>
            </a:r>
          </a:p>
          <a:p>
            <a:endParaRPr lang="en-US" altLang="en-US">
              <a:latin typeface="Comic Sans MS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4191000"/>
            <a:ext cx="4038600" cy="266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b="1" i="1">
                <a:latin typeface="Comic Sans MS" charset="0"/>
              </a:rPr>
              <a:t>If there is a drug in an experiment, the drug is almost always the independent variable.</a:t>
            </a:r>
          </a:p>
        </p:txBody>
      </p:sp>
      <p:pic>
        <p:nvPicPr>
          <p:cNvPr id="5" name="Picture 4" descr="pill_waving_hg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7651D-83C3-9343-8C6F-7460613F8340}" type="slidenum">
              <a:rPr lang="en-US" altLang="en-US" sz="1200">
                <a:solidFill>
                  <a:srgbClr val="898989"/>
                </a:solidFill>
                <a:ea typeface="Arial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607</Words>
  <Application>Microsoft Office PowerPoint</Application>
  <PresentationFormat>Widescreen</PresentationFormat>
  <Paragraphs>147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Mangal</vt:lpstr>
      <vt:lpstr>Noto Sans Symbols</vt:lpstr>
      <vt:lpstr>Tahoma</vt:lpstr>
      <vt:lpstr>Times New Roman</vt:lpstr>
      <vt:lpstr>Wingdings</vt:lpstr>
      <vt:lpstr>Office Theme</vt:lpstr>
      <vt:lpstr>Day 2 </vt:lpstr>
      <vt:lpstr>Recap Day #1 – Debriefing/Content  “The Newspaper Article” </vt:lpstr>
      <vt:lpstr>“People’s desire to believe in the paranormal is stronger than all the evidence that it does not exist.”</vt:lpstr>
      <vt:lpstr>Recap Day #1 – Debriefing/Content </vt:lpstr>
      <vt:lpstr>Recap Day #1  Demonstrations of alleged  ‘parapsychological phenomena’ </vt:lpstr>
      <vt:lpstr>Research Methods and Statistics 8-10% AP Exam</vt:lpstr>
      <vt:lpstr>Warm-Up:  </vt:lpstr>
      <vt:lpstr>The Independent Variable &amp; The Dependent Variable</vt:lpstr>
      <vt:lpstr>Independent Variable</vt:lpstr>
      <vt:lpstr>Dependent Variable</vt:lpstr>
      <vt:lpstr>The Independent Variable &amp; The Dependent Variable</vt:lpstr>
      <vt:lpstr>Legless Rats…</vt:lpstr>
      <vt:lpstr>PowerPoint Presentation</vt:lpstr>
      <vt:lpstr>PowerPoint Presentation</vt:lpstr>
      <vt:lpstr>Legless Rat Experiment </vt:lpstr>
      <vt:lpstr>The null hypothesis</vt:lpstr>
      <vt:lpstr>PowerPoint Presentation</vt:lpstr>
      <vt:lpstr>DEMO: RANDOM ASSIGNMENT</vt:lpstr>
      <vt:lpstr>Random Assignment</vt:lpstr>
      <vt:lpstr>Why random assignment?</vt:lpstr>
      <vt:lpstr>Placebos and the Placebo Effect (Expectancy) </vt:lpstr>
      <vt:lpstr>A double blind control for possible experimenter bias</vt:lpstr>
      <vt:lpstr>PowerPoint Presentation</vt:lpstr>
      <vt:lpstr>Institutional Review Board (IRB)</vt:lpstr>
      <vt:lpstr>PowerPoint Presentation</vt:lpstr>
      <vt:lpstr>PowerPoint Presentation</vt:lpstr>
      <vt:lpstr>PowerPoint Presentation</vt:lpstr>
      <vt:lpstr>Milgram video with original footage</vt:lpstr>
      <vt:lpstr>Recall Zimbardo’s “Mock Prison” study at Stanford (1971)</vt:lpstr>
      <vt:lpstr>Stanford Prison Experiment (1971)</vt:lpstr>
      <vt:lpstr>The AP Exam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</dc:title>
  <dc:creator>Summers, Berta Jane</dc:creator>
  <cp:lastModifiedBy>Taylor Cummings</cp:lastModifiedBy>
  <cp:revision>39</cp:revision>
  <cp:lastPrinted>2018-09-07T03:05:54Z</cp:lastPrinted>
  <dcterms:created xsi:type="dcterms:W3CDTF">2018-09-04T23:12:40Z</dcterms:created>
  <dcterms:modified xsi:type="dcterms:W3CDTF">2019-09-16T19:16:09Z</dcterms:modified>
</cp:coreProperties>
</file>