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32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21" r:id="rId14"/>
    <p:sldId id="268" r:id="rId15"/>
    <p:sldId id="269" r:id="rId16"/>
    <p:sldId id="322" r:id="rId17"/>
    <p:sldId id="270" r:id="rId18"/>
    <p:sldId id="271" r:id="rId19"/>
    <p:sldId id="323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040" autoAdjust="0"/>
  </p:normalViewPr>
  <p:slideViewPr>
    <p:cSldViewPr snapToGrid="0" snapToObjects="1">
      <p:cViewPr varScale="1">
        <p:scale>
          <a:sx n="99" d="100"/>
          <a:sy n="99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BDE7F-20F1-354F-A3CF-0FC395210E80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3E956-A007-3F4C-95D0-910047EDA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586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49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33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665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2888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2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4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  <a:buFont typeface="Times New Roman"/>
                <a:buNone/>
              </a:pPr>
              <a:t>18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7" name="Google Shape;91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549628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159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3d24b8f9e9_0_2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Font typeface="Times New Roman"/>
                <a:buNone/>
              </a:pPr>
              <a:t>21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3d24b8f9e9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8" name="Google Shape;928;g3d24b8f9e9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Poll done by Literary Digest which had been accurately predicting elections since 1916. Very reputable. Largest and most expensive poll done to date at that point. 2.4 million respondents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collected names/address of 10 million people only 2.4 million respond REALLY hammer that having more #s does not increase accuracy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PROB= the names came from telephone books, magazine subscriptions, and auto registry→ these are the affluent in society during the worst economic crisis in US History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Gallup accurately predicted with a sample of 50,000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4930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957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0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451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d24b8f9e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g3d24b8f9e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491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  <a:buFont typeface="Times New Roman"/>
                <a:buNone/>
              </a:pPr>
              <a:t>25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7" name="Google Shape;95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48335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0239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427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There is a negative correlation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381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.5 is considered a strong correlation by many texts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201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733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544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  <a:buFont typeface="Times New Roman"/>
                <a:buNone/>
              </a:pPr>
              <a:t>32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2" name="Google Shape;100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15300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.5 is considered a strong correlation by many texts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18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40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6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  <a:buFont typeface="Times New Roman"/>
                <a:buNone/>
              </a:pPr>
              <a:t>34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5" name="Google Shape;1015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660891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Any violent crime is positively correlated with the sale of Ice Cream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Churches and crime rates are highly correlated- 3</a:t>
            </a:r>
            <a:r>
              <a:rPr lang="en-US" sz="2000" baseline="30000"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variable is population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749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3d24b8f9e9_0_3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Font typeface="Times New Roman"/>
                <a:buNone/>
              </a:pPr>
              <a:t>36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g3d24b8f9e9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7" name="Google Shape;1027;g3d24b8f9e9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83850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344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49169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065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4136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049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79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28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769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14715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05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0822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9439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There are only a few stats they really need to know. Importantly, they can’t use a calculator on the test so they will not be asked to calculations that aren’t basic mental math.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6614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4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4750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6834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99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1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4067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3d24b8f9e9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3d24b8f9e9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g3d24b8f9e9_0_38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buFont typeface="Times New Roman"/>
              <a:buNone/>
            </a:pPr>
            <a:fld id="{00000000-1234-1234-1234-123412341234}" type="slidenum">
              <a:rPr lang="en-US"/>
              <a:pPr>
                <a:buSzPts val="1200"/>
                <a:buFont typeface="Times New Roman"/>
                <a:buNone/>
              </a:pPr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9013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7527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2644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914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1692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9114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3341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2065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6899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94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4535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9726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2654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589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75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96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776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1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8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3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6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04F8-01CB-DD40-ADBA-0723461CAD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2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lervigen.com/spurious-correlation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b="1" i="1" dirty="0" smtClean="0"/>
              <a:t>Day </a:t>
            </a:r>
            <a:r>
              <a:rPr lang="en-US" sz="13800" b="1" i="1" dirty="0"/>
              <a:t>5</a:t>
            </a:r>
            <a:r>
              <a:rPr lang="en-US" sz="13800" b="1" i="1" dirty="0" smtClean="0"/>
              <a:t> </a:t>
            </a:r>
            <a:endParaRPr lang="en-US" sz="13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 Psychology – Unit 1: Research Methods &amp; Stats </a:t>
            </a:r>
          </a:p>
          <a:p>
            <a:r>
              <a:rPr lang="en-US" dirty="0" smtClean="0"/>
              <a:t>Other </a:t>
            </a:r>
            <a:r>
              <a:rPr lang="en-US" dirty="0" smtClean="0"/>
              <a:t>Research Methods</a:t>
            </a:r>
          </a:p>
          <a:p>
            <a:r>
              <a:rPr lang="en-US" dirty="0" smtClean="0"/>
              <a:t>T. Cummings </a:t>
            </a:r>
          </a:p>
          <a:p>
            <a:r>
              <a:rPr lang="en-US" dirty="0" smtClean="0"/>
              <a:t>Keefe Tech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40"/>
          <p:cNvSpPr txBox="1"/>
          <p:nvPr/>
        </p:nvSpPr>
        <p:spPr>
          <a:xfrm>
            <a:off x="2193926" y="625476"/>
            <a:ext cx="78644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ctr">
              <a:buClr>
                <a:srgbClr val="390000"/>
              </a:buClr>
              <a:buSzPts val="4000"/>
            </a:pPr>
            <a:r>
              <a:rPr lang="en-US" sz="4000" b="1" kern="0">
                <a:solidFill>
                  <a:srgbClr val="3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Is the Mississippi River longer or shorter than 3000 miles?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indent="-457200" algn="ctr">
              <a:buClr>
                <a:srgbClr val="8C0000"/>
              </a:buClr>
              <a:buSzPts val="4000"/>
            </a:pPr>
            <a:endParaRPr sz="4000" b="1" kern="0">
              <a:solidFill>
                <a:srgbClr val="3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 algn="ctr">
              <a:buClr>
                <a:srgbClr val="390000"/>
              </a:buClr>
              <a:buSzPts val="4000"/>
            </a:pPr>
            <a:r>
              <a:rPr lang="en-US" sz="4000" b="1" kern="0">
                <a:solidFill>
                  <a:srgbClr val="3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How many miles long is it?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41"/>
          <p:cNvSpPr txBox="1">
            <a:spLocks noGrp="1"/>
          </p:cNvSpPr>
          <p:nvPr>
            <p:ph type="body" idx="1"/>
          </p:nvPr>
        </p:nvSpPr>
        <p:spPr>
          <a:xfrm>
            <a:off x="1905000" y="5334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3200"/>
              <a:buNone/>
            </a:pPr>
            <a:r>
              <a:rPr lang="en-US" sz="4000">
                <a:solidFill>
                  <a:srgbClr val="390000"/>
                </a:solidFill>
              </a:rPr>
              <a:t>3. Does the average college textbook cost more or less than $300?</a:t>
            </a:r>
            <a:endParaRPr/>
          </a:p>
          <a:p>
            <a:pPr marL="342900" indent="-139700">
              <a:spcBef>
                <a:spcPts val="800"/>
              </a:spcBef>
              <a:buSzPts val="3200"/>
              <a:buNone/>
            </a:pPr>
            <a:endParaRPr sz="4000">
              <a:solidFill>
                <a:srgbClr val="390000"/>
              </a:solidFill>
            </a:endParaRPr>
          </a:p>
          <a:p>
            <a:pPr marL="342900" indent="-342900">
              <a:spcBef>
                <a:spcPts val="800"/>
              </a:spcBef>
              <a:buSzPts val="3200"/>
              <a:buNone/>
            </a:pPr>
            <a:r>
              <a:rPr lang="en-US" sz="4000">
                <a:solidFill>
                  <a:srgbClr val="390000"/>
                </a:solidFill>
              </a:rPr>
              <a:t>4. How much does the average college textbook cost?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25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42"/>
          <p:cNvSpPr txBox="1">
            <a:spLocks noGrp="1"/>
          </p:cNvSpPr>
          <p:nvPr>
            <p:ph type="ctrTitle"/>
          </p:nvPr>
        </p:nvSpPr>
        <p:spPr>
          <a:xfrm>
            <a:off x="2209800" y="269508"/>
            <a:ext cx="7772400" cy="333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7200"/>
            </a:pPr>
            <a:r>
              <a:rPr lang="en-US" sz="7200" b="1" dirty="0" smtClean="0">
                <a:solidFill>
                  <a:schemeClr val="dk1"/>
                </a:solidFill>
              </a:rPr>
              <a:t>Q #2 -&amp;- Q#4</a:t>
            </a:r>
            <a:br>
              <a:rPr lang="en-US" sz="7200" b="1" dirty="0" smtClean="0">
                <a:solidFill>
                  <a:schemeClr val="dk1"/>
                </a:solidFill>
              </a:rPr>
            </a:br>
            <a:r>
              <a:rPr lang="en-US" sz="7200" b="1" dirty="0" smtClean="0">
                <a:solidFill>
                  <a:schemeClr val="dk1"/>
                </a:solidFill>
              </a:rPr>
              <a:t>RESULTS</a:t>
            </a:r>
            <a:r>
              <a:rPr lang="en-US" sz="7200" b="1" dirty="0">
                <a:solidFill>
                  <a:schemeClr val="dk1"/>
                </a:solidFill>
              </a:rPr>
              <a:t>?</a:t>
            </a:r>
            <a:endParaRPr dirty="0"/>
          </a:p>
        </p:txBody>
      </p:sp>
      <p:sp>
        <p:nvSpPr>
          <p:cNvPr id="891" name="Google Shape;891;p142"/>
          <p:cNvSpPr txBox="1">
            <a:spLocks noGrp="1"/>
          </p:cNvSpPr>
          <p:nvPr>
            <p:ph type="subTitle" idx="1"/>
          </p:nvPr>
        </p:nvSpPr>
        <p:spPr>
          <a:xfrm>
            <a:off x="404261" y="3378467"/>
            <a:ext cx="11502190" cy="331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b="1" dirty="0" smtClean="0"/>
              <a:t>Group 1: 							Group 2: </a:t>
            </a:r>
          </a:p>
          <a:p>
            <a:pPr marL="0" indent="0" algn="l">
              <a:spcBef>
                <a:spcPts val="0"/>
              </a:spcBef>
            </a:pPr>
            <a:r>
              <a:rPr lang="en-US" dirty="0" smtClean="0"/>
              <a:t>Mean= 							Mean= </a:t>
            </a:r>
          </a:p>
          <a:p>
            <a:pPr marL="0" indent="0" algn="l">
              <a:spcBef>
                <a:spcPts val="0"/>
              </a:spcBef>
            </a:pPr>
            <a:endParaRPr lang="en-US" dirty="0"/>
          </a:p>
          <a:p>
            <a:pPr marL="0" indent="0" algn="l">
              <a:spcBef>
                <a:spcPts val="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73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Framing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…the way questions are </a:t>
            </a:r>
            <a:r>
              <a:rPr lang="en-US" sz="4400" u="sng" dirty="0">
                <a:solidFill>
                  <a:srgbClr val="FF0000"/>
                </a:solidFill>
              </a:rPr>
              <a:t>FRAMED</a:t>
            </a:r>
            <a:r>
              <a:rPr lang="en-US" sz="4400" dirty="0"/>
              <a:t> or worded can dramatically impact the results of the survey. Even the order or words in a question can have subtle effects. </a:t>
            </a:r>
            <a:endParaRPr lang="en-US" sz="4400" dirty="0" smtClean="0"/>
          </a:p>
          <a:p>
            <a:r>
              <a:rPr lang="en-US" sz="4400" dirty="0" smtClean="0"/>
              <a:t>…the exact technique used on questions #2 and #4 was an </a:t>
            </a:r>
            <a:r>
              <a:rPr lang="en-US" sz="4400" dirty="0" smtClean="0">
                <a:solidFill>
                  <a:srgbClr val="FF0000"/>
                </a:solidFill>
              </a:rPr>
              <a:t>anchoring heuristic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25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43"/>
          <p:cNvSpPr txBox="1">
            <a:spLocks noGrp="1"/>
          </p:cNvSpPr>
          <p:nvPr>
            <p:ph type="ctrTitle"/>
          </p:nvPr>
        </p:nvSpPr>
        <p:spPr>
          <a:xfrm>
            <a:off x="2209800" y="4572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 dirty="0"/>
              <a:t>Survey of 1255 people</a:t>
            </a:r>
            <a:endParaRPr dirty="0"/>
          </a:p>
        </p:txBody>
      </p:sp>
      <p:sp>
        <p:nvSpPr>
          <p:cNvPr id="897" name="Google Shape;897;p143"/>
          <p:cNvSpPr txBox="1">
            <a:spLocks noGrp="1"/>
          </p:cNvSpPr>
          <p:nvPr>
            <p:ph type="subTitle" idx="1"/>
          </p:nvPr>
        </p:nvSpPr>
        <p:spPr>
          <a:xfrm>
            <a:off x="2971800" y="2362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77% interested in the study of plants and trees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n-US" dirty="0"/>
              <a:t>39% interested in botany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57" y="3850635"/>
            <a:ext cx="4071486" cy="27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44"/>
          <p:cNvSpPr txBox="1"/>
          <p:nvPr/>
        </p:nvSpPr>
        <p:spPr>
          <a:xfrm>
            <a:off x="2001837" y="47626"/>
            <a:ext cx="8210550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Stats from recent CNN research: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endParaRPr sz="3600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% of men </a:t>
            </a:r>
            <a:r>
              <a:rPr lang="en-US" sz="3600" b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surveyed</a:t>
            </a:r>
            <a:r>
              <a:rPr lang="en-US" sz="36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report they wash 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 hands after using a public restroom?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44"/>
          <p:cNvSpPr txBox="1"/>
          <p:nvPr/>
        </p:nvSpPr>
        <p:spPr>
          <a:xfrm>
            <a:off x="2093912" y="3854450"/>
            <a:ext cx="803275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% of male subjects in </a:t>
            </a: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naturalistic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</a:t>
            </a: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wash their hands after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a public restroom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44"/>
          <p:cNvSpPr txBox="1"/>
          <p:nvPr/>
        </p:nvSpPr>
        <p:spPr>
          <a:xfrm>
            <a:off x="5624512" y="2863850"/>
            <a:ext cx="10985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95%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44"/>
          <p:cNvSpPr txBox="1"/>
          <p:nvPr/>
        </p:nvSpPr>
        <p:spPr>
          <a:xfrm>
            <a:off x="5700712" y="5835650"/>
            <a:ext cx="10985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65%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9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Desirability Bias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70" y="1501272"/>
            <a:ext cx="8211152" cy="47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45"/>
          <p:cNvSpPr txBox="1"/>
          <p:nvPr/>
        </p:nvSpPr>
        <p:spPr>
          <a:xfrm>
            <a:off x="3802063" y="304801"/>
            <a:ext cx="47783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 National Survey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endParaRPr sz="32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75% </a:t>
            </a: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men occasionally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think about killing someone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1600"/>
              <a:buFont typeface="Times New Roman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1" name="Google Shape;911;p145"/>
          <p:cNvSpPr txBox="1"/>
          <p:nvPr/>
        </p:nvSpPr>
        <p:spPr>
          <a:xfrm>
            <a:off x="3470276" y="3124200"/>
            <a:ext cx="53927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60% </a:t>
            </a: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women report the same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45"/>
          <p:cNvSpPr txBox="1"/>
          <p:nvPr/>
        </p:nvSpPr>
        <p:spPr>
          <a:xfrm>
            <a:off x="3154363" y="4038600"/>
            <a:ext cx="609917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33% </a:t>
            </a: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men surveyed said they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frequently think of killing someone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45"/>
          <p:cNvSpPr txBox="1"/>
          <p:nvPr/>
        </p:nvSpPr>
        <p:spPr>
          <a:xfrm>
            <a:off x="4946651" y="5486400"/>
            <a:ext cx="27590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15% </a:t>
            </a: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women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08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46"/>
          <p:cNvSpPr txBox="1"/>
          <p:nvPr/>
        </p:nvSpPr>
        <p:spPr>
          <a:xfrm>
            <a:off x="1966913" y="304801"/>
            <a:ext cx="8370887" cy="618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jobs require daily contact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people, while others require almost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none at all. If you had your choice of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occupation, how much regular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 with others would you prefer?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none at all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a little bit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some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 quite a bit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 constant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09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kern="0" dirty="0" smtClea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b="1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 who are taking the survey sense what the researcher seem to want of them; then supplying the answers they feel they’re expected to give…)</a:t>
            </a:r>
            <a:endParaRPr lang="en-US" sz="105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pic>
        <p:nvPicPr>
          <p:cNvPr id="1026" name="Picture 2" descr="Image result for Demand Characteri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29" y="2791326"/>
            <a:ext cx="5544723" cy="381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32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4800"/>
            </a:pPr>
            <a:r>
              <a:rPr lang="en-US" sz="6000" b="1">
                <a:solidFill>
                  <a:srgbClr val="000000"/>
                </a:solidFill>
              </a:rPr>
              <a:t>Causal Relationships!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31" name="Google Shape;831;p132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b="1"/>
              <a:t>Pros and Cons of experimental methodology?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0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47"/>
          <p:cNvSpPr txBox="1"/>
          <p:nvPr/>
        </p:nvSpPr>
        <p:spPr>
          <a:xfrm>
            <a:off x="1487488" y="228601"/>
            <a:ext cx="937895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problems in survey methodology: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algn="ctr">
              <a:buClr>
                <a:srgbClr val="8C0000"/>
              </a:buClr>
              <a:buSzPts val="4000"/>
              <a:buFont typeface="Times New Roman"/>
              <a:buChar char="•"/>
            </a:pPr>
            <a:r>
              <a:rPr lang="en-US" sz="4000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don’t have </a:t>
            </a:r>
            <a:r>
              <a:rPr lang="en-US" sz="4000" b="1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4000" b="1" i="1" u="sng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representative sample</a:t>
            </a:r>
            <a:endParaRPr sz="1400" u="sng" kern="0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population you’re studying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4000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63" y="2721543"/>
            <a:ext cx="518160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6851" y="5390147"/>
            <a:ext cx="4889633" cy="5582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48"/>
          <p:cNvSpPr txBox="1">
            <a:spLocks noGrp="1"/>
          </p:cNvSpPr>
          <p:nvPr>
            <p:ph type="title"/>
          </p:nvPr>
        </p:nvSpPr>
        <p:spPr>
          <a:xfrm>
            <a:off x="1524000" y="609600"/>
            <a:ext cx="90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</a:pPr>
            <a:r>
              <a:rPr lang="en-US" sz="3600" b="1" dirty="0"/>
              <a:t>Case Study of Survey Methodology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The 1936 Presidential Election</a:t>
            </a:r>
            <a:endParaRPr dirty="0"/>
          </a:p>
        </p:txBody>
      </p:sp>
      <p:sp>
        <p:nvSpPr>
          <p:cNvPr id="931" name="Google Shape;931;p148"/>
          <p:cNvSpPr txBox="1">
            <a:spLocks noGrp="1"/>
          </p:cNvSpPr>
          <p:nvPr>
            <p:ph type="body" idx="1"/>
          </p:nvPr>
        </p:nvSpPr>
        <p:spPr>
          <a:xfrm>
            <a:off x="1981200" y="192835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Prediction: Landon Wins 57% to 43%</a:t>
            </a:r>
            <a:endParaRPr sz="2000" dirty="0"/>
          </a:p>
          <a:p>
            <a:pPr marL="342900" indent="-139700">
              <a:lnSpc>
                <a:spcPct val="100000"/>
              </a:lnSpc>
              <a:buClr>
                <a:schemeClr val="dk1"/>
              </a:buClr>
              <a:buSzPts val="3200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Actual: FDR 62%, Landon 38%</a:t>
            </a:r>
            <a:endParaRPr sz="2000" dirty="0"/>
          </a:p>
          <a:p>
            <a:pPr marL="342900" indent="-139700">
              <a:lnSpc>
                <a:spcPct val="100000"/>
              </a:lnSpc>
              <a:buClr>
                <a:schemeClr val="dk1"/>
              </a:buClr>
              <a:buSzPts val="3200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What went wrong?</a:t>
            </a:r>
            <a:endParaRPr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02131" y="4312118"/>
            <a:ext cx="11665818" cy="280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Poll done by Literary Digest which had been accurately predicting elections since 1916. Very reputable. Largest and most expensive poll done to date at that point. 2.4 million respondents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collected names/address of 10 million people only 2.4 million 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respond….</a:t>
            </a:r>
            <a:r>
              <a:rPr lang="en-US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having </a:t>
            </a:r>
            <a:r>
              <a:rPr lang="en-US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#s does not increase accuracy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=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names came from telephone books, magazine subscriptions, and auto 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registry…</a:t>
            </a:r>
            <a:r>
              <a:rPr lang="en-U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ERA IN US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are the affluent in society during the worst economic crisis in US History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Gallup, another polling agency,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accurately predicted with a sample of 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50,000…</a:t>
            </a: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40253" y="609600"/>
            <a:ext cx="2627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ncumbent </a:t>
            </a:r>
            <a:r>
              <a:rPr lang="en-US" dirty="0"/>
              <a:t>Democratic President </a:t>
            </a:r>
            <a:r>
              <a:rPr lang="en-US" b="1" dirty="0"/>
              <a:t>Franklin D. Roosevelt</a:t>
            </a:r>
            <a:r>
              <a:rPr lang="en-US" dirty="0"/>
              <a:t> </a:t>
            </a:r>
            <a:r>
              <a:rPr lang="en-US" dirty="0" smtClean="0"/>
              <a:t>vs Republican </a:t>
            </a:r>
            <a:r>
              <a:rPr lang="en-US" dirty="0"/>
              <a:t>Governor </a:t>
            </a:r>
            <a:r>
              <a:rPr lang="en-US" b="1" dirty="0"/>
              <a:t>Alf Landon </a:t>
            </a:r>
            <a:r>
              <a:rPr lang="en-US" dirty="0"/>
              <a:t>of Kansas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40253" y="609600"/>
            <a:ext cx="2512193" cy="14773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49"/>
          <p:cNvSpPr txBox="1"/>
          <p:nvPr/>
        </p:nvSpPr>
        <p:spPr>
          <a:xfrm>
            <a:off x="-769937" y="-23320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7" name="Google Shape;937;p149" descr="19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28600"/>
            <a:ext cx="7135812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149"/>
          <p:cNvSpPr txBox="1"/>
          <p:nvPr/>
        </p:nvSpPr>
        <p:spPr>
          <a:xfrm>
            <a:off x="2071687" y="41275"/>
            <a:ext cx="4246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4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</a:t>
            </a: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 are studying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49"/>
          <p:cNvSpPr txBox="1"/>
          <p:nvPr/>
        </p:nvSpPr>
        <p:spPr>
          <a:xfrm>
            <a:off x="2133601" y="1447801"/>
            <a:ext cx="366077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400" b="1" u="sng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representative sample</a:t>
            </a:r>
            <a:r>
              <a:rPr lang="en-US" sz="2400" u="sng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u="sng" kern="0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that population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1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50"/>
          <p:cNvSpPr txBox="1"/>
          <p:nvPr/>
        </p:nvSpPr>
        <p:spPr>
          <a:xfrm>
            <a:off x="1487488" y="228600"/>
            <a:ext cx="9378950" cy="68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problems in survey methodology: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algn="ctr">
              <a:buClr>
                <a:srgbClr val="8C0000"/>
              </a:buClr>
              <a:buSzPts val="4000"/>
              <a:buFont typeface="Times New Roman"/>
              <a:buChar char="•"/>
            </a:pPr>
            <a:r>
              <a:rPr lang="en-US" sz="4000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don’t have </a:t>
            </a:r>
            <a:r>
              <a:rPr lang="en-US" sz="4000" b="1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representative sample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population you’re studying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algn="ctr">
              <a:buClr>
                <a:srgbClr val="8C0000"/>
              </a:buClr>
              <a:buSzPts val="4000"/>
              <a:buFont typeface="Times New Roman"/>
              <a:buChar char="•"/>
            </a:pPr>
            <a:r>
              <a:rPr lang="en-US" sz="4000" b="1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Desirability Bias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i="1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algn="ctr">
              <a:buClr>
                <a:srgbClr val="8C0000"/>
              </a:buClr>
              <a:buSzPts val="4000"/>
              <a:buFont typeface="Times New Roman"/>
              <a:buChar char="•"/>
            </a:pPr>
            <a:r>
              <a:rPr lang="en-US" sz="40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</a:t>
            </a:r>
            <a:r>
              <a:rPr lang="en-US" sz="4000" b="1" i="1" kern="0" dirty="0" smtClea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Characteristic</a:t>
            </a:r>
          </a:p>
          <a:p>
            <a:pPr indent="-254000" algn="ctr">
              <a:buClr>
                <a:srgbClr val="8C0000"/>
              </a:buClr>
              <a:buSzPts val="4000"/>
              <a:buFont typeface="Times New Roman"/>
              <a:buChar char="•"/>
            </a:pPr>
            <a:endParaRPr sz="4000" i="1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algn="ctr">
              <a:buClr>
                <a:srgbClr val="8C0000"/>
              </a:buClr>
              <a:buSzPts val="4000"/>
              <a:buFont typeface="Times New Roman"/>
              <a:buChar char="•"/>
            </a:pPr>
            <a:r>
              <a:rPr lang="en-US" sz="4000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careful how you </a:t>
            </a:r>
            <a:r>
              <a:rPr lang="en-US" sz="4000" b="1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frame</a:t>
            </a:r>
            <a:r>
              <a:rPr lang="en-US" sz="4000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questions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4000" i="1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5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51"/>
          <p:cNvSpPr txBox="1"/>
          <p:nvPr/>
        </p:nvSpPr>
        <p:spPr>
          <a:xfrm>
            <a:off x="3505200" y="0"/>
            <a:ext cx="51624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methods are there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test claims and beliefs?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51"/>
          <p:cNvSpPr txBox="1"/>
          <p:nvPr/>
        </p:nvSpPr>
        <p:spPr>
          <a:xfrm>
            <a:off x="1411288" y="1524000"/>
            <a:ext cx="91155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Experimentation</a:t>
            </a:r>
            <a:r>
              <a:rPr lang="en-US" sz="3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explore possible cause and effect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51"/>
          <p:cNvSpPr txBox="1"/>
          <p:nvPr/>
        </p:nvSpPr>
        <p:spPr>
          <a:xfrm>
            <a:off x="3810012" y="3442488"/>
            <a:ext cx="4553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Naturalistic observations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51"/>
          <p:cNvSpPr txBox="1"/>
          <p:nvPr/>
        </p:nvSpPr>
        <p:spPr>
          <a:xfrm>
            <a:off x="4978413" y="2441575"/>
            <a:ext cx="1981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51"/>
          <p:cNvSpPr txBox="1"/>
          <p:nvPr/>
        </p:nvSpPr>
        <p:spPr>
          <a:xfrm>
            <a:off x="6096000" y="6278562"/>
            <a:ext cx="1842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8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52"/>
          <p:cNvSpPr txBox="1"/>
          <p:nvPr/>
        </p:nvSpPr>
        <p:spPr>
          <a:xfrm>
            <a:off x="3122613" y="533401"/>
            <a:ext cx="5811837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Naturalistic Observations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key elements: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0" name="Google Shape;960;p152"/>
          <p:cNvSpPr txBox="1"/>
          <p:nvPr/>
        </p:nvSpPr>
        <p:spPr>
          <a:xfrm>
            <a:off x="2057401" y="2819400"/>
            <a:ext cx="7705725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*A clear, measurable “operational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definition” of what you’re observing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Remaining unobtrusive!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55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53"/>
          <p:cNvSpPr txBox="1"/>
          <p:nvPr/>
        </p:nvSpPr>
        <p:spPr>
          <a:xfrm>
            <a:off x="3505200" y="1"/>
            <a:ext cx="51625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methods are there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test claims and beliefs?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53"/>
          <p:cNvSpPr txBox="1"/>
          <p:nvPr/>
        </p:nvSpPr>
        <p:spPr>
          <a:xfrm>
            <a:off x="1411289" y="1524000"/>
            <a:ext cx="91154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Experimentation</a:t>
            </a: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explore possible cause and effect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53"/>
          <p:cNvSpPr txBox="1"/>
          <p:nvPr/>
        </p:nvSpPr>
        <p:spPr>
          <a:xfrm>
            <a:off x="4004475" y="4443425"/>
            <a:ext cx="41640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Correlational research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53"/>
          <p:cNvSpPr txBox="1"/>
          <p:nvPr/>
        </p:nvSpPr>
        <p:spPr>
          <a:xfrm>
            <a:off x="3505212" y="3442488"/>
            <a:ext cx="4553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Naturalistic observations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53"/>
          <p:cNvSpPr txBox="1"/>
          <p:nvPr/>
        </p:nvSpPr>
        <p:spPr>
          <a:xfrm>
            <a:off x="5257800" y="2441575"/>
            <a:ext cx="1676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53"/>
          <p:cNvSpPr txBox="1"/>
          <p:nvPr/>
        </p:nvSpPr>
        <p:spPr>
          <a:xfrm>
            <a:off x="6096000" y="6278563"/>
            <a:ext cx="1841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08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54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Correlational Research</a:t>
            </a:r>
            <a:endParaRPr/>
          </a:p>
        </p:txBody>
      </p:sp>
      <p:sp>
        <p:nvSpPr>
          <p:cNvPr id="976" name="Google Shape;976;p154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Note: correlation coefficients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14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55"/>
          <p:cNvSpPr txBox="1"/>
          <p:nvPr/>
        </p:nvSpPr>
        <p:spPr>
          <a:xfrm>
            <a:off x="2209801" y="914401"/>
            <a:ext cx="78898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(Schaeffer, 1988)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endParaRPr sz="3200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Statistically, in barrooms there is a</a:t>
            </a:r>
            <a:r>
              <a:rPr lang="en-US" sz="3200" b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correlation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</a:t>
            </a:r>
            <a:r>
              <a:rPr lang="en-US" sz="3200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 tempo </a:t>
            </a:r>
            <a:r>
              <a:rPr lang="en-US" sz="32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drinking rates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endParaRPr sz="3200" i="1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would you predict (positive or negative)?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3200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56"/>
          <p:cNvSpPr txBox="1"/>
          <p:nvPr/>
        </p:nvSpPr>
        <p:spPr>
          <a:xfrm>
            <a:off x="3270250" y="838201"/>
            <a:ext cx="5815012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correlation between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S.A.T. scores and freshman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G.P.A.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7" name="Google Shape;987;p156"/>
          <p:cNvSpPr txBox="1"/>
          <p:nvPr/>
        </p:nvSpPr>
        <p:spPr>
          <a:xfrm>
            <a:off x="4638676" y="3657601"/>
            <a:ext cx="26765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5400"/>
              <a:buFont typeface="Times New Roman"/>
              <a:buNone/>
            </a:pPr>
            <a:r>
              <a:rPr lang="en-US" sz="54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= </a:t>
            </a:r>
            <a:r>
              <a:rPr lang="en-US" sz="5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.61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5400" b="1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334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33"/>
          <p:cNvSpPr txBox="1"/>
          <p:nvPr/>
        </p:nvSpPr>
        <p:spPr>
          <a:xfrm>
            <a:off x="3505200" y="1"/>
            <a:ext cx="51625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methods are there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test claims and beliefs?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33"/>
          <p:cNvSpPr txBox="1"/>
          <p:nvPr/>
        </p:nvSpPr>
        <p:spPr>
          <a:xfrm>
            <a:off x="1411289" y="1524000"/>
            <a:ext cx="91154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Experimentation</a:t>
            </a:r>
            <a:r>
              <a:rPr lang="en-US" sz="3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explore possible cause and effect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33"/>
          <p:cNvSpPr txBox="1"/>
          <p:nvPr/>
        </p:nvSpPr>
        <p:spPr>
          <a:xfrm>
            <a:off x="4978413" y="2441575"/>
            <a:ext cx="1981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33"/>
          <p:cNvSpPr txBox="1"/>
          <p:nvPr/>
        </p:nvSpPr>
        <p:spPr>
          <a:xfrm>
            <a:off x="6096000" y="6278563"/>
            <a:ext cx="1841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52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57"/>
          <p:cNvSpPr txBox="1"/>
          <p:nvPr/>
        </p:nvSpPr>
        <p:spPr>
          <a:xfrm>
            <a:off x="3810000" y="381001"/>
            <a:ext cx="4572000" cy="600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Correlations: positive,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or zero?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b="1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</a:t>
            </a: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 of bananas imported into the U.S. and divorce rates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</a:t>
            </a: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Weight in pounds and hours of TV viewing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</a:t>
            </a: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Educational level and income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</a:t>
            </a: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Typing practice and typing errors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</a:t>
            </a: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SAT scores and IQ scores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 Happiness and income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58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200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Correlations (continued)</a:t>
            </a:r>
            <a:endParaRPr/>
          </a:p>
        </p:txBody>
      </p:sp>
      <p:sp>
        <p:nvSpPr>
          <p:cNvPr id="998" name="Google Shape;998;p158"/>
          <p:cNvSpPr txBox="1">
            <a:spLocks noGrp="1"/>
          </p:cNvSpPr>
          <p:nvPr>
            <p:ph type="body" idx="1"/>
          </p:nvPr>
        </p:nvSpPr>
        <p:spPr>
          <a:xfrm>
            <a:off x="2209800" y="1295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6- SAT scores and college GPA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7- Levels of overall happiness and altruistic behavior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8- Number of plants in your home and number of times you brush your teeth daily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9- Educational level and levels of obedience to authority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10- Age and hours of sleep per night 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11- Test anxiety and test performance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22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59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200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Correlations (continued)</a:t>
            </a:r>
            <a:endParaRPr/>
          </a:p>
        </p:txBody>
      </p:sp>
      <p:sp>
        <p:nvSpPr>
          <p:cNvPr id="1005" name="Google Shape;1005;p159"/>
          <p:cNvSpPr txBox="1">
            <a:spLocks noGrp="1"/>
          </p:cNvSpPr>
          <p:nvPr>
            <p:ph type="body" idx="1"/>
          </p:nvPr>
        </p:nvSpPr>
        <p:spPr>
          <a:xfrm>
            <a:off x="2209800" y="1295400"/>
            <a:ext cx="8001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12- Hours of exercise and weight of exerciser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13- High School GPA and hours spent watching TV per week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14- Musical preference and frequency of sex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15- Time spent playing violent video games and aggressive behavior</a:t>
            </a:r>
            <a:endParaRPr/>
          </a:p>
          <a:p>
            <a:pPr marL="342900" indent="-220980"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16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60"/>
          <p:cNvSpPr txBox="1">
            <a:spLocks noGrp="1"/>
          </p:cNvSpPr>
          <p:nvPr>
            <p:ph type="title" idx="4294967295"/>
          </p:nvPr>
        </p:nvSpPr>
        <p:spPr>
          <a:xfrm>
            <a:off x="15240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A Quick “Check-In”</a:t>
            </a:r>
            <a:endParaRPr/>
          </a:p>
        </p:txBody>
      </p:sp>
      <p:sp>
        <p:nvSpPr>
          <p:cNvPr id="1011" name="Google Shape;1011;p160"/>
          <p:cNvSpPr txBox="1">
            <a:spLocks noGrp="1"/>
          </p:cNvSpPr>
          <p:nvPr>
            <p:ph type="body" idx="4294967295"/>
          </p:nvPr>
        </p:nvSpPr>
        <p:spPr>
          <a:xfrm>
            <a:off x="15240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b="1"/>
              <a:t>Which of the following represents the strongest correlation?</a:t>
            </a:r>
            <a:endParaRPr/>
          </a:p>
          <a:p>
            <a:pPr marL="971550" lvl="1" indent="-514350">
              <a:buFont typeface="Times New Roman"/>
              <a:buAutoNum type="alphaUcPeriod"/>
            </a:pPr>
            <a:r>
              <a:rPr lang="en-US" b="1"/>
              <a:t>+.57</a:t>
            </a:r>
            <a:endParaRPr/>
          </a:p>
          <a:p>
            <a:pPr marL="971550" lvl="1" indent="-514350">
              <a:buFont typeface="Times New Roman"/>
              <a:buAutoNum type="alphaUcPeriod"/>
            </a:pPr>
            <a:r>
              <a:rPr lang="en-US" b="1"/>
              <a:t>-.78</a:t>
            </a:r>
            <a:endParaRPr/>
          </a:p>
          <a:p>
            <a:pPr marL="971550" lvl="1" indent="-514350">
              <a:buFont typeface="Times New Roman"/>
              <a:buAutoNum type="alphaUcPeriod"/>
            </a:pPr>
            <a:r>
              <a:rPr lang="en-US" b="1"/>
              <a:t>-.25</a:t>
            </a:r>
            <a:endParaRPr/>
          </a:p>
          <a:p>
            <a:pPr marL="971550" lvl="1" indent="-514350">
              <a:buFont typeface="Times New Roman"/>
              <a:buAutoNum type="alphaUcPeriod"/>
            </a:pPr>
            <a:r>
              <a:rPr lang="en-US" b="1"/>
              <a:t>+.71</a:t>
            </a:r>
            <a:endParaRPr/>
          </a:p>
          <a:p>
            <a:pPr marL="971550" lvl="1" indent="-514350">
              <a:buFont typeface="Times New Roman"/>
              <a:buAutoNum type="alphaUcPeriod"/>
            </a:pPr>
            <a:r>
              <a:rPr lang="en-US" b="1"/>
              <a:t> +1.25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07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" name="Google Shape;1017;p161" descr="poscorr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-41275"/>
            <a:ext cx="8534400" cy="689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5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62"/>
          <p:cNvSpPr txBox="1">
            <a:spLocks noGrp="1"/>
          </p:cNvSpPr>
          <p:nvPr>
            <p:ph type="title"/>
          </p:nvPr>
        </p:nvSpPr>
        <p:spPr>
          <a:xfrm>
            <a:off x="1981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b="1"/>
              <a:t>CORRELATIONAL STUDIES</a:t>
            </a:r>
            <a:endParaRPr/>
          </a:p>
        </p:txBody>
      </p:sp>
      <p:sp>
        <p:nvSpPr>
          <p:cNvPr id="1023" name="Google Shape;1023;p162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139700" algn="ctr">
              <a:spcBef>
                <a:spcPts val="0"/>
              </a:spcBef>
              <a:buSzPts val="3200"/>
              <a:buNone/>
            </a:pPr>
            <a:endParaRPr sz="4000" b="1" u="sng">
              <a:solidFill>
                <a:srgbClr val="FFFF00"/>
              </a:solidFill>
            </a:endParaRPr>
          </a:p>
          <a:p>
            <a:pPr marL="342900" indent="-342900" algn="ctr">
              <a:spcBef>
                <a:spcPts val="800"/>
              </a:spcBef>
              <a:buSzPts val="3200"/>
            </a:pPr>
            <a:r>
              <a:rPr lang="en-US" sz="4000" b="1" u="sng">
                <a:solidFill>
                  <a:srgbClr val="161616"/>
                </a:solidFill>
              </a:rPr>
              <a:t>DO NOT</a:t>
            </a:r>
            <a:r>
              <a:rPr lang="en-US" sz="4000" b="1">
                <a:solidFill>
                  <a:srgbClr val="161616"/>
                </a:solidFill>
              </a:rPr>
              <a:t> infer</a:t>
            </a:r>
            <a:r>
              <a:rPr lang="en-US" sz="4000" b="1" i="1">
                <a:solidFill>
                  <a:srgbClr val="161616"/>
                </a:solidFill>
              </a:rPr>
              <a:t> causation </a:t>
            </a:r>
            <a:r>
              <a:rPr lang="en-US" sz="4000" b="1">
                <a:solidFill>
                  <a:srgbClr val="161616"/>
                </a:solidFill>
              </a:rPr>
              <a:t>from mere correlation</a:t>
            </a:r>
            <a:endParaRPr/>
          </a:p>
          <a:p>
            <a:pPr marL="342900" indent="-139700" algn="ctr">
              <a:spcBef>
                <a:spcPts val="800"/>
              </a:spcBef>
              <a:buSzPts val="3200"/>
              <a:buNone/>
            </a:pPr>
            <a:endParaRPr sz="4000" b="1" u="sng">
              <a:solidFill>
                <a:srgbClr val="161616"/>
              </a:solidFill>
            </a:endParaRPr>
          </a:p>
          <a:p>
            <a:pPr marL="342900" indent="-342900" algn="ctr">
              <a:spcBef>
                <a:spcPts val="800"/>
              </a:spcBef>
              <a:buSzPts val="3200"/>
            </a:pPr>
            <a:r>
              <a:rPr lang="en-US" sz="4000" b="1">
                <a:solidFill>
                  <a:srgbClr val="161616"/>
                </a:solidFill>
              </a:rPr>
              <a:t>Also, be aware of the </a:t>
            </a:r>
            <a:r>
              <a:rPr lang="en-US" sz="4000" b="1" u="sng">
                <a:solidFill>
                  <a:srgbClr val="161616"/>
                </a:solidFill>
              </a:rPr>
              <a:t>3</a:t>
            </a:r>
            <a:r>
              <a:rPr lang="en-US" sz="4000" b="1" u="sng" baseline="30000">
                <a:solidFill>
                  <a:srgbClr val="161616"/>
                </a:solidFill>
              </a:rPr>
              <a:t>rd</a:t>
            </a:r>
            <a:r>
              <a:rPr lang="en-US" sz="4000" b="1" u="sng">
                <a:solidFill>
                  <a:srgbClr val="161616"/>
                </a:solidFill>
              </a:rPr>
              <a:t> Variable Issue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47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p163" descr="negcor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04800"/>
            <a:ext cx="9144000" cy="62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163"/>
          <p:cNvSpPr txBox="1"/>
          <p:nvPr/>
        </p:nvSpPr>
        <p:spPr>
          <a:xfrm>
            <a:off x="4690475" y="492200"/>
            <a:ext cx="7337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Directionality </a:t>
            </a:r>
            <a:endParaRPr sz="40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Issue</a:t>
            </a:r>
            <a:endParaRPr sz="40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2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Google Shape;1035;p164" descr="071675467302F03"/>
          <p:cNvPicPr preferRelativeResize="0"/>
          <p:nvPr/>
        </p:nvPicPr>
        <p:blipFill rotWithShape="1">
          <a:blip r:embed="rId3">
            <a:alphaModFix/>
          </a:blip>
          <a:srcRect b="73522"/>
          <a:stretch/>
        </p:blipFill>
        <p:spPr>
          <a:xfrm>
            <a:off x="1828800" y="514350"/>
            <a:ext cx="8534400" cy="154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3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165" descr="071675467302F03"/>
          <p:cNvPicPr preferRelativeResize="0"/>
          <p:nvPr/>
        </p:nvPicPr>
        <p:blipFill rotWithShape="1">
          <a:blip r:embed="rId3">
            <a:alphaModFix/>
          </a:blip>
          <a:srcRect l="1785" b="44755"/>
          <a:stretch/>
        </p:blipFill>
        <p:spPr>
          <a:xfrm>
            <a:off x="1981200" y="514350"/>
            <a:ext cx="8382000" cy="321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8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166" descr="071675467302F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514350"/>
            <a:ext cx="8534400" cy="5827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34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 b="1"/>
              <a:t>Survey Methodology</a:t>
            </a:r>
            <a:endParaRPr/>
          </a:p>
        </p:txBody>
      </p:sp>
      <p:sp>
        <p:nvSpPr>
          <p:cNvPr id="845" name="Google Shape;845;p134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67"/>
          <p:cNvSpPr txBox="1"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6000"/>
            </a:pPr>
            <a:r>
              <a:rPr lang="en-US" sz="6000" b="1">
                <a:solidFill>
                  <a:srgbClr val="000000"/>
                </a:solidFill>
              </a:rPr>
              <a:t>A useful website?</a:t>
            </a:r>
            <a:br>
              <a:rPr lang="en-US" sz="6000" b="1">
                <a:solidFill>
                  <a:srgbClr val="000000"/>
                </a:solidFill>
              </a:rPr>
            </a:br>
            <a:r>
              <a:rPr lang="en-US" sz="6000" b="1" u="sng">
                <a:solidFill>
                  <a:schemeClr val="hlink"/>
                </a:solidFill>
                <a:hlinkClick r:id="rId3"/>
              </a:rPr>
              <a:t>Spurious Correlations</a:t>
            </a:r>
            <a:endParaRPr/>
          </a:p>
        </p:txBody>
      </p:sp>
      <p:sp>
        <p:nvSpPr>
          <p:cNvPr id="1051" name="Google Shape;1051;p167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68"/>
          <p:cNvSpPr txBox="1"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b="1"/>
              <a:t>Case Study Methodology:</a:t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>A way to start each of your units?</a:t>
            </a:r>
            <a:endParaRPr/>
          </a:p>
        </p:txBody>
      </p:sp>
      <p:sp>
        <p:nvSpPr>
          <p:cNvPr id="1057" name="Google Shape;1057;p168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69"/>
          <p:cNvSpPr txBox="1"/>
          <p:nvPr/>
        </p:nvSpPr>
        <p:spPr>
          <a:xfrm>
            <a:off x="3459162" y="377826"/>
            <a:ext cx="5435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Study</a:t>
            </a: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methodology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169"/>
          <p:cNvSpPr txBox="1"/>
          <p:nvPr/>
        </p:nvSpPr>
        <p:spPr>
          <a:xfrm>
            <a:off x="2857501" y="1597026"/>
            <a:ext cx="6650037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Examining an event that has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already occurred for the lessons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derive from that event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169"/>
          <p:cNvSpPr txBox="1"/>
          <p:nvPr/>
        </p:nvSpPr>
        <p:spPr>
          <a:xfrm>
            <a:off x="3500437" y="3810000"/>
            <a:ext cx="5429250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examples: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endParaRPr sz="32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The Genovese Stabbing Case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The Big Dan’s Rape Case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9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1" y="-381000"/>
            <a:ext cx="6245225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170"/>
          <p:cNvSpPr txBox="1"/>
          <p:nvPr/>
        </p:nvSpPr>
        <p:spPr>
          <a:xfrm>
            <a:off x="1524001" y="609600"/>
            <a:ext cx="21939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2A02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2A0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Kitty Genovese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2A02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2A0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1964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6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71" descr="Genovese #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1" y="228600"/>
            <a:ext cx="5773737" cy="793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402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72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Big Dan’s Tavern- 1983</a:t>
            </a:r>
            <a:br>
              <a:rPr lang="en-US"/>
            </a:br>
            <a:r>
              <a:rPr lang="en-US"/>
              <a:t>New Bedford Mass.</a:t>
            </a:r>
            <a:endParaRPr/>
          </a:p>
        </p:txBody>
      </p:sp>
      <p:sp>
        <p:nvSpPr>
          <p:cNvPr id="1081" name="Google Shape;1081;p172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821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p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727200"/>
            <a:ext cx="77597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173"/>
          <p:cNvSpPr txBox="1"/>
          <p:nvPr/>
        </p:nvSpPr>
        <p:spPr>
          <a:xfrm>
            <a:off x="4254501" y="914400"/>
            <a:ext cx="29543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Jonestown 1978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80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255713"/>
            <a:ext cx="6927850" cy="560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174"/>
          <p:cNvSpPr txBox="1"/>
          <p:nvPr/>
        </p:nvSpPr>
        <p:spPr>
          <a:xfrm>
            <a:off x="4876801" y="457200"/>
            <a:ext cx="21558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66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909 victims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107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75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STATISTICS</a:t>
            </a:r>
            <a:endParaRPr/>
          </a:p>
        </p:txBody>
      </p:sp>
      <p:sp>
        <p:nvSpPr>
          <p:cNvPr id="1099" name="Google Shape;1099;p175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55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7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b="1"/>
              <a:t>STATISTICS</a:t>
            </a:r>
            <a:endParaRPr/>
          </a:p>
        </p:txBody>
      </p:sp>
      <p:sp>
        <p:nvSpPr>
          <p:cNvPr id="1105" name="Google Shape;1105;p176"/>
          <p:cNvSpPr txBox="1">
            <a:spLocks noGrp="1"/>
          </p:cNvSpPr>
          <p:nvPr>
            <p:ph type="body" idx="1"/>
          </p:nvPr>
        </p:nvSpPr>
        <p:spPr>
          <a:xfrm>
            <a:off x="1981201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  <a:buSzPts val="2560"/>
            </a:pPr>
            <a:r>
              <a:rPr lang="en-US" sz="3200"/>
              <a:t>Descriptive </a:t>
            </a:r>
            <a:endParaRPr/>
          </a:p>
        </p:txBody>
      </p:sp>
      <p:sp>
        <p:nvSpPr>
          <p:cNvPr id="1106" name="Google Shape;1106;p176"/>
          <p:cNvSpPr txBox="1">
            <a:spLocks noGrp="1"/>
          </p:cNvSpPr>
          <p:nvPr>
            <p:ph type="body" idx="1"/>
          </p:nvPr>
        </p:nvSpPr>
        <p:spPr>
          <a:xfrm>
            <a:off x="1981201" y="2174876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880"/>
              <a:buFont typeface="Noto Sans Symbols"/>
              <a:buChar char="■"/>
            </a:pPr>
            <a:r>
              <a:rPr lang="en-US" sz="3600">
                <a:solidFill>
                  <a:srgbClr val="161616"/>
                </a:solidFill>
              </a:rPr>
              <a:t>Measures of central tendency</a:t>
            </a:r>
            <a:endParaRPr/>
          </a:p>
          <a:p>
            <a:pPr marL="342900" indent="-160020">
              <a:spcBef>
                <a:spcPts val="720"/>
              </a:spcBef>
              <a:buSzPts val="2880"/>
            </a:pPr>
            <a:endParaRPr sz="3600">
              <a:solidFill>
                <a:srgbClr val="161616"/>
              </a:solidFill>
            </a:endParaRPr>
          </a:p>
          <a:p>
            <a:pPr marL="342900" indent="-342900">
              <a:spcBef>
                <a:spcPts val="720"/>
              </a:spcBef>
              <a:buSzPts val="2880"/>
              <a:buFont typeface="Noto Sans Symbols"/>
              <a:buChar char="■"/>
            </a:pPr>
            <a:r>
              <a:rPr lang="en-US" sz="3600">
                <a:solidFill>
                  <a:srgbClr val="161616"/>
                </a:solidFill>
              </a:rPr>
              <a:t>Measures of variability</a:t>
            </a:r>
            <a:endParaRPr/>
          </a:p>
        </p:txBody>
      </p:sp>
      <p:sp>
        <p:nvSpPr>
          <p:cNvPr id="1107" name="Google Shape;1107;p176"/>
          <p:cNvSpPr txBox="1">
            <a:spLocks noGrp="1"/>
          </p:cNvSpPr>
          <p:nvPr>
            <p:ph type="body" idx="1"/>
          </p:nvPr>
        </p:nvSpPr>
        <p:spPr>
          <a:xfrm>
            <a:off x="6169026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  <a:buSzPts val="2560"/>
            </a:pPr>
            <a:r>
              <a:rPr lang="en-US" sz="3200"/>
              <a:t>Inferential</a:t>
            </a:r>
            <a:endParaRPr/>
          </a:p>
        </p:txBody>
      </p:sp>
      <p:sp>
        <p:nvSpPr>
          <p:cNvPr id="1108" name="Google Shape;1108;p176"/>
          <p:cNvSpPr txBox="1">
            <a:spLocks noGrp="1"/>
          </p:cNvSpPr>
          <p:nvPr>
            <p:ph type="body" idx="2"/>
          </p:nvPr>
        </p:nvSpPr>
        <p:spPr>
          <a:xfrm>
            <a:off x="6169026" y="2174876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880"/>
            </a:pPr>
            <a:r>
              <a:rPr lang="en-US" sz="3600" b="1">
                <a:solidFill>
                  <a:srgbClr val="161616"/>
                </a:solidFill>
              </a:rPr>
              <a:t>Statistical Significance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89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35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Surveys that you have taken?</a:t>
            </a:r>
            <a:endParaRPr/>
          </a:p>
        </p:txBody>
      </p:sp>
      <p:sp>
        <p:nvSpPr>
          <p:cNvPr id="851" name="Google Shape;851;p135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PROS AND CONS OF SURVEY METHODOLOGY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94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77"/>
          <p:cNvSpPr txBox="1"/>
          <p:nvPr/>
        </p:nvSpPr>
        <p:spPr>
          <a:xfrm>
            <a:off x="3994150" y="98425"/>
            <a:ext cx="413861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Statistical Significance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3200" b="1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4" name="Google Shape;1114;p177"/>
          <p:cNvSpPr txBox="1"/>
          <p:nvPr/>
        </p:nvSpPr>
        <p:spPr>
          <a:xfrm>
            <a:off x="2154238" y="3200401"/>
            <a:ext cx="7805737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56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It’s like establishing guilt “beyond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56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reasonable doubt”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endParaRPr sz="3200" b="1" kern="0">
              <a:solidFill>
                <a:srgbClr val="5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56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statistical cut-off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56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p &lt; .05, meaning there’s a 95% likelihood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56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sng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results are NOT due to chance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77"/>
          <p:cNvSpPr txBox="1"/>
          <p:nvPr/>
        </p:nvSpPr>
        <p:spPr>
          <a:xfrm>
            <a:off x="2667001" y="1066800"/>
            <a:ext cx="6289675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outcome really a result of what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you’ve manipulated, or could it be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merely a chance occurrence?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50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7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Statistical Significance</a:t>
            </a:r>
            <a:endParaRPr/>
          </a:p>
        </p:txBody>
      </p:sp>
      <p:sp>
        <p:nvSpPr>
          <p:cNvPr id="1121" name="Google Shape;1121;p178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The results are not due to chance</a:t>
            </a:r>
            <a:endParaRPr/>
          </a:p>
          <a:p>
            <a:pPr marL="342900" indent="-180340">
              <a:buNone/>
            </a:pPr>
            <a:endParaRPr/>
          </a:p>
          <a:p>
            <a:pPr marL="342900" indent="-342900"/>
            <a:r>
              <a:rPr lang="en-US"/>
              <a:t>We are 95% sure the results are not due to chance</a:t>
            </a:r>
            <a:endParaRPr/>
          </a:p>
          <a:p>
            <a:pPr marL="342900" indent="-180340">
              <a:buNone/>
            </a:pPr>
            <a:endParaRPr/>
          </a:p>
          <a:p>
            <a:pPr marL="342900" indent="-342900"/>
            <a:r>
              <a:rPr lang="en-US"/>
              <a:t>There is less than a 5% chance that the results were due to chance</a:t>
            </a:r>
            <a:endParaRPr/>
          </a:p>
          <a:p>
            <a:pPr marL="342900" indent="-180340">
              <a:buNone/>
            </a:pPr>
            <a:endParaRPr/>
          </a:p>
          <a:p>
            <a:pPr marL="342900" indent="-342900"/>
            <a:r>
              <a:rPr lang="en-US" i="1"/>
              <a:t>P &lt; .05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91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79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If </a:t>
            </a:r>
            <a:r>
              <a:rPr lang="en-US" i="1"/>
              <a:t>p &lt; .05, you can reject the</a:t>
            </a:r>
            <a:br>
              <a:rPr lang="en-US" i="1"/>
            </a:br>
            <a:r>
              <a:rPr lang="en-US" b="1" i="1"/>
              <a:t>NULL Hypothesis</a:t>
            </a:r>
            <a:endParaRPr/>
          </a:p>
        </p:txBody>
      </p:sp>
      <p:sp>
        <p:nvSpPr>
          <p:cNvPr id="1127" name="Google Shape;1127;p179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795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80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133" name="Google Shape;1133;p180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33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 b="1"/>
              <a:t>Standard Deviation:</a:t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/>
              <a:t>the “typical” difference between each score and the mean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59163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81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40" name="Google Shape;1140;p181"/>
          <p:cNvSpPr txBox="1">
            <a:spLocks noGrp="1"/>
          </p:cNvSpPr>
          <p:nvPr>
            <p:ph type="ctrTitle"/>
          </p:nvPr>
        </p:nvSpPr>
        <p:spPr>
          <a:xfrm>
            <a:off x="2209800" y="1768475"/>
            <a:ext cx="7772400" cy="1736700"/>
          </a:xfrm>
          <a:prstGeom prst="rect">
            <a:avLst/>
          </a:prstGeom>
        </p:spPr>
        <p:txBody>
          <a:bodyPr spcFirstLastPara="1" wrap="square" lIns="91425" tIns="45700" rIns="91425" bIns="45700" anchor="b" anchorCtr="1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102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82"/>
          <p:cNvSpPr txBox="1"/>
          <p:nvPr/>
        </p:nvSpPr>
        <p:spPr>
          <a:xfrm>
            <a:off x="3013076" y="1"/>
            <a:ext cx="6040437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“Eyeball” this pro basketball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player salaries list: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82"/>
          <p:cNvSpPr txBox="1"/>
          <p:nvPr/>
        </p:nvSpPr>
        <p:spPr>
          <a:xfrm>
            <a:off x="4191000" y="1524000"/>
            <a:ext cx="4595812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$23.6 million        $3.0 million    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$12.4 million        $1.5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$5.3 million          $1.0 million     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$4.6 million          $1.0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$3.9 million          $0.8 million  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$3.7 million          $0.4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endParaRPr sz="28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endParaRPr sz="28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endParaRPr sz="28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7" name="Google Shape;1147;p182"/>
          <p:cNvSpPr txBox="1"/>
          <p:nvPr/>
        </p:nvSpPr>
        <p:spPr>
          <a:xfrm>
            <a:off x="1619250" y="4800600"/>
            <a:ext cx="904875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would be highest: mean, median or mode?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would be lowest?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high or low S.D.?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82"/>
          <p:cNvSpPr txBox="1"/>
          <p:nvPr/>
        </p:nvSpPr>
        <p:spPr>
          <a:xfrm>
            <a:off x="1828800" y="1143001"/>
            <a:ext cx="14605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1200"/>
              <a:buFont typeface="Times New Roman"/>
              <a:buNone/>
            </a:pPr>
            <a:r>
              <a:rPr lang="en-US" sz="1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MEAN: $5.1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182"/>
          <p:cNvSpPr txBox="1"/>
          <p:nvPr/>
        </p:nvSpPr>
        <p:spPr>
          <a:xfrm>
            <a:off x="1733551" y="1524001"/>
            <a:ext cx="17351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1200"/>
              <a:buFont typeface="Times New Roman"/>
              <a:buNone/>
            </a:pPr>
            <a:r>
              <a:rPr lang="en-US" sz="1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MEDIAN: $3.35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82"/>
          <p:cNvSpPr txBox="1"/>
          <p:nvPr/>
        </p:nvSpPr>
        <p:spPr>
          <a:xfrm>
            <a:off x="1828800" y="1905001"/>
            <a:ext cx="1346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1200"/>
              <a:buFont typeface="Times New Roman"/>
              <a:buNone/>
            </a:pPr>
            <a:r>
              <a:rPr lang="en-US" sz="1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MODE: $1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182"/>
          <p:cNvSpPr txBox="1"/>
          <p:nvPr/>
        </p:nvSpPr>
        <p:spPr>
          <a:xfrm>
            <a:off x="1841500" y="2703513"/>
            <a:ext cx="13589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1200"/>
              <a:buFont typeface="Times New Roman"/>
              <a:buNone/>
            </a:pPr>
            <a:r>
              <a:rPr lang="en-US" sz="1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S.D.: $6.39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7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8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000"/>
            </a:pPr>
            <a:r>
              <a:rPr lang="en-US" sz="4000"/>
              <a:t>Central Tendency </a:t>
            </a:r>
            <a:br>
              <a:rPr lang="en-US" sz="4000"/>
            </a:br>
            <a:r>
              <a:rPr lang="en-US" sz="4000"/>
              <a:t>1968 TOPPS Baseball Cards</a:t>
            </a:r>
            <a:endParaRPr/>
          </a:p>
        </p:txBody>
      </p:sp>
      <p:sp>
        <p:nvSpPr>
          <p:cNvPr id="1157" name="Google Shape;1157;p18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600"/>
              <a:buNone/>
            </a:pPr>
            <a:r>
              <a:rPr lang="en-US" sz="2000"/>
              <a:t>Nolan Ryan	$1500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Billy Williams	$8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Luis Aparicio	$5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Harmon Killebrew	$5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Orlando Cepeda	$3.50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Maury Wills	$3.50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Jim Bunning	$3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Tony Conigliaro	$3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Tony Oliva	$3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Lou Pinella	$3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Mickey Lolich	$2.50</a:t>
            </a:r>
            <a:endParaRPr/>
          </a:p>
        </p:txBody>
      </p:sp>
      <p:sp>
        <p:nvSpPr>
          <p:cNvPr id="1158" name="Google Shape;1158;p183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600"/>
              <a:buNone/>
            </a:pPr>
            <a:r>
              <a:rPr lang="en-US" sz="2000"/>
              <a:t>Elston Howard	$2.25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Jim Bouton	$2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Rocky Colavito	$2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Boog Powell	$2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Luis Tiant	$2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Tim McCarver	$1.75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Tug McGraw	$1.75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Joe Torre	$1.5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Rusty Staub	$1.25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Curt Flood	$1</a:t>
            </a:r>
            <a:endParaRPr/>
          </a:p>
        </p:txBody>
      </p:sp>
      <p:sp>
        <p:nvSpPr>
          <p:cNvPr id="1159" name="Google Shape;1159;p183"/>
          <p:cNvSpPr txBox="1"/>
          <p:nvPr/>
        </p:nvSpPr>
        <p:spPr>
          <a:xfrm>
            <a:off x="5791201" y="5438775"/>
            <a:ext cx="2174875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Ryan: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Median=$2.50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Mean=$74.14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183"/>
          <p:cNvSpPr txBox="1"/>
          <p:nvPr/>
        </p:nvSpPr>
        <p:spPr>
          <a:xfrm>
            <a:off x="8229600" y="5486400"/>
            <a:ext cx="22479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Ryan: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Median=$2.38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Mean=$2.85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84"/>
          <p:cNvSpPr txBox="1"/>
          <p:nvPr/>
        </p:nvSpPr>
        <p:spPr>
          <a:xfrm>
            <a:off x="3879851" y="5819775"/>
            <a:ext cx="45688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Mean? Median? Mode?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184"/>
          <p:cNvSpPr txBox="1"/>
          <p:nvPr/>
        </p:nvSpPr>
        <p:spPr>
          <a:xfrm>
            <a:off x="5791200" y="2133601"/>
            <a:ext cx="4572000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1" u="sng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B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184"/>
          <p:cNvSpPr txBox="1"/>
          <p:nvPr/>
        </p:nvSpPr>
        <p:spPr>
          <a:xfrm>
            <a:off x="1752600" y="2133601"/>
            <a:ext cx="4572000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1" u="sng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A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184"/>
          <p:cNvSpPr txBox="1"/>
          <p:nvPr/>
        </p:nvSpPr>
        <p:spPr>
          <a:xfrm>
            <a:off x="1812926" y="257176"/>
            <a:ext cx="873918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sets of data, with the same mean but different amounts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variability… calculating the </a:t>
            </a:r>
            <a:r>
              <a:rPr lang="en-US" sz="28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“standard deviation”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691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85"/>
          <p:cNvSpPr txBox="1"/>
          <p:nvPr/>
        </p:nvSpPr>
        <p:spPr>
          <a:xfrm>
            <a:off x="-2090737" y="-21717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4" name="Google Shape;1174;p185" descr="165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838200"/>
            <a:ext cx="68580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187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86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180" name="Google Shape;1180;p186"/>
          <p:cNvSpPr txBox="1">
            <a:spLocks noGrp="1"/>
          </p:cNvSpPr>
          <p:nvPr>
            <p:ph type="ctrTitle"/>
          </p:nvPr>
        </p:nvSpPr>
        <p:spPr>
          <a:xfrm>
            <a:off x="2209800" y="1600201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Percentiles?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370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36"/>
          <p:cNvSpPr txBox="1">
            <a:spLocks noGrp="1"/>
          </p:cNvSpPr>
          <p:nvPr>
            <p:ph type="ctrTitle"/>
          </p:nvPr>
        </p:nvSpPr>
        <p:spPr>
          <a:xfrm>
            <a:off x="2209800" y="9144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rgbClr val="FFFF59"/>
              </a:buClr>
              <a:buSzPts val="5400"/>
            </a:pPr>
            <a:r>
              <a:rPr lang="en-US" b="1">
                <a:solidFill>
                  <a:srgbClr val="000000"/>
                </a:solidFill>
              </a:rPr>
              <a:t>Surveys cont…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57" name="Google Shape;857;p136"/>
          <p:cNvSpPr txBox="1">
            <a:spLocks noGrp="1"/>
          </p:cNvSpPr>
          <p:nvPr>
            <p:ph type="subTitle" idx="1"/>
          </p:nvPr>
        </p:nvSpPr>
        <p:spPr>
          <a:xfrm>
            <a:off x="2895600" y="3200400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3840"/>
            </a:pPr>
            <a:r>
              <a:rPr lang="en-US" sz="4800" b="1" dirty="0">
                <a:solidFill>
                  <a:schemeClr val="accent1"/>
                </a:solidFill>
              </a:rPr>
              <a:t>A quick</a:t>
            </a:r>
            <a:br>
              <a:rPr lang="en-US" sz="4800" b="1" dirty="0">
                <a:solidFill>
                  <a:schemeClr val="accent1"/>
                </a:solidFill>
              </a:rPr>
            </a:br>
            <a:r>
              <a:rPr lang="en-US" sz="4800" b="1" dirty="0" smtClean="0">
                <a:solidFill>
                  <a:schemeClr val="accent1"/>
                </a:solidFill>
              </a:rPr>
              <a:t>DEMO</a:t>
            </a:r>
          </a:p>
          <a:p>
            <a:pPr marL="0" indent="0">
              <a:spcBef>
                <a:spcPts val="0"/>
              </a:spcBef>
              <a:buSzPts val="3840"/>
            </a:pPr>
            <a:r>
              <a:rPr lang="en-US" sz="4800" b="1" dirty="0" smtClean="0">
                <a:solidFill>
                  <a:schemeClr val="accent1"/>
                </a:solidFill>
              </a:rPr>
              <a:t>(take out blank sheet of paper) </a:t>
            </a:r>
            <a:endParaRPr dirty="0"/>
          </a:p>
          <a:p>
            <a:pPr marL="0" indent="0">
              <a:spcBef>
                <a:spcPts val="960"/>
              </a:spcBef>
              <a:buSzPts val="3840"/>
            </a:pPr>
            <a:endParaRPr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87"/>
          <p:cNvSpPr txBox="1"/>
          <p:nvPr/>
        </p:nvSpPr>
        <p:spPr>
          <a:xfrm>
            <a:off x="4419600" y="457201"/>
            <a:ext cx="3505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 Curve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186" name="Google Shape;1186;p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1" y="3124201"/>
            <a:ext cx="5976937" cy="3094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7" name="Google Shape;1187;p187"/>
          <p:cNvCxnSpPr/>
          <p:nvPr/>
        </p:nvCxnSpPr>
        <p:spPr>
          <a:xfrm rot="10800000">
            <a:off x="6400800" y="4267200"/>
            <a:ext cx="0" cy="152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88" name="Google Shape;1188;p187"/>
          <p:cNvCxnSpPr/>
          <p:nvPr/>
        </p:nvCxnSpPr>
        <p:spPr>
          <a:xfrm rot="10800000">
            <a:off x="5791200" y="3886200"/>
            <a:ext cx="0" cy="1905000"/>
          </a:xfrm>
          <a:prstGeom prst="straightConnector1">
            <a:avLst/>
          </a:prstGeom>
          <a:noFill/>
          <a:ln w="254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89" name="Google Shape;1189;p187"/>
          <p:cNvCxnSpPr/>
          <p:nvPr/>
        </p:nvCxnSpPr>
        <p:spPr>
          <a:xfrm rot="10800000">
            <a:off x="7010400" y="3886200"/>
            <a:ext cx="0" cy="1905000"/>
          </a:xfrm>
          <a:prstGeom prst="straightConnector1">
            <a:avLst/>
          </a:prstGeom>
          <a:noFill/>
          <a:ln w="25400" cap="flat" cmpd="sng">
            <a:solidFill>
              <a:srgbClr val="C0C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90" name="Google Shape;1190;p187"/>
          <p:cNvSpPr txBox="1"/>
          <p:nvPr/>
        </p:nvSpPr>
        <p:spPr>
          <a:xfrm>
            <a:off x="6096000" y="381000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68%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1191" name="Google Shape;1191;p187"/>
          <p:cNvCxnSpPr/>
          <p:nvPr/>
        </p:nvCxnSpPr>
        <p:spPr>
          <a:xfrm rot="10800000">
            <a:off x="5105400" y="3352800"/>
            <a:ext cx="0" cy="2438400"/>
          </a:xfrm>
          <a:prstGeom prst="straightConnector1">
            <a:avLst/>
          </a:prstGeom>
          <a:noFill/>
          <a:ln w="25400" cap="flat" cmpd="sng">
            <a:solidFill>
              <a:srgbClr val="80008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92" name="Google Shape;1192;p187"/>
          <p:cNvCxnSpPr/>
          <p:nvPr/>
        </p:nvCxnSpPr>
        <p:spPr>
          <a:xfrm rot="10800000">
            <a:off x="7696200" y="3352800"/>
            <a:ext cx="0" cy="2438400"/>
          </a:xfrm>
          <a:prstGeom prst="straightConnector1">
            <a:avLst/>
          </a:prstGeom>
          <a:noFill/>
          <a:ln w="25400" cap="flat" cmpd="sng">
            <a:solidFill>
              <a:srgbClr val="80008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93" name="Google Shape;1193;p187"/>
          <p:cNvSpPr txBox="1"/>
          <p:nvPr/>
        </p:nvSpPr>
        <p:spPr>
          <a:xfrm>
            <a:off x="6019800" y="335280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95%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187"/>
          <p:cNvSpPr txBox="1"/>
          <p:nvPr/>
        </p:nvSpPr>
        <p:spPr>
          <a:xfrm>
            <a:off x="5943600" y="281940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99.7%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1195" name="Google Shape;1195;p187"/>
          <p:cNvCxnSpPr/>
          <p:nvPr/>
        </p:nvCxnSpPr>
        <p:spPr>
          <a:xfrm>
            <a:off x="6781800" y="3581400"/>
            <a:ext cx="914400" cy="0"/>
          </a:xfrm>
          <a:prstGeom prst="straightConnector1">
            <a:avLst/>
          </a:prstGeom>
          <a:noFill/>
          <a:ln w="15875" cap="flat" cmpd="sng">
            <a:solidFill>
              <a:srgbClr val="8000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96" name="Google Shape;1196;p187"/>
          <p:cNvCxnSpPr/>
          <p:nvPr/>
        </p:nvCxnSpPr>
        <p:spPr>
          <a:xfrm rot="10800000">
            <a:off x="5105400" y="3581400"/>
            <a:ext cx="914400" cy="0"/>
          </a:xfrm>
          <a:prstGeom prst="straightConnector1">
            <a:avLst/>
          </a:prstGeom>
          <a:noFill/>
          <a:ln w="15875" cap="flat" cmpd="sng">
            <a:solidFill>
              <a:srgbClr val="8000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97" name="Google Shape;1197;p187"/>
          <p:cNvCxnSpPr/>
          <p:nvPr/>
        </p:nvCxnSpPr>
        <p:spPr>
          <a:xfrm rot="10800000">
            <a:off x="4495800" y="2743200"/>
            <a:ext cx="0" cy="3048000"/>
          </a:xfrm>
          <a:prstGeom prst="straightConnector1">
            <a:avLst/>
          </a:prstGeom>
          <a:noFill/>
          <a:ln w="25400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98" name="Google Shape;1198;p187"/>
          <p:cNvCxnSpPr/>
          <p:nvPr/>
        </p:nvCxnSpPr>
        <p:spPr>
          <a:xfrm rot="10800000">
            <a:off x="8305800" y="2743200"/>
            <a:ext cx="0" cy="3048000"/>
          </a:xfrm>
          <a:prstGeom prst="straightConnector1">
            <a:avLst/>
          </a:prstGeom>
          <a:noFill/>
          <a:ln w="25400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99" name="Google Shape;1199;p187"/>
          <p:cNvCxnSpPr/>
          <p:nvPr/>
        </p:nvCxnSpPr>
        <p:spPr>
          <a:xfrm>
            <a:off x="7010400" y="3048000"/>
            <a:ext cx="1295400" cy="0"/>
          </a:xfrm>
          <a:prstGeom prst="straightConnector1">
            <a:avLst/>
          </a:prstGeom>
          <a:noFill/>
          <a:ln w="15875" cap="flat" cmpd="sng">
            <a:solidFill>
              <a:srgbClr val="FF66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200" name="Google Shape;1200;p187"/>
          <p:cNvCxnSpPr/>
          <p:nvPr/>
        </p:nvCxnSpPr>
        <p:spPr>
          <a:xfrm rot="10800000">
            <a:off x="4495800" y="3048000"/>
            <a:ext cx="1371600" cy="0"/>
          </a:xfrm>
          <a:prstGeom prst="straightConnector1">
            <a:avLst/>
          </a:prstGeom>
          <a:noFill/>
          <a:ln w="15875" cap="flat" cmpd="sng">
            <a:solidFill>
              <a:srgbClr val="FF66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201" name="Google Shape;1201;p187"/>
          <p:cNvSpPr txBox="1"/>
          <p:nvPr/>
        </p:nvSpPr>
        <p:spPr>
          <a:xfrm>
            <a:off x="2362200" y="1219201"/>
            <a:ext cx="76962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Approximate percentage of area within given standard deviations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" name="Google Shape;1206;p188" descr="cur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0"/>
            <a:ext cx="9448800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802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89"/>
          <p:cNvSpPr txBox="1"/>
          <p:nvPr/>
        </p:nvSpPr>
        <p:spPr>
          <a:xfrm>
            <a:off x="-2093912" y="7080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2" name="Google Shape;1212;p189" descr="194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81000"/>
            <a:ext cx="8458200" cy="618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33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" name="Google Shape;1217;p190" descr="sk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-754062"/>
            <a:ext cx="9372600" cy="7612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829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9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00"/>
              </a:buClr>
              <a:buSzPts val="5400"/>
            </a:pPr>
            <a:r>
              <a:rPr lang="en-US" sz="5400" b="1">
                <a:solidFill>
                  <a:srgbClr val="FFFF00"/>
                </a:solidFill>
              </a:rPr>
              <a:t>A helpful stats mnemonic?</a:t>
            </a:r>
            <a:endParaRPr/>
          </a:p>
        </p:txBody>
      </p:sp>
      <p:sp>
        <p:nvSpPr>
          <p:cNvPr id="1223" name="Google Shape;1223;p19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sz="4400" b="1">
                <a:solidFill>
                  <a:schemeClr val="lt2"/>
                </a:solidFill>
              </a:rPr>
              <a:t>The skew is the few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36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192"/>
          <p:cNvSpPr txBox="1"/>
          <p:nvPr/>
        </p:nvSpPr>
        <p:spPr>
          <a:xfrm>
            <a:off x="3573463" y="1528762"/>
            <a:ext cx="5214937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400"/>
              <a:buFont typeface="Times New Roman"/>
              <a:buNone/>
            </a:pPr>
            <a:r>
              <a:rPr lang="en-US" sz="4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 of “Stats and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400"/>
              <a:buFont typeface="Times New Roman"/>
              <a:buNone/>
            </a:pPr>
            <a:r>
              <a:rPr lang="en-US" sz="4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Research” powerpoint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7579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93"/>
          <p:cNvSpPr txBox="1"/>
          <p:nvPr/>
        </p:nvSpPr>
        <p:spPr>
          <a:xfrm>
            <a:off x="2014537" y="6397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4" name="Google Shape;1234;p193" descr="23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950" y="685800"/>
            <a:ext cx="5372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91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37"/>
          <p:cNvSpPr txBox="1"/>
          <p:nvPr/>
        </p:nvSpPr>
        <p:spPr>
          <a:xfrm>
            <a:off x="2193926" y="625476"/>
            <a:ext cx="78644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ctr">
              <a:buClr>
                <a:srgbClr val="560000"/>
              </a:buClr>
              <a:buSzPts val="4000"/>
            </a:pPr>
            <a:r>
              <a:rPr lang="en-US" sz="40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Is the Mississippi River longer or shorter than 500 miles?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indent="-457200" algn="ctr">
              <a:buClr>
                <a:srgbClr val="8C0000"/>
              </a:buClr>
              <a:buSzPts val="4000"/>
            </a:pPr>
            <a:endParaRPr sz="4000" b="1" kern="0">
              <a:solidFill>
                <a:srgbClr val="5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 algn="ctr">
              <a:buClr>
                <a:srgbClr val="560000"/>
              </a:buClr>
              <a:buSzPts val="4000"/>
            </a:pPr>
            <a:r>
              <a:rPr lang="en-US" sz="40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How many miles long is it?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1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38"/>
          <p:cNvSpPr txBox="1">
            <a:spLocks noGrp="1"/>
          </p:cNvSpPr>
          <p:nvPr>
            <p:ph type="body" idx="1"/>
          </p:nvPr>
        </p:nvSpPr>
        <p:spPr>
          <a:xfrm>
            <a:off x="1981200" y="5334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3200"/>
              <a:buNone/>
            </a:pPr>
            <a:r>
              <a:rPr lang="en-US" sz="4000">
                <a:solidFill>
                  <a:srgbClr val="390000"/>
                </a:solidFill>
              </a:rPr>
              <a:t>3. Does the average college textbook cost more or less than $50?</a:t>
            </a:r>
            <a:endParaRPr/>
          </a:p>
          <a:p>
            <a:pPr marL="342900" indent="-139700">
              <a:spcBef>
                <a:spcPts val="800"/>
              </a:spcBef>
              <a:buSzPts val="3200"/>
              <a:buNone/>
            </a:pPr>
            <a:endParaRPr sz="4000">
              <a:solidFill>
                <a:srgbClr val="390000"/>
              </a:solidFill>
            </a:endParaRPr>
          </a:p>
          <a:p>
            <a:pPr marL="342900" indent="-342900">
              <a:spcBef>
                <a:spcPts val="800"/>
              </a:spcBef>
              <a:buSzPts val="3200"/>
              <a:buNone/>
            </a:pPr>
            <a:r>
              <a:rPr lang="en-US" sz="4000">
                <a:solidFill>
                  <a:srgbClr val="390000"/>
                </a:solidFill>
              </a:rPr>
              <a:t>4. How much does the average textbook cost?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7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39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74" name="Google Shape;874;p139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18034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0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1464</Words>
  <Application>Microsoft Office PowerPoint</Application>
  <PresentationFormat>Widescreen</PresentationFormat>
  <Paragraphs>312</Paragraphs>
  <Slides>66</Slides>
  <Notes>62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Calibri Light</vt:lpstr>
      <vt:lpstr>Noto Sans Symbols</vt:lpstr>
      <vt:lpstr>Times New Roman</vt:lpstr>
      <vt:lpstr>Office Theme</vt:lpstr>
      <vt:lpstr>Day 5 </vt:lpstr>
      <vt:lpstr>Pros and Cons of experimental methodology?</vt:lpstr>
      <vt:lpstr>PowerPoint Presentation</vt:lpstr>
      <vt:lpstr>Survey Methodology</vt:lpstr>
      <vt:lpstr>PROS AND CONS OF SURVEY METHODOLOGY</vt:lpstr>
      <vt:lpstr>Surveys cont…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#2 -&amp;- Q#4 RESULTS?</vt:lpstr>
      <vt:lpstr>Framing</vt:lpstr>
      <vt:lpstr>Survey of 1255 people</vt:lpstr>
      <vt:lpstr>PowerPoint Presentation</vt:lpstr>
      <vt:lpstr>Social Desirability Bias</vt:lpstr>
      <vt:lpstr>PowerPoint Presentation</vt:lpstr>
      <vt:lpstr>PowerPoint Presentation</vt:lpstr>
      <vt:lpstr>Demand Characteristic</vt:lpstr>
      <vt:lpstr>PowerPoint Presentation</vt:lpstr>
      <vt:lpstr>Case Study of Survey Methodology:  The 1936 Presidential 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Correlational Research</vt:lpstr>
      <vt:lpstr>PowerPoint Presentation</vt:lpstr>
      <vt:lpstr>PowerPoint Presentation</vt:lpstr>
      <vt:lpstr>PowerPoint Presentation</vt:lpstr>
      <vt:lpstr>Correlations (continued)</vt:lpstr>
      <vt:lpstr>Correlations (continued)</vt:lpstr>
      <vt:lpstr>A Quick “Check-In”</vt:lpstr>
      <vt:lpstr>PowerPoint Presentation</vt:lpstr>
      <vt:lpstr>CORRELATIONAL STUDIES</vt:lpstr>
      <vt:lpstr>PowerPoint Presentation</vt:lpstr>
      <vt:lpstr>PowerPoint Presentation</vt:lpstr>
      <vt:lpstr>PowerPoint Presentation</vt:lpstr>
      <vt:lpstr>PowerPoint Presentation</vt:lpstr>
      <vt:lpstr>A useful website? Spurious Correlations</vt:lpstr>
      <vt:lpstr>Case Study Methodology:  A way to start each of your units?</vt:lpstr>
      <vt:lpstr>PowerPoint Presentation</vt:lpstr>
      <vt:lpstr>PowerPoint Presentation</vt:lpstr>
      <vt:lpstr>PowerPoint Presentation</vt:lpstr>
      <vt:lpstr>Big Dan’s Tavern- 1983 New Bedford Mass.</vt:lpstr>
      <vt:lpstr>PowerPoint Presentation</vt:lpstr>
      <vt:lpstr>PowerPoint Presentation</vt:lpstr>
      <vt:lpstr>STATISTICS</vt:lpstr>
      <vt:lpstr>STATISTICS</vt:lpstr>
      <vt:lpstr>PowerPoint Presentation</vt:lpstr>
      <vt:lpstr>Statistical Significance</vt:lpstr>
      <vt:lpstr>If p &lt; .05, you can reject the NULL Hypothesis</vt:lpstr>
      <vt:lpstr>Standard Deviation:  the “typical” difference between each score and the mean</vt:lpstr>
      <vt:lpstr>PowerPoint Presentation</vt:lpstr>
      <vt:lpstr>PowerPoint Presentation</vt:lpstr>
      <vt:lpstr>Central Tendency  1968 TOPPS Baseball Cards</vt:lpstr>
      <vt:lpstr>PowerPoint Presentation</vt:lpstr>
      <vt:lpstr>PowerPoint Presentation</vt:lpstr>
      <vt:lpstr>Percentiles?</vt:lpstr>
      <vt:lpstr>PowerPoint Presentation</vt:lpstr>
      <vt:lpstr>PowerPoint Presentation</vt:lpstr>
      <vt:lpstr>PowerPoint Presentation</vt:lpstr>
      <vt:lpstr>PowerPoint Presentation</vt:lpstr>
      <vt:lpstr>A helpful stats mnemonic?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 and Cons of experimental methodology?</dc:title>
  <dc:creator>Summers, Berta Jane</dc:creator>
  <cp:lastModifiedBy>Taylor Cummings</cp:lastModifiedBy>
  <cp:revision>14</cp:revision>
  <dcterms:created xsi:type="dcterms:W3CDTF">2018-09-07T03:07:45Z</dcterms:created>
  <dcterms:modified xsi:type="dcterms:W3CDTF">2019-09-20T11:24:21Z</dcterms:modified>
</cp:coreProperties>
</file>