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8" r:id="rId3"/>
    <p:sldId id="266" r:id="rId4"/>
    <p:sldId id="267" r:id="rId5"/>
    <p:sldId id="269" r:id="rId6"/>
    <p:sldId id="268" r:id="rId7"/>
    <p:sldId id="291" r:id="rId8"/>
    <p:sldId id="257" r:id="rId9"/>
    <p:sldId id="262" r:id="rId10"/>
    <p:sldId id="260" r:id="rId11"/>
    <p:sldId id="261" r:id="rId12"/>
    <p:sldId id="265" r:id="rId13"/>
    <p:sldId id="270" r:id="rId14"/>
    <p:sldId id="272" r:id="rId15"/>
    <p:sldId id="273" r:id="rId16"/>
    <p:sldId id="281" r:id="rId17"/>
    <p:sldId id="274" r:id="rId18"/>
    <p:sldId id="275" r:id="rId19"/>
    <p:sldId id="276" r:id="rId20"/>
    <p:sldId id="277" r:id="rId21"/>
    <p:sldId id="278" r:id="rId22"/>
    <p:sldId id="296" r:id="rId23"/>
    <p:sldId id="297" r:id="rId24"/>
    <p:sldId id="279" r:id="rId25"/>
    <p:sldId id="280" r:id="rId26"/>
    <p:sldId id="292" r:id="rId27"/>
    <p:sldId id="299" r:id="rId28"/>
    <p:sldId id="298" r:id="rId29"/>
    <p:sldId id="283" r:id="rId30"/>
    <p:sldId id="284" r:id="rId31"/>
    <p:sldId id="285" r:id="rId32"/>
    <p:sldId id="293" r:id="rId33"/>
    <p:sldId id="286" r:id="rId34"/>
    <p:sldId id="287" r:id="rId35"/>
    <p:sldId id="288" r:id="rId36"/>
    <p:sldId id="294" r:id="rId37"/>
    <p:sldId id="289" r:id="rId38"/>
    <p:sldId id="290"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76"/>
  </p:normalViewPr>
  <p:slideViewPr>
    <p:cSldViewPr snapToGrid="0" snapToObjects="1">
      <p:cViewPr varScale="1">
        <p:scale>
          <a:sx n="64" d="100"/>
          <a:sy n="64" d="100"/>
        </p:scale>
        <p:origin x="84"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F5A81-26C0-7444-AE72-5190778B333E}" type="datetimeFigureOut">
              <a:rPr lang="en-US" smtClean="0"/>
              <a:t>9/18/2019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A455E-9FD1-8F42-B54F-66FC55EA4912}" type="slidenum">
              <a:rPr lang="en-US" smtClean="0"/>
              <a:t>‹#›</a:t>
            </a:fld>
            <a:endParaRPr lang="en-US"/>
          </a:p>
        </p:txBody>
      </p:sp>
    </p:spTree>
    <p:extLst>
      <p:ext uri="{BB962C8B-B14F-4D97-AF65-F5344CB8AC3E}">
        <p14:creationId xmlns:p14="http://schemas.microsoft.com/office/powerpoint/2010/main" val="973526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9ECBDF-A710-984D-88BB-76123951ADD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09C8C-4318-B445-BB44-378CEAE7E44E}" type="slidenum">
              <a:rPr lang="en-US" smtClean="0"/>
              <a:t>‹#›</a:t>
            </a:fld>
            <a:endParaRPr lang="en-US"/>
          </a:p>
        </p:txBody>
      </p:sp>
    </p:spTree>
    <p:extLst>
      <p:ext uri="{BB962C8B-B14F-4D97-AF65-F5344CB8AC3E}">
        <p14:creationId xmlns:p14="http://schemas.microsoft.com/office/powerpoint/2010/main" val="182461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ECBDF-A710-984D-88BB-76123951ADD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09C8C-4318-B445-BB44-378CEAE7E44E}" type="slidenum">
              <a:rPr lang="en-US" smtClean="0"/>
              <a:t>‹#›</a:t>
            </a:fld>
            <a:endParaRPr lang="en-US"/>
          </a:p>
        </p:txBody>
      </p:sp>
    </p:spTree>
    <p:extLst>
      <p:ext uri="{BB962C8B-B14F-4D97-AF65-F5344CB8AC3E}">
        <p14:creationId xmlns:p14="http://schemas.microsoft.com/office/powerpoint/2010/main" val="156535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ECBDF-A710-984D-88BB-76123951ADD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09C8C-4318-B445-BB44-378CEAE7E44E}" type="slidenum">
              <a:rPr lang="en-US" smtClean="0"/>
              <a:t>‹#›</a:t>
            </a:fld>
            <a:endParaRPr lang="en-US"/>
          </a:p>
        </p:txBody>
      </p:sp>
    </p:spTree>
    <p:extLst>
      <p:ext uri="{BB962C8B-B14F-4D97-AF65-F5344CB8AC3E}">
        <p14:creationId xmlns:p14="http://schemas.microsoft.com/office/powerpoint/2010/main" val="15542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ECBDF-A710-984D-88BB-76123951ADD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09C8C-4318-B445-BB44-378CEAE7E44E}" type="slidenum">
              <a:rPr lang="en-US" smtClean="0"/>
              <a:t>‹#›</a:t>
            </a:fld>
            <a:endParaRPr lang="en-US"/>
          </a:p>
        </p:txBody>
      </p:sp>
    </p:spTree>
    <p:extLst>
      <p:ext uri="{BB962C8B-B14F-4D97-AF65-F5344CB8AC3E}">
        <p14:creationId xmlns:p14="http://schemas.microsoft.com/office/powerpoint/2010/main" val="19594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9ECBDF-A710-984D-88BB-76123951ADD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09C8C-4318-B445-BB44-378CEAE7E44E}" type="slidenum">
              <a:rPr lang="en-US" smtClean="0"/>
              <a:t>‹#›</a:t>
            </a:fld>
            <a:endParaRPr lang="en-US"/>
          </a:p>
        </p:txBody>
      </p:sp>
    </p:spTree>
    <p:extLst>
      <p:ext uri="{BB962C8B-B14F-4D97-AF65-F5344CB8AC3E}">
        <p14:creationId xmlns:p14="http://schemas.microsoft.com/office/powerpoint/2010/main" val="111814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9ECBDF-A710-984D-88BB-76123951ADDD}"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09C8C-4318-B445-BB44-378CEAE7E44E}" type="slidenum">
              <a:rPr lang="en-US" smtClean="0"/>
              <a:t>‹#›</a:t>
            </a:fld>
            <a:endParaRPr lang="en-US"/>
          </a:p>
        </p:txBody>
      </p:sp>
    </p:spTree>
    <p:extLst>
      <p:ext uri="{BB962C8B-B14F-4D97-AF65-F5344CB8AC3E}">
        <p14:creationId xmlns:p14="http://schemas.microsoft.com/office/powerpoint/2010/main" val="212263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9ECBDF-A710-984D-88BB-76123951ADDD}"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709C8C-4318-B445-BB44-378CEAE7E44E}" type="slidenum">
              <a:rPr lang="en-US" smtClean="0"/>
              <a:t>‹#›</a:t>
            </a:fld>
            <a:endParaRPr lang="en-US"/>
          </a:p>
        </p:txBody>
      </p:sp>
    </p:spTree>
    <p:extLst>
      <p:ext uri="{BB962C8B-B14F-4D97-AF65-F5344CB8AC3E}">
        <p14:creationId xmlns:p14="http://schemas.microsoft.com/office/powerpoint/2010/main" val="108099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9ECBDF-A710-984D-88BB-76123951ADDD}"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709C8C-4318-B445-BB44-378CEAE7E44E}" type="slidenum">
              <a:rPr lang="en-US" smtClean="0"/>
              <a:t>‹#›</a:t>
            </a:fld>
            <a:endParaRPr lang="en-US"/>
          </a:p>
        </p:txBody>
      </p:sp>
    </p:spTree>
    <p:extLst>
      <p:ext uri="{BB962C8B-B14F-4D97-AF65-F5344CB8AC3E}">
        <p14:creationId xmlns:p14="http://schemas.microsoft.com/office/powerpoint/2010/main" val="50433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ECBDF-A710-984D-88BB-76123951ADDD}"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709C8C-4318-B445-BB44-378CEAE7E44E}" type="slidenum">
              <a:rPr lang="en-US" smtClean="0"/>
              <a:t>‹#›</a:t>
            </a:fld>
            <a:endParaRPr lang="en-US"/>
          </a:p>
        </p:txBody>
      </p:sp>
    </p:spTree>
    <p:extLst>
      <p:ext uri="{BB962C8B-B14F-4D97-AF65-F5344CB8AC3E}">
        <p14:creationId xmlns:p14="http://schemas.microsoft.com/office/powerpoint/2010/main" val="24854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ECBDF-A710-984D-88BB-76123951ADDD}"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09C8C-4318-B445-BB44-378CEAE7E44E}" type="slidenum">
              <a:rPr lang="en-US" smtClean="0"/>
              <a:t>‹#›</a:t>
            </a:fld>
            <a:endParaRPr lang="en-US"/>
          </a:p>
        </p:txBody>
      </p:sp>
    </p:spTree>
    <p:extLst>
      <p:ext uri="{BB962C8B-B14F-4D97-AF65-F5344CB8AC3E}">
        <p14:creationId xmlns:p14="http://schemas.microsoft.com/office/powerpoint/2010/main" val="38442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ECBDF-A710-984D-88BB-76123951ADDD}"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09C8C-4318-B445-BB44-378CEAE7E44E}" type="slidenum">
              <a:rPr lang="en-US" smtClean="0"/>
              <a:t>‹#›</a:t>
            </a:fld>
            <a:endParaRPr lang="en-US"/>
          </a:p>
        </p:txBody>
      </p:sp>
    </p:spTree>
    <p:extLst>
      <p:ext uri="{BB962C8B-B14F-4D97-AF65-F5344CB8AC3E}">
        <p14:creationId xmlns:p14="http://schemas.microsoft.com/office/powerpoint/2010/main" val="136969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ECBDF-A710-984D-88BB-76123951ADDD}" type="datetimeFigureOut">
              <a:rPr lang="en-US" smtClean="0"/>
              <a:t>9/18/2019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09C8C-4318-B445-BB44-378CEAE7E44E}" type="slidenum">
              <a:rPr lang="en-US" smtClean="0"/>
              <a:t>‹#›</a:t>
            </a:fld>
            <a:endParaRPr lang="en-US"/>
          </a:p>
        </p:txBody>
      </p:sp>
    </p:spTree>
    <p:extLst>
      <p:ext uri="{BB962C8B-B14F-4D97-AF65-F5344CB8AC3E}">
        <p14:creationId xmlns:p14="http://schemas.microsoft.com/office/powerpoint/2010/main" val="99763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random.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M9w7jHYriF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z03FQGlGgo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rive.google.com/open?id=1j_piWh_Tpt5CZvs8jwv7TsnlxixqvRgW"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qqCJDpNnHN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random.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s://www.youtube.com/watch?v=_kMzVNnv78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3800" b="1" i="1" dirty="0" smtClean="0"/>
              <a:t>Day 2 </a:t>
            </a:r>
            <a:endParaRPr lang="en-US" sz="13800" b="1" i="1" dirty="0"/>
          </a:p>
        </p:txBody>
      </p:sp>
      <p:sp>
        <p:nvSpPr>
          <p:cNvPr id="3" name="Subtitle 2"/>
          <p:cNvSpPr>
            <a:spLocks noGrp="1"/>
          </p:cNvSpPr>
          <p:nvPr>
            <p:ph type="subTitle" idx="1"/>
          </p:nvPr>
        </p:nvSpPr>
        <p:spPr/>
        <p:txBody>
          <a:bodyPr/>
          <a:lstStyle/>
          <a:p>
            <a:r>
              <a:rPr lang="en-US" dirty="0" smtClean="0"/>
              <a:t>AP Psychology</a:t>
            </a:r>
          </a:p>
          <a:p>
            <a:r>
              <a:rPr lang="en-US" dirty="0" smtClean="0"/>
              <a:t>T. Cummings </a:t>
            </a:r>
          </a:p>
          <a:p>
            <a:r>
              <a:rPr lang="en-US" dirty="0" smtClean="0"/>
              <a:t>Keefe Tech  </a:t>
            </a:r>
            <a:endParaRPr lang="en-US" dirty="0"/>
          </a:p>
        </p:txBody>
      </p:sp>
    </p:spTree>
    <p:extLst>
      <p:ext uri="{BB962C8B-B14F-4D97-AF65-F5344CB8AC3E}">
        <p14:creationId xmlns:p14="http://schemas.microsoft.com/office/powerpoint/2010/main" val="927676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u="sng">
                <a:latin typeface="Comic Sans MS" charset="0"/>
              </a:rPr>
              <a:t>Independent Variable</a:t>
            </a:r>
          </a:p>
        </p:txBody>
      </p:sp>
      <p:sp>
        <p:nvSpPr>
          <p:cNvPr id="3" name="Content Placeholder 2"/>
          <p:cNvSpPr>
            <a:spLocks noGrp="1"/>
          </p:cNvSpPr>
          <p:nvPr>
            <p:ph sz="half" idx="1"/>
          </p:nvPr>
        </p:nvSpPr>
        <p:spPr/>
        <p:txBody>
          <a:bodyPr/>
          <a:lstStyle/>
          <a:p>
            <a:r>
              <a:rPr lang="en-US" altLang="en-US" b="1" i="1">
                <a:latin typeface="Comic Sans MS" charset="0"/>
              </a:rPr>
              <a:t>Whatever is being manipulated in the experiment.</a:t>
            </a:r>
          </a:p>
          <a:p>
            <a:r>
              <a:rPr lang="en-US" altLang="en-US" b="1" i="1">
                <a:latin typeface="Comic Sans MS" charset="0"/>
              </a:rPr>
              <a:t>Hopefully the independent variable brings about change.</a:t>
            </a:r>
          </a:p>
          <a:p>
            <a:endParaRPr lang="en-US" altLang="en-US">
              <a:latin typeface="Comic Sans MS" charset="0"/>
            </a:endParaRPr>
          </a:p>
        </p:txBody>
      </p:sp>
      <p:sp>
        <p:nvSpPr>
          <p:cNvPr id="4" name="Content Placeholder 3"/>
          <p:cNvSpPr>
            <a:spLocks noGrp="1"/>
          </p:cNvSpPr>
          <p:nvPr>
            <p:ph sz="half" idx="2"/>
          </p:nvPr>
        </p:nvSpPr>
        <p:spPr>
          <a:xfrm>
            <a:off x="6324600" y="4191000"/>
            <a:ext cx="4038600" cy="2667000"/>
          </a:xfrm>
        </p:spPr>
        <p:txBody>
          <a:bodyPr/>
          <a:lstStyle/>
          <a:p>
            <a:pPr>
              <a:buFont typeface="Arial" charset="0"/>
              <a:buNone/>
            </a:pPr>
            <a:r>
              <a:rPr lang="en-US" altLang="en-US" b="1" i="1">
                <a:latin typeface="Comic Sans MS" charset="0"/>
              </a:rPr>
              <a:t>If there is a drug in an experiment, the drug is almost always the independent variable.</a:t>
            </a:r>
          </a:p>
        </p:txBody>
      </p:sp>
      <p:pic>
        <p:nvPicPr>
          <p:cNvPr id="5" name="Picture 4" descr="pill_waving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1430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E7F7651D-83C3-9343-8C6F-7460613F8340}" type="slidenum">
              <a:rPr lang="en-US" altLang="en-US" sz="1200">
                <a:solidFill>
                  <a:srgbClr val="898989"/>
                </a:solidFill>
                <a:ea typeface="Arial" charset="0"/>
                <a:cs typeface="Arial" charset="0"/>
              </a:rPr>
              <a:pPr>
                <a:spcBef>
                  <a:spcPct val="0"/>
                </a:spcBef>
                <a:buFontTx/>
                <a:buNone/>
              </a:pPr>
              <a:t>10</a:t>
            </a:fld>
            <a:endParaRPr lang="en-US" altLang="en-US" sz="1200">
              <a:solidFill>
                <a:srgbClr val="898989"/>
              </a:solidFill>
              <a:ea typeface="Arial" charset="0"/>
              <a:cs typeface="Arial" charset="0"/>
            </a:endParaRPr>
          </a:p>
        </p:txBody>
      </p:sp>
    </p:spTree>
    <p:extLst>
      <p:ext uri="{BB962C8B-B14F-4D97-AF65-F5344CB8AC3E}">
        <p14:creationId xmlns:p14="http://schemas.microsoft.com/office/powerpoint/2010/main" val="2009531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p:txBody>
          <a:bodyPr/>
          <a:lstStyle/>
          <a:p>
            <a:r>
              <a:rPr lang="en-US" altLang="en-US" b="1" u="sng">
                <a:latin typeface="Comic Sans MS" charset="0"/>
              </a:rPr>
              <a:t>Dependent Variable</a:t>
            </a:r>
          </a:p>
        </p:txBody>
      </p:sp>
      <p:sp>
        <p:nvSpPr>
          <p:cNvPr id="8" name="Content Placeholder 7"/>
          <p:cNvSpPr>
            <a:spLocks noGrp="1"/>
          </p:cNvSpPr>
          <p:nvPr>
            <p:ph sz="half" idx="1"/>
          </p:nvPr>
        </p:nvSpPr>
        <p:spPr>
          <a:xfrm>
            <a:off x="1828800" y="4800600"/>
            <a:ext cx="4038600" cy="1600200"/>
          </a:xfrm>
        </p:spPr>
        <p:txBody>
          <a:bodyPr rtlCol="0">
            <a:normAutofit lnSpcReduction="10000"/>
          </a:bodyPr>
          <a:lstStyle/>
          <a:p>
            <a:pPr>
              <a:buNone/>
              <a:defRPr/>
            </a:pPr>
            <a:r>
              <a:rPr lang="en-US" b="1" i="1" dirty="0" smtClean="0">
                <a:latin typeface="Comic Sans MS" pitchFamily="66" charset="0"/>
              </a:rPr>
              <a:t>The dependent variable would be the effect of the drug.</a:t>
            </a:r>
            <a:endParaRPr lang="en-US" b="1" i="1" dirty="0">
              <a:latin typeface="Comic Sans MS" pitchFamily="66" charset="0"/>
            </a:endParaRPr>
          </a:p>
        </p:txBody>
      </p:sp>
      <p:sp>
        <p:nvSpPr>
          <p:cNvPr id="9" name="Content Placeholder 8"/>
          <p:cNvSpPr>
            <a:spLocks noGrp="1"/>
          </p:cNvSpPr>
          <p:nvPr>
            <p:ph sz="half" idx="2"/>
          </p:nvPr>
        </p:nvSpPr>
        <p:spPr/>
        <p:txBody>
          <a:bodyPr rtlCol="0">
            <a:normAutofit lnSpcReduction="10000"/>
          </a:bodyPr>
          <a:lstStyle/>
          <a:p>
            <a:pPr>
              <a:buFont typeface="Arial" panose="020B0604020202020204" pitchFamily="34" charset="0"/>
              <a:buChar char="•"/>
              <a:defRPr/>
            </a:pPr>
            <a:r>
              <a:rPr lang="en-US" b="1" i="1" dirty="0" smtClean="0">
                <a:latin typeface="Comic Sans MS" pitchFamily="66" charset="0"/>
              </a:rPr>
              <a:t>Whatever is being measured in the experiment.</a:t>
            </a:r>
          </a:p>
          <a:p>
            <a:pPr>
              <a:buFont typeface="Arial" panose="020B0604020202020204" pitchFamily="34" charset="0"/>
              <a:buChar char="•"/>
              <a:defRPr/>
            </a:pPr>
            <a:r>
              <a:rPr lang="en-US" b="1" i="1" dirty="0" smtClean="0">
                <a:latin typeface="Comic Sans MS" pitchFamily="66" charset="0"/>
              </a:rPr>
              <a:t>It is dependent on the independent variable.</a:t>
            </a:r>
          </a:p>
          <a:p>
            <a:pPr>
              <a:buFont typeface="Arial" panose="020B0604020202020204" pitchFamily="34" charset="0"/>
              <a:buChar char="•"/>
              <a:defRPr/>
            </a:pPr>
            <a:endParaRPr lang="en-US" dirty="0"/>
          </a:p>
        </p:txBody>
      </p:sp>
      <p:pic>
        <p:nvPicPr>
          <p:cNvPr id="5" name="Picture 4" descr="girl_sleeping_in_chair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F37AE35A-78BC-6B4C-AA96-3341FD921EC6}" type="slidenum">
              <a:rPr lang="en-US" altLang="en-US" sz="1200">
                <a:solidFill>
                  <a:srgbClr val="898989"/>
                </a:solidFill>
                <a:ea typeface="Arial" charset="0"/>
                <a:cs typeface="Arial" charset="0"/>
              </a:rPr>
              <a:pPr>
                <a:spcBef>
                  <a:spcPct val="0"/>
                </a:spcBef>
                <a:buFontTx/>
                <a:buNone/>
              </a:pPr>
              <a:t>11</a:t>
            </a:fld>
            <a:endParaRPr lang="en-US" altLang="en-US" sz="1200">
              <a:solidFill>
                <a:srgbClr val="898989"/>
              </a:solidFill>
              <a:ea typeface="Arial" charset="0"/>
              <a:cs typeface="Arial" charset="0"/>
            </a:endParaRPr>
          </a:p>
        </p:txBody>
      </p:sp>
    </p:spTree>
    <p:extLst>
      <p:ext uri="{BB962C8B-B14F-4D97-AF65-F5344CB8AC3E}">
        <p14:creationId xmlns:p14="http://schemas.microsoft.com/office/powerpoint/2010/main" val="717797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u="sng" dirty="0" smtClean="0"/>
              <a:t>The Independent Variable &amp; The Dependent Variable</a:t>
            </a:r>
            <a:endParaRPr lang="en-US" b="1" u="sng" dirty="0"/>
          </a:p>
        </p:txBody>
      </p:sp>
      <p:sp>
        <p:nvSpPr>
          <p:cNvPr id="3" name="Content Placeholder 2"/>
          <p:cNvSpPr>
            <a:spLocks noGrp="1"/>
          </p:cNvSpPr>
          <p:nvPr>
            <p:ph idx="1"/>
          </p:nvPr>
        </p:nvSpPr>
        <p:spPr/>
        <p:txBody>
          <a:bodyPr>
            <a:normAutofit/>
          </a:bodyPr>
          <a:lstStyle/>
          <a:p>
            <a:pPr marL="0" indent="0" algn="ctr">
              <a:spcBef>
                <a:spcPts val="0"/>
              </a:spcBef>
              <a:buNone/>
            </a:pPr>
            <a:endParaRPr lang="en-US" sz="4400" b="0" i="1" u="none" strike="noStrike" dirty="0" smtClean="0">
              <a:solidFill>
                <a:srgbClr val="8C0000"/>
              </a:solidFill>
              <a:effectLst/>
              <a:latin typeface="Times New Roman" charset="0"/>
            </a:endParaRPr>
          </a:p>
          <a:p>
            <a:pPr marL="0" indent="0" algn="ctr">
              <a:spcBef>
                <a:spcPts val="0"/>
              </a:spcBef>
              <a:buNone/>
            </a:pPr>
            <a:r>
              <a:rPr lang="en-US" sz="4400" b="0" i="1" u="none" strike="noStrike" dirty="0" smtClean="0">
                <a:solidFill>
                  <a:srgbClr val="8C0000"/>
                </a:solidFill>
                <a:effectLst/>
                <a:latin typeface="Times New Roman" charset="0"/>
              </a:rPr>
              <a:t>“</a:t>
            </a:r>
            <a:r>
              <a:rPr lang="en-US" sz="6600" b="0" i="1" u="none" strike="noStrike" dirty="0" smtClean="0">
                <a:solidFill>
                  <a:srgbClr val="8C0000"/>
                </a:solidFill>
                <a:effectLst/>
                <a:latin typeface="Times New Roman" charset="0"/>
              </a:rPr>
              <a:t>They’re testing the effect</a:t>
            </a:r>
            <a:r>
              <a:rPr lang="en-US" sz="6600" dirty="0"/>
              <a:t> </a:t>
            </a:r>
            <a:endParaRPr lang="en-US" sz="6600" dirty="0" smtClean="0"/>
          </a:p>
          <a:p>
            <a:pPr marL="0" indent="0" algn="ctr">
              <a:spcBef>
                <a:spcPts val="0"/>
              </a:spcBef>
              <a:buNone/>
            </a:pPr>
            <a:r>
              <a:rPr lang="en-US" sz="6600" b="0" i="1" u="none" strike="noStrike" dirty="0" smtClean="0">
                <a:solidFill>
                  <a:srgbClr val="8C0000"/>
                </a:solidFill>
                <a:effectLst/>
                <a:latin typeface="Times New Roman" charset="0"/>
              </a:rPr>
              <a:t>of __________</a:t>
            </a:r>
            <a:r>
              <a:rPr lang="en-US" sz="6600" dirty="0"/>
              <a:t> </a:t>
            </a:r>
            <a:endParaRPr lang="en-US" sz="6600" dirty="0" smtClean="0"/>
          </a:p>
          <a:p>
            <a:pPr marL="0" indent="0" algn="ctr">
              <a:spcBef>
                <a:spcPts val="0"/>
              </a:spcBef>
              <a:buNone/>
            </a:pPr>
            <a:r>
              <a:rPr lang="en-US" sz="6600" b="0" i="1" u="none" strike="noStrike" dirty="0" smtClean="0">
                <a:solidFill>
                  <a:srgbClr val="8C0000"/>
                </a:solidFill>
                <a:effectLst/>
                <a:latin typeface="Times New Roman" charset="0"/>
              </a:rPr>
              <a:t>on __________”</a:t>
            </a:r>
            <a:endParaRPr lang="en-US" sz="6600" b="0" dirty="0" smtClean="0">
              <a:effectLst/>
            </a:endParaRPr>
          </a:p>
        </p:txBody>
      </p:sp>
    </p:spTree>
    <p:extLst>
      <p:ext uri="{BB962C8B-B14F-4D97-AF65-F5344CB8AC3E}">
        <p14:creationId xmlns:p14="http://schemas.microsoft.com/office/powerpoint/2010/main" val="389727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Legless Rats…</a:t>
            </a:r>
            <a:endParaRPr lang="en-US" dirty="0"/>
          </a:p>
        </p:txBody>
      </p:sp>
      <p:sp>
        <p:nvSpPr>
          <p:cNvPr id="5" name="Text Placeholder 4"/>
          <p:cNvSpPr>
            <a:spLocks noGrp="1"/>
          </p:cNvSpPr>
          <p:nvPr>
            <p:ph type="body" idx="1"/>
          </p:nvPr>
        </p:nvSpPr>
        <p:spPr/>
        <p:txBody>
          <a:bodyPr>
            <a:normAutofit/>
          </a:bodyPr>
          <a:lstStyle/>
          <a:p>
            <a:r>
              <a:rPr lang="en-US" sz="3200" dirty="0" smtClean="0"/>
              <a:t>“The number of legs a rat has will impact its speed in a maze” </a:t>
            </a:r>
            <a:endParaRPr lang="en-US" sz="3200" dirty="0"/>
          </a:p>
        </p:txBody>
      </p:sp>
    </p:spTree>
    <p:extLst>
      <p:ext uri="{BB962C8B-B14F-4D97-AF65-F5344CB8AC3E}">
        <p14:creationId xmlns:p14="http://schemas.microsoft.com/office/powerpoint/2010/main" val="1810374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j021542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1" y="1643318"/>
            <a:ext cx="3376612" cy="27000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j041364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3612897"/>
            <a:ext cx="1604963" cy="14610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j021148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0443" y="341059"/>
            <a:ext cx="520434" cy="26021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j021148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46" y="3327147"/>
            <a:ext cx="654368" cy="32718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j021148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3" y="341059"/>
            <a:ext cx="654368" cy="32718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j021148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2823" y="3327147"/>
            <a:ext cx="654368" cy="32718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j0397688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025" y="1246474"/>
            <a:ext cx="3141954" cy="73050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j0397664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3971" y="1003049"/>
            <a:ext cx="890420" cy="232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03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1660" y="800100"/>
            <a:ext cx="7292340" cy="5016758"/>
          </a:xfrm>
          <a:prstGeom prst="rect">
            <a:avLst/>
          </a:prstGeom>
        </p:spPr>
        <p:txBody>
          <a:bodyPr wrap="square">
            <a:spAutoFit/>
          </a:bodyPr>
          <a:lstStyle/>
          <a:p>
            <a:pPr algn="ctr"/>
            <a:r>
              <a:rPr lang="en-US" sz="5400" b="0" i="1" u="none" strike="noStrike" dirty="0" smtClean="0">
                <a:solidFill>
                  <a:srgbClr val="8C0000"/>
                </a:solidFill>
                <a:effectLst/>
                <a:latin typeface="Times New Roman" charset="0"/>
              </a:rPr>
              <a:t>“</a:t>
            </a:r>
            <a:r>
              <a:rPr lang="en-US" sz="8000" b="0" i="1" u="none" strike="noStrike" dirty="0" smtClean="0">
                <a:solidFill>
                  <a:srgbClr val="8C0000"/>
                </a:solidFill>
                <a:effectLst/>
                <a:latin typeface="Times New Roman" charset="0"/>
              </a:rPr>
              <a:t>They’re testing the effect</a:t>
            </a:r>
            <a:r>
              <a:rPr lang="en-US" sz="8000" dirty="0" smtClean="0"/>
              <a:t> </a:t>
            </a:r>
          </a:p>
          <a:p>
            <a:pPr algn="ctr"/>
            <a:r>
              <a:rPr lang="en-US" sz="8000" b="0" i="1" u="none" strike="noStrike" dirty="0" smtClean="0">
                <a:solidFill>
                  <a:srgbClr val="8C0000"/>
                </a:solidFill>
                <a:effectLst/>
                <a:latin typeface="Times New Roman" charset="0"/>
              </a:rPr>
              <a:t>of __________</a:t>
            </a:r>
            <a:r>
              <a:rPr lang="en-US" sz="8000" dirty="0" smtClean="0"/>
              <a:t> </a:t>
            </a:r>
          </a:p>
          <a:p>
            <a:pPr algn="ctr"/>
            <a:r>
              <a:rPr lang="en-US" sz="8000" b="0" i="1" u="none" strike="noStrike" dirty="0" smtClean="0">
                <a:solidFill>
                  <a:srgbClr val="8C0000"/>
                </a:solidFill>
                <a:effectLst/>
                <a:latin typeface="Times New Roman" charset="0"/>
              </a:rPr>
              <a:t>on __________”</a:t>
            </a:r>
            <a:endParaRPr lang="en-US" sz="8000" b="0" dirty="0" smtClean="0">
              <a:effectLst/>
            </a:endParaRPr>
          </a:p>
        </p:txBody>
      </p:sp>
      <p:pic>
        <p:nvPicPr>
          <p:cNvPr id="4098" name="Picture 2" descr="Cj021542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412" y="485355"/>
            <a:ext cx="2905125" cy="232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207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Legless Rat Experiment </a:t>
            </a:r>
            <a:endParaRPr lang="en-US" dirty="0"/>
          </a:p>
        </p:txBody>
      </p:sp>
      <p:sp>
        <p:nvSpPr>
          <p:cNvPr id="3" name="Content Placeholder 2"/>
          <p:cNvSpPr>
            <a:spLocks noGrp="1"/>
          </p:cNvSpPr>
          <p:nvPr>
            <p:ph idx="1"/>
          </p:nvPr>
        </p:nvSpPr>
        <p:spPr/>
        <p:txBody>
          <a:bodyPr/>
          <a:lstStyle/>
          <a:p>
            <a:pPr lvl="1"/>
            <a:r>
              <a:rPr lang="en-US" dirty="0"/>
              <a:t>IV: </a:t>
            </a:r>
          </a:p>
          <a:p>
            <a:pPr lvl="1"/>
            <a:endParaRPr lang="en-US" dirty="0"/>
          </a:p>
          <a:p>
            <a:pPr lvl="1"/>
            <a:r>
              <a:rPr lang="en-US" dirty="0" smtClean="0"/>
              <a:t>DV:</a:t>
            </a:r>
          </a:p>
          <a:p>
            <a:pPr lvl="1"/>
            <a:endParaRPr lang="en-US" dirty="0"/>
          </a:p>
          <a:p>
            <a:pPr lvl="1"/>
            <a:r>
              <a:rPr lang="en-US" dirty="0"/>
              <a:t>Control Group</a:t>
            </a:r>
            <a:r>
              <a:rPr lang="en-US" dirty="0" smtClean="0"/>
              <a:t>:</a:t>
            </a:r>
          </a:p>
          <a:p>
            <a:pPr lvl="1"/>
            <a:endParaRPr lang="en-US" dirty="0"/>
          </a:p>
          <a:p>
            <a:pPr lvl="1"/>
            <a:endParaRPr lang="en-US" dirty="0"/>
          </a:p>
          <a:p>
            <a:pPr lvl="1"/>
            <a:r>
              <a:rPr lang="en-US" dirty="0"/>
              <a:t>Experimental Group: </a:t>
            </a:r>
          </a:p>
          <a:p>
            <a:endParaRPr lang="en-US" dirty="0"/>
          </a:p>
        </p:txBody>
      </p:sp>
      <p:pic>
        <p:nvPicPr>
          <p:cNvPr id="4" name="Picture 2" descr="Cj021542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412" y="485355"/>
            <a:ext cx="2905125" cy="232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504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C00000"/>
                </a:solidFill>
              </a:rPr>
              <a:t>The null </a:t>
            </a:r>
            <a:r>
              <a:rPr lang="en-US" b="1" dirty="0" smtClean="0">
                <a:solidFill>
                  <a:srgbClr val="C00000"/>
                </a:solidFill>
              </a:rPr>
              <a:t>hypothesis</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lgn="ctr">
              <a:spcBef>
                <a:spcPts val="0"/>
              </a:spcBef>
              <a:buNone/>
            </a:pPr>
            <a:r>
              <a:rPr lang="en-US" sz="4000" b="0" dirty="0" smtClean="0">
                <a:effectLst/>
              </a:rPr>
              <a:t/>
            </a:r>
            <a:br>
              <a:rPr lang="en-US" sz="4000" b="0" dirty="0" smtClean="0">
                <a:effectLst/>
              </a:rPr>
            </a:br>
            <a:r>
              <a:rPr lang="en-US" sz="4000" b="0" i="1" u="none" strike="noStrike" dirty="0" smtClean="0">
                <a:solidFill>
                  <a:srgbClr val="8C0000"/>
                </a:solidFill>
                <a:effectLst/>
                <a:latin typeface="Times New Roman" charset="0"/>
              </a:rPr>
              <a:t>“The independent variable will have no effect on the dependent variable”</a:t>
            </a:r>
            <a:endParaRPr lang="en-US" sz="4000" dirty="0" smtClean="0"/>
          </a:p>
          <a:p>
            <a:pPr marL="0" indent="0" algn="ctr">
              <a:spcBef>
                <a:spcPts val="0"/>
              </a:spcBef>
              <a:buNone/>
            </a:pPr>
            <a:r>
              <a:rPr lang="en-US" sz="4000" dirty="0" smtClean="0"/>
              <a:t/>
            </a:r>
            <a:br>
              <a:rPr lang="en-US" sz="4000" dirty="0" smtClean="0"/>
            </a:br>
            <a:r>
              <a:rPr lang="en-US" sz="4000" b="0" i="0" u="none" strike="noStrike" dirty="0" smtClean="0">
                <a:solidFill>
                  <a:srgbClr val="8C0000"/>
                </a:solidFill>
                <a:effectLst/>
                <a:latin typeface="Times New Roman" charset="0"/>
              </a:rPr>
              <a:t>In an experiment, you are not so much trying</a:t>
            </a:r>
            <a:r>
              <a:rPr lang="en-US" sz="4000" dirty="0"/>
              <a:t> </a:t>
            </a:r>
            <a:r>
              <a:rPr lang="en-US" sz="4000" b="0" i="0" u="none" strike="noStrike" dirty="0" smtClean="0">
                <a:solidFill>
                  <a:srgbClr val="8C0000"/>
                </a:solidFill>
                <a:effectLst/>
                <a:latin typeface="Times New Roman" charset="0"/>
              </a:rPr>
              <a:t>to “prove” your hypothesis as you are gathering</a:t>
            </a:r>
            <a:r>
              <a:rPr lang="en-US" sz="4000" dirty="0"/>
              <a:t> </a:t>
            </a:r>
            <a:r>
              <a:rPr lang="en-US" sz="4000" b="0" i="0" u="none" strike="noStrike" dirty="0" smtClean="0">
                <a:solidFill>
                  <a:srgbClr val="8C0000"/>
                </a:solidFill>
                <a:effectLst/>
                <a:latin typeface="Times New Roman" charset="0"/>
              </a:rPr>
              <a:t>data to see if you can </a:t>
            </a:r>
            <a:r>
              <a:rPr lang="en-US" sz="4000" b="1" i="0" u="none" strike="noStrike" dirty="0" smtClean="0">
                <a:solidFill>
                  <a:srgbClr val="8C0000"/>
                </a:solidFill>
                <a:effectLst/>
                <a:latin typeface="Times New Roman" charset="0"/>
              </a:rPr>
              <a:t>reject the null hypothesis</a:t>
            </a:r>
            <a:endParaRPr lang="en-US" sz="4000" dirty="0"/>
          </a:p>
        </p:txBody>
      </p:sp>
    </p:spTree>
    <p:extLst>
      <p:ext uri="{BB962C8B-B14F-4D97-AF65-F5344CB8AC3E}">
        <p14:creationId xmlns:p14="http://schemas.microsoft.com/office/powerpoint/2010/main" val="1464860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spcBef>
                <a:spcPts val="0"/>
              </a:spcBef>
              <a:buNone/>
            </a:pPr>
            <a:r>
              <a:rPr lang="en-US" sz="4400" b="1" i="0" u="none" strike="noStrike" dirty="0" smtClean="0">
                <a:solidFill>
                  <a:srgbClr val="8C0000"/>
                </a:solidFill>
                <a:effectLst/>
                <a:latin typeface="Times New Roman" charset="0"/>
              </a:rPr>
              <a:t>Confounding variables</a:t>
            </a:r>
            <a:r>
              <a:rPr lang="en-US" sz="4400" b="0" i="0" u="none" strike="noStrike" dirty="0" smtClean="0">
                <a:solidFill>
                  <a:srgbClr val="8C0000"/>
                </a:solidFill>
                <a:effectLst/>
                <a:latin typeface="Times New Roman" charset="0"/>
              </a:rPr>
              <a:t>:</a:t>
            </a:r>
            <a:endParaRPr lang="en-US" sz="4400" b="0" dirty="0" smtClean="0">
              <a:effectLst/>
            </a:endParaRPr>
          </a:p>
          <a:p>
            <a:pPr marL="0" indent="0" algn="ctr">
              <a:spcBef>
                <a:spcPts val="0"/>
              </a:spcBef>
              <a:buNone/>
            </a:pPr>
            <a:r>
              <a:rPr lang="en-US" sz="4400" b="0" dirty="0" smtClean="0">
                <a:effectLst/>
              </a:rPr>
              <a:t/>
            </a:r>
            <a:br>
              <a:rPr lang="en-US" sz="4400" b="0" dirty="0" smtClean="0">
                <a:effectLst/>
              </a:rPr>
            </a:br>
            <a:r>
              <a:rPr lang="en-US" sz="4400" b="0" i="0" u="none" strike="noStrike" dirty="0" smtClean="0">
                <a:solidFill>
                  <a:srgbClr val="8C0000"/>
                </a:solidFill>
                <a:effectLst/>
                <a:latin typeface="Times New Roman" charset="0"/>
              </a:rPr>
              <a:t>Any variable other than the IV that</a:t>
            </a:r>
            <a:endParaRPr lang="en-US" sz="4400" b="0" dirty="0" smtClean="0">
              <a:effectLst/>
            </a:endParaRPr>
          </a:p>
          <a:p>
            <a:pPr marL="0" indent="0" algn="ctr">
              <a:spcBef>
                <a:spcPts val="0"/>
              </a:spcBef>
              <a:buNone/>
            </a:pPr>
            <a:r>
              <a:rPr lang="en-US" sz="4400" b="0" i="0" u="none" strike="noStrike" dirty="0" smtClean="0">
                <a:solidFill>
                  <a:srgbClr val="8C0000"/>
                </a:solidFill>
                <a:effectLst/>
                <a:latin typeface="Times New Roman" charset="0"/>
              </a:rPr>
              <a:t>could cause a change in the DV</a:t>
            </a:r>
            <a:endParaRPr lang="en-US" sz="4400" b="0" dirty="0" smtClean="0">
              <a:effectLst/>
            </a:endParaRPr>
          </a:p>
          <a:p>
            <a:pPr marL="0" indent="0" algn="ctr">
              <a:spcBef>
                <a:spcPts val="0"/>
              </a:spcBef>
              <a:buNone/>
            </a:pPr>
            <a:r>
              <a:rPr lang="en-US" sz="4400" b="0" i="0" u="none" strike="noStrike" dirty="0" smtClean="0">
                <a:solidFill>
                  <a:srgbClr val="8C0000"/>
                </a:solidFill>
                <a:effectLst/>
                <a:latin typeface="Times New Roman" charset="0"/>
              </a:rPr>
              <a:t>creating differences between your groups</a:t>
            </a:r>
            <a:endParaRPr lang="en-US" sz="4400" b="0" dirty="0" smtClean="0">
              <a:effectLst/>
            </a:endParaRP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1957122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u="none" strike="noStrike" dirty="0" smtClean="0">
                <a:solidFill>
                  <a:srgbClr val="000000"/>
                </a:solidFill>
                <a:effectLst/>
                <a:latin typeface="Times New Roman" charset="0"/>
              </a:rPr>
              <a:t>DEMO: </a:t>
            </a:r>
            <a:r>
              <a:rPr lang="en-US" b="1" i="0" u="none" strike="noStrike" dirty="0" smtClean="0">
                <a:solidFill>
                  <a:srgbClr val="000000"/>
                </a:solidFill>
                <a:effectLst/>
                <a:latin typeface="Times New Roman" charset="0"/>
                <a:hlinkClick r:id="rId2"/>
              </a:rPr>
              <a:t>RANDOM ASSIGNMENT</a:t>
            </a:r>
            <a:endParaRPr lang="en-US" dirty="0"/>
          </a:p>
        </p:txBody>
      </p:sp>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Times New Roman" charset="0"/>
              </a:rPr>
              <a:t>(Names in a hat) </a:t>
            </a:r>
          </a:p>
        </p:txBody>
      </p:sp>
    </p:spTree>
    <p:extLst>
      <p:ext uri="{BB962C8B-B14F-4D97-AF65-F5344CB8AC3E}">
        <p14:creationId xmlns:p14="http://schemas.microsoft.com/office/powerpoint/2010/main" val="343962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Recap Day #</a:t>
            </a:r>
            <a:r>
              <a:rPr lang="en-US" b="1" dirty="0" smtClean="0"/>
              <a:t>1 </a:t>
            </a:r>
            <a:r>
              <a:rPr lang="mr-IN" b="1" dirty="0" smtClean="0"/>
              <a:t>–</a:t>
            </a:r>
            <a:r>
              <a:rPr lang="en-US" b="1" dirty="0" smtClean="0"/>
              <a:t> Debriefing/Content</a:t>
            </a:r>
            <a:br>
              <a:rPr lang="en-US" b="1" dirty="0" smtClean="0"/>
            </a:br>
            <a:r>
              <a:rPr lang="en-US" sz="3200" b="1" i="1" dirty="0" smtClean="0"/>
              <a:t> “The Newspaper Article” </a:t>
            </a:r>
            <a:endParaRPr lang="en-US" sz="3200" i="1" dirty="0"/>
          </a:p>
        </p:txBody>
      </p:sp>
      <p:sp>
        <p:nvSpPr>
          <p:cNvPr id="3" name="Content Placeholder 2"/>
          <p:cNvSpPr>
            <a:spLocks noGrp="1"/>
          </p:cNvSpPr>
          <p:nvPr>
            <p:ph idx="1"/>
          </p:nvPr>
        </p:nvSpPr>
        <p:spPr/>
        <p:txBody>
          <a:bodyPr/>
          <a:lstStyle/>
          <a:p>
            <a:pPr fontAlgn="base"/>
            <a:r>
              <a:rPr lang="en-US" b="1" dirty="0"/>
              <a:t>How do we meaningfully test any claim</a:t>
            </a:r>
            <a:r>
              <a:rPr lang="en-US" b="1" dirty="0" smtClean="0"/>
              <a:t>?</a:t>
            </a:r>
            <a:endParaRPr lang="en-US" b="1" dirty="0"/>
          </a:p>
          <a:p>
            <a:r>
              <a:rPr lang="en-US" b="1" dirty="0"/>
              <a:t>What is the evidence?</a:t>
            </a:r>
            <a:endParaRPr lang="en-US" b="0" dirty="0" smtClean="0">
              <a:effectLst/>
            </a:endParaRPr>
          </a:p>
          <a:p>
            <a:r>
              <a:rPr lang="en-US" b="1" dirty="0">
                <a:hlinkClick r:id="rId2"/>
              </a:rPr>
              <a:t>Amazing Randi </a:t>
            </a:r>
            <a:r>
              <a:rPr lang="en-US" b="1" dirty="0" smtClean="0"/>
              <a:t>v. Uri Geller on </a:t>
            </a:r>
            <a:r>
              <a:rPr lang="en-US" b="1" i="1" dirty="0" smtClean="0"/>
              <a:t>The Tonight Show</a:t>
            </a:r>
            <a:r>
              <a:rPr lang="en-US" dirty="0" smtClean="0"/>
              <a:t/>
            </a:r>
            <a:br>
              <a:rPr lang="en-US" dirty="0" smtClean="0"/>
            </a:br>
            <a:endParaRPr lang="en-US" dirty="0"/>
          </a:p>
        </p:txBody>
      </p:sp>
      <p:sp>
        <p:nvSpPr>
          <p:cNvPr id="5" name="Rectangle 4"/>
          <p:cNvSpPr/>
          <p:nvPr/>
        </p:nvSpPr>
        <p:spPr>
          <a:xfrm>
            <a:off x="5977217" y="3244334"/>
            <a:ext cx="237566" cy="369332"/>
          </a:xfrm>
          <a:prstGeom prst="rect">
            <a:avLst/>
          </a:prstGeom>
        </p:spPr>
        <p:txBody>
          <a:bodyPr wrap="none">
            <a:spAutoFit/>
          </a:bodyPr>
          <a:lstStyle/>
          <a:p>
            <a:r>
              <a:rPr lang="sk-SK" dirty="0" smtClean="0"/>
              <a:t> </a:t>
            </a:r>
            <a:endParaRPr lang="en-US" dirty="0"/>
          </a:p>
        </p:txBody>
      </p:sp>
    </p:spTree>
    <p:extLst>
      <p:ext uri="{BB962C8B-B14F-4D97-AF65-F5344CB8AC3E}">
        <p14:creationId xmlns:p14="http://schemas.microsoft.com/office/powerpoint/2010/main" val="167507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0" i="0" u="none" strike="noStrike" dirty="0" smtClean="0">
                <a:solidFill>
                  <a:srgbClr val="720000"/>
                </a:solidFill>
                <a:effectLst/>
                <a:latin typeface="Tahoma" charset="0"/>
              </a:rPr>
              <a:t>Random Assignment</a:t>
            </a:r>
            <a:endParaRPr lang="en-US" dirty="0"/>
          </a:p>
        </p:txBody>
      </p:sp>
      <p:sp>
        <p:nvSpPr>
          <p:cNvPr id="7" name="Content Placeholder 6"/>
          <p:cNvSpPr>
            <a:spLocks noGrp="1"/>
          </p:cNvSpPr>
          <p:nvPr>
            <p:ph idx="1"/>
          </p:nvPr>
        </p:nvSpPr>
        <p:spPr/>
        <p:txBody>
          <a:bodyPr/>
          <a:lstStyle/>
          <a:p>
            <a:r>
              <a:rPr lang="en-US" b="0" i="0" u="none" strike="noStrike" dirty="0" smtClean="0">
                <a:solidFill>
                  <a:srgbClr val="8C0000"/>
                </a:solidFill>
                <a:effectLst/>
                <a:latin typeface="Tahoma" charset="0"/>
              </a:rPr>
              <a:t>Each subject has an equal chance of being assigned to the control or experimental group</a:t>
            </a:r>
            <a:endParaRPr lang="en-US" dirty="0"/>
          </a:p>
        </p:txBody>
      </p:sp>
    </p:spTree>
    <p:extLst>
      <p:ext uri="{BB962C8B-B14F-4D97-AF65-F5344CB8AC3E}">
        <p14:creationId xmlns:p14="http://schemas.microsoft.com/office/powerpoint/2010/main" val="512421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20000"/>
                </a:solidFill>
                <a:latin typeface="Tahoma" charset="0"/>
              </a:rPr>
              <a:t>Why random assignment?</a:t>
            </a:r>
            <a:endParaRPr lang="en-US" dirty="0"/>
          </a:p>
        </p:txBody>
      </p:sp>
      <p:sp>
        <p:nvSpPr>
          <p:cNvPr id="3" name="Content Placeholder 2"/>
          <p:cNvSpPr>
            <a:spLocks noGrp="1"/>
          </p:cNvSpPr>
          <p:nvPr>
            <p:ph idx="1"/>
          </p:nvPr>
        </p:nvSpPr>
        <p:spPr/>
        <p:txBody>
          <a:bodyPr/>
          <a:lstStyle/>
          <a:p>
            <a:pPr fontAlgn="base">
              <a:spcBef>
                <a:spcPts val="0"/>
              </a:spcBef>
              <a:buFont typeface="Arial" charset="0"/>
              <a:buChar char="•"/>
            </a:pPr>
            <a:r>
              <a:rPr lang="en-US" b="0" i="0" u="none" strike="noStrike" dirty="0" smtClean="0">
                <a:solidFill>
                  <a:srgbClr val="8C0000"/>
                </a:solidFill>
                <a:effectLst/>
                <a:latin typeface="Tahoma" charset="0"/>
              </a:rPr>
              <a:t>Balance/equalize group characteristics</a:t>
            </a:r>
          </a:p>
          <a:p>
            <a:pPr fontAlgn="base">
              <a:spcBef>
                <a:spcPts val="0"/>
              </a:spcBef>
              <a:buFont typeface="Arial" charset="0"/>
              <a:buChar char="•"/>
            </a:pPr>
            <a:endParaRPr lang="en-US" sz="2400" dirty="0">
              <a:solidFill>
                <a:srgbClr val="8C0000"/>
              </a:solidFill>
              <a:latin typeface="Tahoma" charset="0"/>
            </a:endParaRPr>
          </a:p>
          <a:p>
            <a:pPr fontAlgn="base">
              <a:spcBef>
                <a:spcPts val="0"/>
              </a:spcBef>
              <a:buFont typeface="Arial" charset="0"/>
              <a:buChar char="•"/>
            </a:pPr>
            <a:endParaRPr lang="en-US" sz="2400" dirty="0">
              <a:solidFill>
                <a:srgbClr val="FFCC66"/>
              </a:solidFill>
              <a:latin typeface="Noto Sans Symbols" charset="0"/>
            </a:endParaRPr>
          </a:p>
          <a:p>
            <a:pPr fontAlgn="base">
              <a:spcBef>
                <a:spcPts val="0"/>
              </a:spcBef>
              <a:buFont typeface="Arial" charset="0"/>
              <a:buChar char="•"/>
            </a:pPr>
            <a:r>
              <a:rPr lang="en-US" b="0" i="0" u="none" strike="noStrike" dirty="0" smtClean="0">
                <a:solidFill>
                  <a:srgbClr val="8C0000"/>
                </a:solidFill>
                <a:effectLst/>
                <a:latin typeface="Tahoma" charset="0"/>
              </a:rPr>
              <a:t>Eliminates </a:t>
            </a:r>
            <a:r>
              <a:rPr lang="en-US" b="0" i="0" u="sng" strike="noStrike" dirty="0" smtClean="0">
                <a:solidFill>
                  <a:srgbClr val="8C0000"/>
                </a:solidFill>
                <a:effectLst/>
                <a:latin typeface="Tahoma" charset="0"/>
              </a:rPr>
              <a:t>participant</a:t>
            </a:r>
            <a:r>
              <a:rPr lang="en-US" b="0" i="0" u="none" strike="noStrike" dirty="0" smtClean="0">
                <a:solidFill>
                  <a:srgbClr val="8C0000"/>
                </a:solidFill>
                <a:effectLst/>
                <a:latin typeface="Tahoma" charset="0"/>
              </a:rPr>
              <a:t> confounding variables</a:t>
            </a:r>
          </a:p>
          <a:p>
            <a:pPr fontAlgn="base">
              <a:spcBef>
                <a:spcPts val="0"/>
              </a:spcBef>
              <a:buFont typeface="Arial" charset="0"/>
              <a:buChar char="•"/>
            </a:pPr>
            <a:endParaRPr lang="en-US" sz="2400" dirty="0">
              <a:solidFill>
                <a:srgbClr val="8C0000"/>
              </a:solidFill>
              <a:latin typeface="Tahoma" charset="0"/>
            </a:endParaRPr>
          </a:p>
          <a:p>
            <a:pPr fontAlgn="base">
              <a:spcBef>
                <a:spcPts val="0"/>
              </a:spcBef>
              <a:buFont typeface="Arial" charset="0"/>
              <a:buChar char="•"/>
            </a:pPr>
            <a:endParaRPr lang="en-US" sz="2400" dirty="0" smtClean="0">
              <a:solidFill>
                <a:srgbClr val="FFCC66"/>
              </a:solidFill>
              <a:latin typeface="Noto Sans Symbols" charset="0"/>
            </a:endParaRPr>
          </a:p>
          <a:p>
            <a:pPr fontAlgn="base">
              <a:spcBef>
                <a:spcPts val="0"/>
              </a:spcBef>
              <a:buFont typeface="Arial" charset="0"/>
              <a:buChar char="•"/>
            </a:pPr>
            <a:r>
              <a:rPr lang="en-US" b="0" i="0" u="none" strike="noStrike" dirty="0" smtClean="0">
                <a:solidFill>
                  <a:srgbClr val="8C0000"/>
                </a:solidFill>
                <a:effectLst/>
                <a:latin typeface="Tahoma" charset="0"/>
              </a:rPr>
              <a:t>It is not a true </a:t>
            </a:r>
            <a:r>
              <a:rPr lang="en-US" b="0" i="0" u="sng" dirty="0" smtClean="0">
                <a:solidFill>
                  <a:srgbClr val="8C0000"/>
                </a:solidFill>
                <a:effectLst/>
                <a:latin typeface="Tahoma" charset="0"/>
              </a:rPr>
              <a:t>experiment</a:t>
            </a:r>
            <a:r>
              <a:rPr lang="en-US" b="0" i="0" u="none" strike="noStrike" dirty="0" smtClean="0">
                <a:solidFill>
                  <a:srgbClr val="8C0000"/>
                </a:solidFill>
                <a:effectLst/>
                <a:latin typeface="Tahoma" charset="0"/>
              </a:rPr>
              <a:t> without it</a:t>
            </a:r>
            <a:endParaRPr lang="en-US" dirty="0"/>
          </a:p>
        </p:txBody>
      </p:sp>
    </p:spTree>
    <p:extLst>
      <p:ext uri="{BB962C8B-B14F-4D97-AF65-F5344CB8AC3E}">
        <p14:creationId xmlns:p14="http://schemas.microsoft.com/office/powerpoint/2010/main" val="85919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3800" b="1" i="1" dirty="0" smtClean="0"/>
              <a:t>Day </a:t>
            </a:r>
            <a:r>
              <a:rPr lang="en-US" sz="13800" b="1" i="1" dirty="0" smtClean="0"/>
              <a:t>3 </a:t>
            </a:r>
            <a:endParaRPr lang="en-US" sz="13800" b="1" i="1" dirty="0"/>
          </a:p>
        </p:txBody>
      </p:sp>
      <p:sp>
        <p:nvSpPr>
          <p:cNvPr id="3" name="Subtitle 2"/>
          <p:cNvSpPr>
            <a:spLocks noGrp="1"/>
          </p:cNvSpPr>
          <p:nvPr>
            <p:ph type="subTitle" idx="1"/>
          </p:nvPr>
        </p:nvSpPr>
        <p:spPr/>
        <p:txBody>
          <a:bodyPr/>
          <a:lstStyle/>
          <a:p>
            <a:r>
              <a:rPr lang="en-US" dirty="0" smtClean="0"/>
              <a:t>AP </a:t>
            </a:r>
            <a:r>
              <a:rPr lang="en-US" dirty="0" smtClean="0"/>
              <a:t>Psychology – Unit 1: Research Methods &amp; Stats </a:t>
            </a:r>
            <a:endParaRPr lang="en-US" dirty="0" smtClean="0"/>
          </a:p>
          <a:p>
            <a:r>
              <a:rPr lang="en-US" dirty="0" smtClean="0"/>
              <a:t>T. Cummings </a:t>
            </a:r>
          </a:p>
          <a:p>
            <a:r>
              <a:rPr lang="en-US" dirty="0" smtClean="0"/>
              <a:t>Keefe Tech  </a:t>
            </a:r>
            <a:endParaRPr lang="en-US" dirty="0"/>
          </a:p>
        </p:txBody>
      </p:sp>
    </p:spTree>
    <p:extLst>
      <p:ext uri="{BB962C8B-B14F-4D97-AF65-F5344CB8AC3E}">
        <p14:creationId xmlns:p14="http://schemas.microsoft.com/office/powerpoint/2010/main" val="3005668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838200" y="1532238"/>
            <a:ext cx="10515600" cy="4644725"/>
          </a:xfrm>
        </p:spPr>
        <p:txBody>
          <a:bodyPr>
            <a:normAutofit fontScale="77500" lnSpcReduction="20000"/>
          </a:bodyPr>
          <a:lstStyle/>
          <a:p>
            <a:r>
              <a:rPr lang="en-US" dirty="0" smtClean="0"/>
              <a:t>Register with College Board – You Must Do This! </a:t>
            </a:r>
          </a:p>
          <a:p>
            <a:r>
              <a:rPr lang="en-US" dirty="0" smtClean="0"/>
              <a:t>Homework (IV &amp; DV Practice) </a:t>
            </a:r>
            <a:r>
              <a:rPr lang="en-US" dirty="0" smtClean="0">
                <a:sym typeface="Wingdings" panose="05000000000000000000" pitchFamily="2" charset="2"/>
              </a:rPr>
              <a:t> Ticket Out The Door Basket </a:t>
            </a:r>
          </a:p>
          <a:p>
            <a:pPr lvl="1"/>
            <a:r>
              <a:rPr lang="en-US" dirty="0" smtClean="0">
                <a:sym typeface="Wingdings" panose="05000000000000000000" pitchFamily="2" charset="2"/>
              </a:rPr>
              <a:t>Questions? </a:t>
            </a:r>
          </a:p>
          <a:p>
            <a:r>
              <a:rPr lang="en-US" dirty="0" smtClean="0">
                <a:sym typeface="Wingdings" panose="05000000000000000000" pitchFamily="2" charset="2"/>
              </a:rPr>
              <a:t>Quiz Friday re: reading Ch. 1 (p.1-13) </a:t>
            </a:r>
            <a:endParaRPr lang="en-US" dirty="0" smtClean="0"/>
          </a:p>
          <a:p>
            <a:r>
              <a:rPr lang="en-US" dirty="0" smtClean="0"/>
              <a:t>What </a:t>
            </a:r>
            <a:r>
              <a:rPr lang="en-US" dirty="0"/>
              <a:t>were the issues with ‘Legless Rats’? </a:t>
            </a:r>
            <a:endParaRPr lang="en-US" dirty="0" smtClean="0"/>
          </a:p>
          <a:p>
            <a:pPr marL="0" indent="0" algn="ctr">
              <a:buNone/>
            </a:pPr>
            <a:r>
              <a:rPr lang="en-US" b="1" u="sng" dirty="0" smtClean="0"/>
              <a:t>Controlled Experiment</a:t>
            </a:r>
          </a:p>
          <a:p>
            <a:pPr lvl="1" algn="ctr"/>
            <a:r>
              <a:rPr lang="en-US" dirty="0" smtClean="0"/>
              <a:t>Claim </a:t>
            </a:r>
            <a:r>
              <a:rPr lang="en-US" dirty="0" smtClean="0">
                <a:sym typeface="Wingdings" panose="05000000000000000000" pitchFamily="2" charset="2"/>
              </a:rPr>
              <a:t> Hypothesis </a:t>
            </a:r>
          </a:p>
          <a:p>
            <a:pPr lvl="1" algn="ctr"/>
            <a:r>
              <a:rPr lang="en-US" dirty="0" smtClean="0">
                <a:sym typeface="Wingdings" panose="05000000000000000000" pitchFamily="2" charset="2"/>
              </a:rPr>
              <a:t>IV  DV </a:t>
            </a:r>
          </a:p>
          <a:p>
            <a:pPr lvl="1" algn="ctr"/>
            <a:r>
              <a:rPr lang="en-US" dirty="0" smtClean="0">
                <a:sym typeface="Wingdings" panose="05000000000000000000" pitchFamily="2" charset="2"/>
              </a:rPr>
              <a:t>Experiment Group</a:t>
            </a:r>
          </a:p>
          <a:p>
            <a:pPr lvl="1" algn="ctr"/>
            <a:r>
              <a:rPr lang="en-US" dirty="0" smtClean="0">
                <a:sym typeface="Wingdings" panose="05000000000000000000" pitchFamily="2" charset="2"/>
              </a:rPr>
              <a:t>Control Group</a:t>
            </a:r>
          </a:p>
          <a:p>
            <a:pPr lvl="1" algn="ctr"/>
            <a:r>
              <a:rPr lang="en-US" dirty="0" smtClean="0">
                <a:sym typeface="Wingdings" panose="05000000000000000000" pitchFamily="2" charset="2"/>
              </a:rPr>
              <a:t>Random Selection (external of study)</a:t>
            </a:r>
          </a:p>
          <a:p>
            <a:pPr lvl="1" algn="ctr"/>
            <a:r>
              <a:rPr lang="en-US" dirty="0" smtClean="0">
                <a:sym typeface="Wingdings" panose="05000000000000000000" pitchFamily="2" charset="2"/>
              </a:rPr>
              <a:t>Random Assignment (internal of study) </a:t>
            </a:r>
          </a:p>
          <a:p>
            <a:pPr lvl="1" algn="ctr"/>
            <a:r>
              <a:rPr lang="en-US" dirty="0" smtClean="0">
                <a:sym typeface="Wingdings" panose="05000000000000000000" pitchFamily="2" charset="2"/>
              </a:rPr>
              <a:t>Confounding Variables </a:t>
            </a:r>
          </a:p>
          <a:p>
            <a:pPr lvl="1" algn="ctr"/>
            <a:r>
              <a:rPr lang="en-US" dirty="0" smtClean="0">
                <a:sym typeface="Wingdings" panose="05000000000000000000" pitchFamily="2" charset="2"/>
              </a:rPr>
              <a:t>Replication </a:t>
            </a:r>
          </a:p>
          <a:p>
            <a:pPr lvl="1" algn="ctr"/>
            <a:r>
              <a:rPr lang="en-US" dirty="0" smtClean="0">
                <a:sym typeface="Wingdings" panose="05000000000000000000" pitchFamily="2" charset="2"/>
              </a:rPr>
              <a:t>Operational Definitions </a:t>
            </a:r>
            <a:endParaRPr lang="en-US" dirty="0"/>
          </a:p>
        </p:txBody>
      </p:sp>
    </p:spTree>
    <p:extLst>
      <p:ext uri="{BB962C8B-B14F-4D97-AF65-F5344CB8AC3E}">
        <p14:creationId xmlns:p14="http://schemas.microsoft.com/office/powerpoint/2010/main" val="38356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additive="base">
                                        <p:cTn id="5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 calcmode="lin" valueType="num">
                                      <p:cBhvr additive="base">
                                        <p:cTn id="6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 calcmode="lin" valueType="num">
                                      <p:cBhvr additive="base">
                                        <p:cTn id="6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 calcmode="lin" valueType="num">
                                      <p:cBhvr additive="base">
                                        <p:cTn id="6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 calcmode="lin" valueType="num">
                                      <p:cBhvr additive="base">
                                        <p:cTn id="7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3">
                                            <p:txEl>
                                              <p:pRg st="14" end="14"/>
                                            </p:txEl>
                                          </p:spTgt>
                                        </p:tgtEl>
                                        <p:attrNameLst>
                                          <p:attrName>style.visibility</p:attrName>
                                        </p:attrNameLst>
                                      </p:cBhvr>
                                      <p:to>
                                        <p:strVal val="visible"/>
                                      </p:to>
                                    </p:set>
                                    <p:anim calcmode="lin" valueType="num">
                                      <p:cBhvr additive="base">
                                        <p:cTn id="76"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u="none" strike="noStrike" dirty="0" smtClean="0">
                <a:solidFill>
                  <a:srgbClr val="2E2E00"/>
                </a:solidFill>
                <a:effectLst/>
                <a:latin typeface="Times New Roman" charset="0"/>
                <a:hlinkClick r:id="rId2"/>
              </a:rPr>
              <a:t>Placebos and the Placebo Effect</a:t>
            </a:r>
            <a:r>
              <a:rPr lang="en-US" b="1" i="0" u="none" strike="noStrike" dirty="0" smtClean="0">
                <a:solidFill>
                  <a:srgbClr val="2E2E00"/>
                </a:solidFill>
                <a:effectLst/>
                <a:latin typeface="Times New Roman" charset="0"/>
              </a:rPr>
              <a:t> (Expectancy) </a:t>
            </a:r>
            <a:endParaRPr lang="en-US" dirty="0"/>
          </a:p>
        </p:txBody>
      </p:sp>
      <p:pic>
        <p:nvPicPr>
          <p:cNvPr id="6146" name="Picture 2" descr="https://lh4.googleusercontent.com/8HlcZ3DZZ9WdHftMXTDJ7gfxgM_Y907Tul6RC56PaLSDIrwMXC1ou9GRE4ygiAO2ZJbnlIBOfzzbwgq0snvyqbWAw2DcbkxJJXCqG81bT3tv9CssnMDQmvkjlBLN75ZHpc8TmWtZo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728780"/>
            <a:ext cx="7220902" cy="48109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8149590" y="1462881"/>
            <a:ext cx="3451860" cy="4714082"/>
          </a:xfrm>
        </p:spPr>
        <p:txBody>
          <a:bodyPr>
            <a:noAutofit/>
          </a:bodyPr>
          <a:lstStyle/>
          <a:p>
            <a:r>
              <a:rPr lang="en-US" sz="2000" dirty="0"/>
              <a:t>White sugar pill will give you a placebo, if you want a stronger effect go to a smaller blue pill with a letter stamped on it. Stronger yet, a gel capsule and of course anything intravenous will give you an even more powerful placebo effect. Also note the nocebo effect- getting side effects from the placebo</a:t>
            </a:r>
            <a:endParaRPr lang="en-US" sz="2000" b="0" dirty="0" smtClean="0">
              <a:effectLst/>
            </a:endParaRPr>
          </a:p>
          <a:p>
            <a:r>
              <a:rPr lang="en-US" sz="2000" dirty="0"/>
              <a:t>Make sure to mention sham surgeries here.</a:t>
            </a:r>
            <a:endParaRPr lang="en-US" sz="2000" b="0" dirty="0" smtClean="0">
              <a:effectLst/>
            </a:endParaRPr>
          </a:p>
          <a:p>
            <a:r>
              <a:rPr lang="en-US" sz="2000" dirty="0"/>
              <a:t>Also, NPR 5/11/2016 using a Nike putter vs. no name putter creates a sports equipment type of placebo</a:t>
            </a:r>
            <a:r>
              <a:rPr lang="en-US" sz="2000" dirty="0" smtClean="0"/>
              <a:t>.</a:t>
            </a:r>
            <a:endParaRPr lang="en-US" sz="2000" b="0" dirty="0" smtClean="0">
              <a:effectLst/>
            </a:endParaRPr>
          </a:p>
        </p:txBody>
      </p:sp>
    </p:spTree>
    <p:extLst>
      <p:ext uri="{BB962C8B-B14F-4D97-AF65-F5344CB8AC3E}">
        <p14:creationId xmlns:p14="http://schemas.microsoft.com/office/powerpoint/2010/main" val="177067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spcBef>
                <a:spcPts val="0"/>
              </a:spcBef>
            </a:pPr>
            <a:r>
              <a:rPr lang="en-US" b="1" i="0" u="none" strike="noStrike" dirty="0" smtClean="0">
                <a:solidFill>
                  <a:srgbClr val="8C0000"/>
                </a:solidFill>
                <a:effectLst/>
                <a:latin typeface="Times New Roman" charset="0"/>
              </a:rPr>
              <a:t>A double blind </a:t>
            </a:r>
            <a:r>
              <a:rPr lang="en-US" b="0" i="0" u="none" strike="noStrike" dirty="0" smtClean="0">
                <a:solidFill>
                  <a:srgbClr val="8C0000"/>
                </a:solidFill>
                <a:effectLst/>
                <a:latin typeface="Times New Roman" charset="0"/>
              </a:rPr>
              <a:t>control for possible</a:t>
            </a:r>
            <a:r>
              <a:rPr lang="en-US" b="0" dirty="0" smtClean="0">
                <a:effectLst/>
              </a:rPr>
              <a:t/>
            </a:r>
            <a:br>
              <a:rPr lang="en-US" b="0" dirty="0" smtClean="0">
                <a:effectLst/>
              </a:rPr>
            </a:br>
            <a:r>
              <a:rPr lang="en-US" b="0" i="0" u="none" strike="noStrike" dirty="0" smtClean="0">
                <a:solidFill>
                  <a:srgbClr val="8C0000"/>
                </a:solidFill>
                <a:effectLst/>
                <a:latin typeface="Times New Roman" charset="0"/>
              </a:rPr>
              <a:t>experimenter bias</a:t>
            </a:r>
            <a:endParaRPr lang="en-US" dirty="0"/>
          </a:p>
        </p:txBody>
      </p:sp>
      <p:sp>
        <p:nvSpPr>
          <p:cNvPr id="3" name="Content Placeholder 2"/>
          <p:cNvSpPr>
            <a:spLocks noGrp="1"/>
          </p:cNvSpPr>
          <p:nvPr>
            <p:ph idx="1"/>
          </p:nvPr>
        </p:nvSpPr>
        <p:spPr/>
        <p:txBody>
          <a:bodyPr/>
          <a:lstStyle/>
          <a:p>
            <a:pPr marL="0" indent="0" algn="ctr">
              <a:spcBef>
                <a:spcPts val="0"/>
              </a:spcBef>
              <a:buNone/>
            </a:pPr>
            <a:endParaRPr lang="en-US" sz="4000" b="0" i="0" u="none" strike="noStrike" dirty="0" smtClean="0">
              <a:solidFill>
                <a:srgbClr val="8C0000"/>
              </a:solidFill>
              <a:effectLst/>
              <a:latin typeface="Times New Roman" charset="0"/>
            </a:endParaRPr>
          </a:p>
          <a:p>
            <a:pPr marL="0" indent="0" algn="ctr">
              <a:spcBef>
                <a:spcPts val="0"/>
              </a:spcBef>
              <a:buNone/>
            </a:pPr>
            <a:r>
              <a:rPr lang="en-US" sz="4000" b="0" i="0" u="none" strike="noStrike" dirty="0" smtClean="0">
                <a:solidFill>
                  <a:srgbClr val="8C0000"/>
                </a:solidFill>
                <a:effectLst/>
                <a:latin typeface="Times New Roman" charset="0"/>
              </a:rPr>
              <a:t>Neither the participants nor the researcher</a:t>
            </a:r>
            <a:endParaRPr lang="en-US" sz="4000" b="0" dirty="0" smtClean="0">
              <a:effectLst/>
            </a:endParaRPr>
          </a:p>
          <a:p>
            <a:pPr marL="0" indent="0" algn="ctr">
              <a:spcBef>
                <a:spcPts val="0"/>
              </a:spcBef>
              <a:buNone/>
            </a:pPr>
            <a:r>
              <a:rPr lang="en-US" sz="4000" b="0" i="0" u="none" strike="noStrike" dirty="0" smtClean="0">
                <a:solidFill>
                  <a:srgbClr val="8C0000"/>
                </a:solidFill>
                <a:effectLst/>
                <a:latin typeface="Times New Roman" charset="0"/>
              </a:rPr>
              <a:t>or data gatherer know the hypothesis or</a:t>
            </a:r>
            <a:endParaRPr lang="en-US" sz="4000" b="0" dirty="0" smtClean="0">
              <a:effectLst/>
            </a:endParaRPr>
          </a:p>
          <a:p>
            <a:pPr marL="0" indent="0" algn="ctr">
              <a:spcBef>
                <a:spcPts val="0"/>
              </a:spcBef>
              <a:buNone/>
            </a:pPr>
            <a:r>
              <a:rPr lang="en-US" sz="4000" b="0" i="0" u="none" strike="noStrike" dirty="0" smtClean="0">
                <a:solidFill>
                  <a:srgbClr val="8C0000"/>
                </a:solidFill>
                <a:effectLst/>
                <a:latin typeface="Times New Roman" charset="0"/>
              </a:rPr>
              <a:t>who has been assigned to what group</a:t>
            </a:r>
            <a:r>
              <a:rPr lang="en-US" dirty="0" smtClean="0"/>
              <a:t/>
            </a:r>
            <a:br>
              <a:rPr lang="en-US" dirty="0" smtClean="0"/>
            </a:br>
            <a:endParaRPr lang="en-US" dirty="0"/>
          </a:p>
        </p:txBody>
      </p:sp>
    </p:spTree>
    <p:extLst>
      <p:ext uri="{BB962C8B-B14F-4D97-AF65-F5344CB8AC3E}">
        <p14:creationId xmlns:p14="http://schemas.microsoft.com/office/powerpoint/2010/main" val="1037750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14" y="365125"/>
            <a:ext cx="11024286" cy="1325563"/>
          </a:xfrm>
        </p:spPr>
        <p:txBody>
          <a:bodyPr>
            <a:normAutofit/>
          </a:bodyPr>
          <a:lstStyle/>
          <a:p>
            <a:r>
              <a:rPr lang="en-US" sz="5400" b="1" u="sng" dirty="0" smtClean="0"/>
              <a:t>DOUBLE BLIND DESIGN</a:t>
            </a:r>
            <a:endParaRPr lang="en-US" sz="5400" b="1" u="sng" dirty="0"/>
          </a:p>
        </p:txBody>
      </p:sp>
      <p:sp>
        <p:nvSpPr>
          <p:cNvPr id="3" name="Content Placeholder 2"/>
          <p:cNvSpPr>
            <a:spLocks noGrp="1"/>
          </p:cNvSpPr>
          <p:nvPr>
            <p:ph idx="1"/>
          </p:nvPr>
        </p:nvSpPr>
        <p:spPr/>
        <p:txBody>
          <a:bodyPr/>
          <a:lstStyle/>
          <a:p>
            <a:r>
              <a:rPr lang="en-US" b="1" dirty="0" smtClean="0"/>
              <a:t>Random Assignment </a:t>
            </a:r>
            <a:r>
              <a:rPr lang="en-US" dirty="0" smtClean="0"/>
              <a:t>of test subjects to the experimental and control groups is a critical part of any </a:t>
            </a:r>
            <a:r>
              <a:rPr lang="en-US" dirty="0" smtClean="0">
                <a:solidFill>
                  <a:srgbClr val="FF0000"/>
                </a:solidFill>
              </a:rPr>
              <a:t>double-blind</a:t>
            </a:r>
            <a:r>
              <a:rPr lang="en-US" dirty="0" smtClean="0"/>
              <a:t> research design. The key that identifies the subjects and which group they belonged to is kept by a </a:t>
            </a:r>
            <a:r>
              <a:rPr lang="en-US" i="1" dirty="0" smtClean="0"/>
              <a:t>third party</a:t>
            </a:r>
            <a:r>
              <a:rPr lang="en-US" dirty="0" smtClean="0"/>
              <a:t>, and is not revealed to the researchers until the study is complete. </a:t>
            </a:r>
            <a:endParaRPr lang="en-US" dirty="0"/>
          </a:p>
        </p:txBody>
      </p:sp>
      <p:pic>
        <p:nvPicPr>
          <p:cNvPr id="1028" name="Picture 4" descr="Image result for double blind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412" y="3569453"/>
            <a:ext cx="5097248" cy="32885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29168" y="489297"/>
            <a:ext cx="4409303" cy="1077218"/>
          </a:xfrm>
          <a:prstGeom prst="rect">
            <a:avLst/>
          </a:prstGeom>
          <a:noFill/>
        </p:spPr>
        <p:txBody>
          <a:bodyPr wrap="square" rtlCol="0">
            <a:spAutoFit/>
          </a:bodyPr>
          <a:lstStyle/>
          <a:p>
            <a:r>
              <a:rPr lang="en-US" sz="3200" i="1" dirty="0" smtClean="0">
                <a:solidFill>
                  <a:srgbClr val="FF0000"/>
                </a:solidFill>
              </a:rPr>
              <a:t>WHY IS USING A </a:t>
            </a:r>
            <a:r>
              <a:rPr lang="en-US" sz="3200" i="1" u="sng" dirty="0" smtClean="0">
                <a:solidFill>
                  <a:srgbClr val="FF0000"/>
                </a:solidFill>
              </a:rPr>
              <a:t>DOUBLE BLIND </a:t>
            </a:r>
            <a:r>
              <a:rPr lang="en-US" sz="3200" i="1" dirty="0" smtClean="0">
                <a:solidFill>
                  <a:srgbClr val="FF0000"/>
                </a:solidFill>
              </a:rPr>
              <a:t>DESIGN CRITICAL? </a:t>
            </a:r>
            <a:endParaRPr lang="en-US" sz="3200" i="1" dirty="0">
              <a:solidFill>
                <a:srgbClr val="FF0000"/>
              </a:solidFill>
            </a:endParaRPr>
          </a:p>
        </p:txBody>
      </p:sp>
      <p:sp>
        <p:nvSpPr>
          <p:cNvPr id="5" name="TextBox 4"/>
          <p:cNvSpPr txBox="1"/>
          <p:nvPr/>
        </p:nvSpPr>
        <p:spPr>
          <a:xfrm>
            <a:off x="247135" y="3772930"/>
            <a:ext cx="3146854" cy="2862322"/>
          </a:xfrm>
          <a:prstGeom prst="rect">
            <a:avLst/>
          </a:prstGeom>
          <a:noFill/>
        </p:spPr>
        <p:txBody>
          <a:bodyPr wrap="square" rtlCol="0">
            <a:spAutoFit/>
          </a:bodyPr>
          <a:lstStyle/>
          <a:p>
            <a:pPr algn="ctr"/>
            <a:r>
              <a:rPr lang="en-US" u="sng" dirty="0" smtClean="0"/>
              <a:t>Patients</a:t>
            </a:r>
          </a:p>
          <a:p>
            <a:pPr marL="285750" indent="-285750">
              <a:buFont typeface="Arial" panose="020B0604020202020204" pitchFamily="34" charset="0"/>
              <a:buChar char="•"/>
            </a:pPr>
            <a:r>
              <a:rPr lang="en-US" dirty="0" smtClean="0"/>
              <a:t>Rule out bias </a:t>
            </a:r>
          </a:p>
          <a:p>
            <a:pPr marL="285750" indent="-285750">
              <a:buFont typeface="Arial" panose="020B0604020202020204" pitchFamily="34" charset="0"/>
              <a:buChar char="•"/>
            </a:pPr>
            <a:r>
              <a:rPr lang="en-US" dirty="0" smtClean="0">
                <a:solidFill>
                  <a:srgbClr val="FF0000"/>
                </a:solidFill>
              </a:rPr>
              <a:t>Expectation Effect</a:t>
            </a:r>
            <a:r>
              <a:rPr lang="en-US" dirty="0" smtClean="0"/>
              <a:t>: </a:t>
            </a:r>
          </a:p>
          <a:p>
            <a:pPr marL="742950" lvl="1" indent="-285750">
              <a:buFont typeface="Arial" panose="020B0604020202020204" pitchFamily="34" charset="0"/>
              <a:buChar char="•"/>
            </a:pPr>
            <a:r>
              <a:rPr lang="en-US" dirty="0" smtClean="0"/>
              <a:t>A participant knowing their group assignment could alter their commitment to the study </a:t>
            </a:r>
          </a:p>
          <a:p>
            <a:pPr marL="1200150" lvl="2" indent="-285750">
              <a:buFont typeface="Arial" panose="020B0604020202020204" pitchFamily="34" charset="0"/>
              <a:buChar char="•"/>
            </a:pPr>
            <a:r>
              <a:rPr lang="en-US" dirty="0" smtClean="0"/>
              <a:t>Control / Placebo </a:t>
            </a:r>
          </a:p>
          <a:p>
            <a:pPr marL="1200150" lvl="2" indent="-285750">
              <a:buFont typeface="Arial" panose="020B0604020202020204" pitchFamily="34" charset="0"/>
              <a:buChar char="•"/>
            </a:pPr>
            <a:r>
              <a:rPr lang="en-US" dirty="0" smtClean="0"/>
              <a:t>Experiment </a:t>
            </a:r>
          </a:p>
        </p:txBody>
      </p:sp>
      <p:sp>
        <p:nvSpPr>
          <p:cNvPr id="7" name="TextBox 6"/>
          <p:cNvSpPr txBox="1"/>
          <p:nvPr/>
        </p:nvSpPr>
        <p:spPr>
          <a:xfrm>
            <a:off x="8855676" y="3569453"/>
            <a:ext cx="3220994" cy="3139321"/>
          </a:xfrm>
          <a:prstGeom prst="rect">
            <a:avLst/>
          </a:prstGeom>
          <a:noFill/>
        </p:spPr>
        <p:txBody>
          <a:bodyPr wrap="square" rtlCol="0">
            <a:spAutoFit/>
          </a:bodyPr>
          <a:lstStyle/>
          <a:p>
            <a:pPr algn="ctr"/>
            <a:r>
              <a:rPr lang="en-US" u="sng" dirty="0" smtClean="0"/>
              <a:t>Researchers / Clinicians: </a:t>
            </a:r>
          </a:p>
          <a:p>
            <a:pPr marL="285750" indent="-285750">
              <a:buFont typeface="Arial" panose="020B0604020202020204" pitchFamily="34" charset="0"/>
              <a:buChar char="•"/>
            </a:pPr>
            <a:r>
              <a:rPr lang="en-US" dirty="0" smtClean="0"/>
              <a:t>Rule out bias </a:t>
            </a:r>
          </a:p>
          <a:p>
            <a:pPr marL="285750" indent="-285750">
              <a:buFont typeface="Arial" panose="020B0604020202020204" pitchFamily="34" charset="0"/>
              <a:buChar char="•"/>
            </a:pPr>
            <a:r>
              <a:rPr lang="en-US" dirty="0" smtClean="0">
                <a:solidFill>
                  <a:srgbClr val="FF0000"/>
                </a:solidFill>
              </a:rPr>
              <a:t>Experimenter Bias </a:t>
            </a:r>
            <a:r>
              <a:rPr lang="en-US" dirty="0" smtClean="0">
                <a:solidFill>
                  <a:srgbClr val="FF0000"/>
                </a:solidFill>
                <a:sym typeface="Wingdings" panose="05000000000000000000" pitchFamily="2" charset="2"/>
              </a:rPr>
              <a:t> </a:t>
            </a:r>
            <a:r>
              <a:rPr lang="en-US" dirty="0" smtClean="0">
                <a:solidFill>
                  <a:srgbClr val="FF0000"/>
                </a:solidFill>
              </a:rPr>
              <a:t>Confirmation Bias </a:t>
            </a:r>
          </a:p>
          <a:p>
            <a:pPr marL="285750" indent="-285750">
              <a:buFont typeface="Arial" panose="020B0604020202020204" pitchFamily="34" charset="0"/>
              <a:buChar char="•"/>
            </a:pPr>
            <a:endParaRPr lang="en-US" dirty="0"/>
          </a:p>
          <a:p>
            <a:pPr algn="ctr"/>
            <a:r>
              <a:rPr lang="en-US" u="sng" dirty="0" smtClean="0"/>
              <a:t>Real World Implications: </a:t>
            </a:r>
          </a:p>
          <a:p>
            <a:pPr marL="285750" indent="-285750">
              <a:buFont typeface="Arial" panose="020B0604020202020204" pitchFamily="34" charset="0"/>
              <a:buChar char="•"/>
            </a:pPr>
            <a:r>
              <a:rPr lang="en-US" dirty="0" smtClean="0"/>
              <a:t>Wanting to advance science </a:t>
            </a:r>
            <a:r>
              <a:rPr lang="en-US" dirty="0" smtClean="0">
                <a:sym typeface="Wingdings" panose="05000000000000000000" pitchFamily="2" charset="2"/>
              </a:rPr>
              <a:t> inventing in bad research / drugs </a:t>
            </a:r>
          </a:p>
          <a:p>
            <a:pPr marL="285750" indent="-285750">
              <a:buFont typeface="Arial" panose="020B0604020202020204" pitchFamily="34" charset="0"/>
              <a:buChar char="•"/>
            </a:pPr>
            <a:r>
              <a:rPr lang="en-US" dirty="0" smtClean="0">
                <a:sym typeface="Wingdings" panose="05000000000000000000" pitchFamily="2" charset="2"/>
              </a:rPr>
              <a:t>Dangerous / non-effective drugs going to market </a:t>
            </a:r>
            <a:endParaRPr lang="en-US" dirty="0"/>
          </a:p>
        </p:txBody>
      </p:sp>
    </p:spTree>
    <p:extLst>
      <p:ext uri="{BB962C8B-B14F-4D97-AF65-F5344CB8AC3E}">
        <p14:creationId xmlns:p14="http://schemas.microsoft.com/office/powerpoint/2010/main" val="171615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1000"/>
                                        <p:tgtEl>
                                          <p:spTgt spid="5">
                                            <p:txEl>
                                              <p:pRg st="4" end="4"/>
                                            </p:txEl>
                                          </p:spTgt>
                                        </p:tgtEl>
                                      </p:cBhvr>
                                    </p:animEffect>
                                    <p:anim calcmode="lin" valueType="num">
                                      <p:cBhvr>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 calcmode="lin" valueType="num">
                                      <p:cBhvr additive="base">
                                        <p:cTn id="4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fade">
                                      <p:cBhvr>
                                        <p:cTn id="48" dur="1000"/>
                                        <p:tgtEl>
                                          <p:spTgt spid="7">
                                            <p:txEl>
                                              <p:pRg st="2" end="2"/>
                                            </p:txEl>
                                          </p:spTgt>
                                        </p:tgtEl>
                                      </p:cBhvr>
                                    </p:animEffect>
                                    <p:anim calcmode="lin" valueType="num">
                                      <p:cBhvr>
                                        <p:cTn id="4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 calcmode="lin" valueType="num">
                                      <p:cBhvr additive="base">
                                        <p:cTn id="5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anim calcmode="lin" valueType="num">
                                      <p:cBhvr additive="base">
                                        <p:cTn id="6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9600" dirty="0" smtClean="0"/>
              <a:t>Practice! Experimental Design</a:t>
            </a:r>
            <a:endParaRPr lang="en-US" sz="9600" dirty="0"/>
          </a:p>
        </p:txBody>
      </p:sp>
      <p:sp>
        <p:nvSpPr>
          <p:cNvPr id="5" name="Text Placeholder 4"/>
          <p:cNvSpPr>
            <a:spLocks noGrp="1"/>
          </p:cNvSpPr>
          <p:nvPr>
            <p:ph type="body" idx="1"/>
          </p:nvPr>
        </p:nvSpPr>
        <p:spPr/>
        <p:txBody>
          <a:bodyPr>
            <a:noAutofit/>
          </a:bodyPr>
          <a:lstStyle/>
          <a:p>
            <a:pPr algn="ctr"/>
            <a:r>
              <a:rPr lang="en-US" sz="2800" dirty="0" smtClean="0">
                <a:solidFill>
                  <a:schemeClr val="tx1"/>
                </a:solidFill>
              </a:rPr>
              <a:t>Using Social Psychological Examples to Teach the Methods Unit</a:t>
            </a:r>
          </a:p>
          <a:p>
            <a:pPr algn="ctr"/>
            <a:r>
              <a:rPr lang="en-US" sz="2800" dirty="0" smtClean="0">
                <a:solidFill>
                  <a:schemeClr val="tx1"/>
                </a:solidFill>
              </a:rPr>
              <a:t>Experiment Examples </a:t>
            </a:r>
          </a:p>
          <a:p>
            <a:pPr algn="ctr"/>
            <a:r>
              <a:rPr lang="en-US" sz="2800" i="1" dirty="0" smtClean="0">
                <a:solidFill>
                  <a:schemeClr val="tx1"/>
                </a:solidFill>
              </a:rPr>
              <a:t>With your partner, attempt experiments #1-6. </a:t>
            </a:r>
          </a:p>
          <a:p>
            <a:pPr algn="ctr"/>
            <a:r>
              <a:rPr lang="en-US" sz="2800" i="1" dirty="0" smtClean="0">
                <a:solidFill>
                  <a:schemeClr val="tx1"/>
                </a:solidFill>
              </a:rPr>
              <a:t>Debrief to Follow </a:t>
            </a:r>
            <a:r>
              <a:rPr lang="en-US" sz="2800" i="1" dirty="0" smtClean="0">
                <a:solidFill>
                  <a:schemeClr val="tx1"/>
                </a:solidFill>
                <a:sym typeface="Wingdings" panose="05000000000000000000" pitchFamily="2" charset="2"/>
              </a:rPr>
              <a:t> </a:t>
            </a:r>
            <a:endParaRPr lang="en-US" sz="2800" i="1" dirty="0">
              <a:solidFill>
                <a:schemeClr val="tx1"/>
              </a:solidFill>
            </a:endParaRPr>
          </a:p>
        </p:txBody>
      </p:sp>
    </p:spTree>
    <p:extLst>
      <p:ext uri="{BB962C8B-B14F-4D97-AF65-F5344CB8AC3E}">
        <p14:creationId xmlns:p14="http://schemas.microsoft.com/office/powerpoint/2010/main" val="1613207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3800" b="1" i="1" dirty="0" smtClean="0"/>
              <a:t>Day </a:t>
            </a:r>
            <a:r>
              <a:rPr lang="en-US" sz="13800" b="1" i="1" dirty="0"/>
              <a:t>4</a:t>
            </a:r>
            <a:r>
              <a:rPr lang="en-US" sz="13800" b="1" i="1" dirty="0" smtClean="0"/>
              <a:t> </a:t>
            </a:r>
            <a:endParaRPr lang="en-US" sz="13800" b="1" i="1" dirty="0"/>
          </a:p>
        </p:txBody>
      </p:sp>
      <p:sp>
        <p:nvSpPr>
          <p:cNvPr id="3" name="Subtitle 2"/>
          <p:cNvSpPr>
            <a:spLocks noGrp="1"/>
          </p:cNvSpPr>
          <p:nvPr>
            <p:ph type="subTitle" idx="1"/>
          </p:nvPr>
        </p:nvSpPr>
        <p:spPr/>
        <p:txBody>
          <a:bodyPr>
            <a:normAutofit lnSpcReduction="10000"/>
          </a:bodyPr>
          <a:lstStyle/>
          <a:p>
            <a:r>
              <a:rPr lang="en-US" dirty="0" smtClean="0"/>
              <a:t>AP </a:t>
            </a:r>
            <a:r>
              <a:rPr lang="en-US" dirty="0" smtClean="0"/>
              <a:t>Psychology – Unit 1: Research Methods &amp; Stats </a:t>
            </a:r>
          </a:p>
          <a:p>
            <a:r>
              <a:rPr lang="en-US" dirty="0" smtClean="0"/>
              <a:t>Ethics, Violations, &amp; Other Research Methods</a:t>
            </a:r>
            <a:endParaRPr lang="en-US" dirty="0" smtClean="0"/>
          </a:p>
          <a:p>
            <a:r>
              <a:rPr lang="en-US" dirty="0" smtClean="0"/>
              <a:t>T. Cummings </a:t>
            </a:r>
          </a:p>
          <a:p>
            <a:r>
              <a:rPr lang="en-US" dirty="0" smtClean="0"/>
              <a:t>Keefe Tech  </a:t>
            </a:r>
            <a:endParaRPr lang="en-US" dirty="0"/>
          </a:p>
        </p:txBody>
      </p:sp>
    </p:spTree>
    <p:extLst>
      <p:ext uri="{BB962C8B-B14F-4D97-AF65-F5344CB8AC3E}">
        <p14:creationId xmlns:p14="http://schemas.microsoft.com/office/powerpoint/2010/main" val="3714317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60020"/>
            <a:ext cx="10515600" cy="6549390"/>
          </a:xfrm>
        </p:spPr>
        <p:txBody>
          <a:bodyPr>
            <a:normAutofit/>
          </a:bodyPr>
          <a:lstStyle/>
          <a:p>
            <a:pPr marL="0" indent="0" algn="ctr">
              <a:spcBef>
                <a:spcPts val="0"/>
              </a:spcBef>
              <a:buNone/>
            </a:pPr>
            <a:r>
              <a:rPr lang="en-US" dirty="0">
                <a:solidFill>
                  <a:srgbClr val="8C0000"/>
                </a:solidFill>
                <a:latin typeface="Times New Roman" charset="0"/>
              </a:rPr>
              <a:t>APA </a:t>
            </a:r>
            <a:r>
              <a:rPr lang="en-US" b="1" dirty="0">
                <a:solidFill>
                  <a:srgbClr val="8C0000"/>
                </a:solidFill>
                <a:latin typeface="Times New Roman" charset="0"/>
              </a:rPr>
              <a:t>Ethical Guidelines</a:t>
            </a:r>
            <a:r>
              <a:rPr lang="en-US" b="1" dirty="0" smtClean="0">
                <a:solidFill>
                  <a:srgbClr val="8C0000"/>
                </a:solidFill>
                <a:latin typeface="Times New Roman" charset="0"/>
              </a:rPr>
              <a:t>:</a:t>
            </a:r>
          </a:p>
          <a:p>
            <a:pPr marL="0" indent="0" algn="ctr">
              <a:spcBef>
                <a:spcPts val="0"/>
              </a:spcBef>
              <a:buNone/>
            </a:pPr>
            <a:r>
              <a:rPr lang="en-US" b="0" dirty="0" smtClean="0">
                <a:effectLst/>
              </a:rPr>
              <a:t/>
            </a:r>
            <a:br>
              <a:rPr lang="en-US" b="0" dirty="0" smtClean="0">
                <a:effectLst/>
              </a:rPr>
            </a:br>
            <a:r>
              <a:rPr lang="en-US" b="1" dirty="0">
                <a:solidFill>
                  <a:srgbClr val="008000"/>
                </a:solidFill>
                <a:latin typeface="Times New Roman" charset="0"/>
              </a:rPr>
              <a:t>*</a:t>
            </a:r>
            <a:r>
              <a:rPr lang="en-US" dirty="0">
                <a:solidFill>
                  <a:srgbClr val="8C0000"/>
                </a:solidFill>
                <a:latin typeface="Times New Roman" charset="0"/>
              </a:rPr>
              <a:t> </a:t>
            </a:r>
            <a:r>
              <a:rPr lang="en-US" b="1" dirty="0">
                <a:solidFill>
                  <a:srgbClr val="8C0000"/>
                </a:solidFill>
                <a:latin typeface="Times New Roman" charset="0"/>
              </a:rPr>
              <a:t>Volunteers</a:t>
            </a:r>
            <a:r>
              <a:rPr lang="en-US" dirty="0">
                <a:solidFill>
                  <a:srgbClr val="8C0000"/>
                </a:solidFill>
                <a:latin typeface="Times New Roman" charset="0"/>
              </a:rPr>
              <a:t> only</a:t>
            </a:r>
            <a:r>
              <a:rPr lang="en-US" dirty="0" smtClean="0">
                <a:solidFill>
                  <a:srgbClr val="8C0000"/>
                </a:solidFill>
                <a:latin typeface="Times New Roman" charset="0"/>
              </a:rPr>
              <a:t>!</a:t>
            </a:r>
          </a:p>
          <a:p>
            <a:pPr marL="0" indent="0" algn="ctr">
              <a:spcBef>
                <a:spcPts val="0"/>
              </a:spcBef>
              <a:buNone/>
            </a:pPr>
            <a:endParaRPr lang="en-US" dirty="0"/>
          </a:p>
          <a:p>
            <a:pPr marL="0" indent="0" algn="ctr">
              <a:spcBef>
                <a:spcPts val="0"/>
              </a:spcBef>
              <a:buNone/>
            </a:pPr>
            <a:r>
              <a:rPr lang="en-US" dirty="0">
                <a:solidFill>
                  <a:srgbClr val="008000"/>
                </a:solidFill>
                <a:latin typeface="Times New Roman" charset="0"/>
              </a:rPr>
              <a:t>*</a:t>
            </a:r>
            <a:r>
              <a:rPr lang="en-US" dirty="0">
                <a:solidFill>
                  <a:srgbClr val="8C0000"/>
                </a:solidFill>
                <a:latin typeface="Times New Roman" charset="0"/>
              </a:rPr>
              <a:t> Researchers must obtain </a:t>
            </a:r>
            <a:r>
              <a:rPr lang="en-US" b="1" dirty="0">
                <a:solidFill>
                  <a:srgbClr val="8C0000"/>
                </a:solidFill>
                <a:latin typeface="Times New Roman" charset="0"/>
              </a:rPr>
              <a:t>informed </a:t>
            </a:r>
            <a:r>
              <a:rPr lang="en-US" b="1" dirty="0" smtClean="0">
                <a:solidFill>
                  <a:srgbClr val="8C0000"/>
                </a:solidFill>
                <a:latin typeface="Times New Roman" charset="0"/>
              </a:rPr>
              <a:t>consent</a:t>
            </a:r>
          </a:p>
          <a:p>
            <a:pPr marL="0" indent="0" algn="ctr">
              <a:spcBef>
                <a:spcPts val="0"/>
              </a:spcBef>
              <a:buNone/>
            </a:pPr>
            <a:endParaRPr lang="en-US" b="1" dirty="0" smtClean="0">
              <a:solidFill>
                <a:srgbClr val="8C0000"/>
              </a:solidFill>
              <a:latin typeface="Times New Roman" charset="0"/>
            </a:endParaRPr>
          </a:p>
          <a:p>
            <a:pPr marL="0" indent="0" algn="ctr">
              <a:spcBef>
                <a:spcPts val="0"/>
              </a:spcBef>
              <a:buNone/>
            </a:pPr>
            <a:r>
              <a:rPr lang="en-US" dirty="0">
                <a:solidFill>
                  <a:srgbClr val="008000"/>
                </a:solidFill>
                <a:latin typeface="Times New Roman" charset="0"/>
              </a:rPr>
              <a:t>*</a:t>
            </a:r>
            <a:r>
              <a:rPr lang="en-US" dirty="0">
                <a:solidFill>
                  <a:srgbClr val="8C0000"/>
                </a:solidFill>
                <a:latin typeface="Times New Roman" charset="0"/>
              </a:rPr>
              <a:t> Researchers must insure </a:t>
            </a:r>
            <a:r>
              <a:rPr lang="en-US" b="1" dirty="0">
                <a:solidFill>
                  <a:srgbClr val="8C0000"/>
                </a:solidFill>
                <a:latin typeface="Times New Roman" charset="0"/>
              </a:rPr>
              <a:t>a minimum </a:t>
            </a:r>
            <a:r>
              <a:rPr lang="en-US" b="1" dirty="0" smtClean="0">
                <a:solidFill>
                  <a:srgbClr val="8C0000"/>
                </a:solidFill>
                <a:latin typeface="Times New Roman" charset="0"/>
              </a:rPr>
              <a:t>amount </a:t>
            </a:r>
            <a:r>
              <a:rPr lang="en-US" b="1" dirty="0">
                <a:solidFill>
                  <a:srgbClr val="8C0000"/>
                </a:solidFill>
                <a:latin typeface="Times New Roman" charset="0"/>
              </a:rPr>
              <a:t>of </a:t>
            </a:r>
            <a:r>
              <a:rPr lang="en-US" b="1" dirty="0" smtClean="0">
                <a:solidFill>
                  <a:srgbClr val="8C0000"/>
                </a:solidFill>
                <a:latin typeface="Times New Roman" charset="0"/>
              </a:rPr>
              <a:t>deception</a:t>
            </a:r>
          </a:p>
          <a:p>
            <a:pPr marL="0" indent="0" algn="ctr">
              <a:spcBef>
                <a:spcPts val="0"/>
              </a:spcBef>
              <a:buNone/>
            </a:pPr>
            <a:endParaRPr lang="en-US" b="1" dirty="0" smtClean="0">
              <a:solidFill>
                <a:srgbClr val="8C0000"/>
              </a:solidFill>
              <a:latin typeface="Times New Roman" charset="0"/>
            </a:endParaRPr>
          </a:p>
          <a:p>
            <a:pPr marL="0" indent="0" algn="ctr">
              <a:spcBef>
                <a:spcPts val="0"/>
              </a:spcBef>
              <a:buNone/>
            </a:pPr>
            <a:r>
              <a:rPr lang="en-US" dirty="0">
                <a:solidFill>
                  <a:srgbClr val="008000"/>
                </a:solidFill>
                <a:latin typeface="Times New Roman" charset="0"/>
              </a:rPr>
              <a:t>*</a:t>
            </a:r>
            <a:r>
              <a:rPr lang="en-US" dirty="0">
                <a:solidFill>
                  <a:srgbClr val="8C0000"/>
                </a:solidFill>
                <a:latin typeface="Times New Roman" charset="0"/>
              </a:rPr>
              <a:t> Researchers must induce </a:t>
            </a:r>
            <a:r>
              <a:rPr lang="en-US" b="1" dirty="0">
                <a:solidFill>
                  <a:srgbClr val="8C0000"/>
                </a:solidFill>
                <a:latin typeface="Times New Roman" charset="0"/>
              </a:rPr>
              <a:t>a minimum of harm or </a:t>
            </a:r>
            <a:r>
              <a:rPr lang="en-US" b="1" dirty="0" smtClean="0">
                <a:solidFill>
                  <a:srgbClr val="8C0000"/>
                </a:solidFill>
                <a:latin typeface="Times New Roman" charset="0"/>
              </a:rPr>
              <a:t>stress</a:t>
            </a:r>
          </a:p>
          <a:p>
            <a:pPr marL="0" indent="0" algn="ctr">
              <a:spcBef>
                <a:spcPts val="0"/>
              </a:spcBef>
              <a:buNone/>
            </a:pPr>
            <a:endParaRPr lang="en-US" b="0" dirty="0" smtClean="0">
              <a:effectLst/>
            </a:endParaRPr>
          </a:p>
          <a:p>
            <a:pPr marL="0" indent="0" algn="ctr">
              <a:spcBef>
                <a:spcPts val="0"/>
              </a:spcBef>
              <a:buNone/>
            </a:pPr>
            <a:r>
              <a:rPr lang="en-US" dirty="0">
                <a:solidFill>
                  <a:srgbClr val="008000"/>
                </a:solidFill>
                <a:latin typeface="Times New Roman" charset="0"/>
              </a:rPr>
              <a:t>*</a:t>
            </a:r>
            <a:r>
              <a:rPr lang="en-US" dirty="0">
                <a:solidFill>
                  <a:srgbClr val="8C0000"/>
                </a:solidFill>
                <a:latin typeface="Times New Roman" charset="0"/>
              </a:rPr>
              <a:t> Researchers must maintain the </a:t>
            </a:r>
            <a:r>
              <a:rPr lang="en-US" b="1" dirty="0" smtClean="0">
                <a:solidFill>
                  <a:srgbClr val="8C0000"/>
                </a:solidFill>
                <a:latin typeface="Times New Roman" charset="0"/>
              </a:rPr>
              <a:t>confidentiality</a:t>
            </a:r>
            <a:r>
              <a:rPr lang="en-US" dirty="0" smtClean="0">
                <a:solidFill>
                  <a:srgbClr val="8C0000"/>
                </a:solidFill>
                <a:latin typeface="Times New Roman" charset="0"/>
              </a:rPr>
              <a:t> of the volunteers </a:t>
            </a:r>
          </a:p>
          <a:p>
            <a:pPr marL="0" indent="0" algn="ctr">
              <a:spcBef>
                <a:spcPts val="0"/>
              </a:spcBef>
              <a:buNone/>
            </a:pPr>
            <a:endParaRPr lang="en-US" dirty="0" smtClean="0">
              <a:solidFill>
                <a:srgbClr val="8C0000"/>
              </a:solidFill>
              <a:latin typeface="Times New Roman" charset="0"/>
            </a:endParaRPr>
          </a:p>
          <a:p>
            <a:pPr marL="0" indent="0" algn="ctr">
              <a:spcBef>
                <a:spcPts val="0"/>
              </a:spcBef>
              <a:buNone/>
            </a:pPr>
            <a:r>
              <a:rPr lang="en-US" dirty="0">
                <a:solidFill>
                  <a:srgbClr val="008000"/>
                </a:solidFill>
                <a:latin typeface="Times New Roman" charset="0"/>
              </a:rPr>
              <a:t>*</a:t>
            </a:r>
            <a:r>
              <a:rPr lang="en-US" dirty="0">
                <a:solidFill>
                  <a:srgbClr val="8C0000"/>
                </a:solidFill>
                <a:latin typeface="Times New Roman" charset="0"/>
              </a:rPr>
              <a:t> Volunteers have </a:t>
            </a:r>
            <a:r>
              <a:rPr lang="en-US" b="1" dirty="0">
                <a:solidFill>
                  <a:srgbClr val="8C0000"/>
                </a:solidFill>
                <a:latin typeface="Times New Roman" charset="0"/>
              </a:rPr>
              <a:t>the right to discontinue </a:t>
            </a:r>
            <a:r>
              <a:rPr lang="en-US" dirty="0">
                <a:solidFill>
                  <a:srgbClr val="8C0000"/>
                </a:solidFill>
                <a:latin typeface="Times New Roman" charset="0"/>
              </a:rPr>
              <a:t>at any </a:t>
            </a:r>
            <a:r>
              <a:rPr lang="en-US" dirty="0" smtClean="0">
                <a:solidFill>
                  <a:srgbClr val="8C0000"/>
                </a:solidFill>
                <a:latin typeface="Times New Roman" charset="0"/>
              </a:rPr>
              <a:t>time</a:t>
            </a:r>
          </a:p>
          <a:p>
            <a:pPr marL="0" indent="0" algn="ctr">
              <a:spcBef>
                <a:spcPts val="0"/>
              </a:spcBef>
              <a:buNone/>
            </a:pPr>
            <a:endParaRPr lang="en-US" b="0" dirty="0" smtClean="0">
              <a:effectLst/>
            </a:endParaRPr>
          </a:p>
          <a:p>
            <a:pPr marL="0" indent="0" algn="ctr">
              <a:spcBef>
                <a:spcPts val="0"/>
              </a:spcBef>
              <a:buNone/>
            </a:pPr>
            <a:r>
              <a:rPr lang="en-US" dirty="0" smtClean="0">
                <a:solidFill>
                  <a:srgbClr val="008000"/>
                </a:solidFill>
                <a:latin typeface="Times New Roman" charset="0"/>
              </a:rPr>
              <a:t>* </a:t>
            </a:r>
            <a:r>
              <a:rPr lang="en-US" dirty="0" smtClean="0">
                <a:solidFill>
                  <a:srgbClr val="8C0000"/>
                </a:solidFill>
                <a:latin typeface="Times New Roman" charset="0"/>
              </a:rPr>
              <a:t>Researchers </a:t>
            </a:r>
            <a:r>
              <a:rPr lang="en-US" dirty="0">
                <a:solidFill>
                  <a:srgbClr val="8C0000"/>
                </a:solidFill>
                <a:latin typeface="Times New Roman" charset="0"/>
              </a:rPr>
              <a:t>have an obligation to </a:t>
            </a:r>
            <a:r>
              <a:rPr lang="en-US" b="1" dirty="0" smtClean="0">
                <a:solidFill>
                  <a:srgbClr val="8C0000"/>
                </a:solidFill>
                <a:latin typeface="Times New Roman" charset="0"/>
              </a:rPr>
              <a:t>debrief</a:t>
            </a:r>
            <a:r>
              <a:rPr lang="en-US" dirty="0"/>
              <a:t> </a:t>
            </a:r>
            <a:r>
              <a:rPr lang="en-US" dirty="0" smtClean="0">
                <a:solidFill>
                  <a:srgbClr val="8C0000"/>
                </a:solidFill>
                <a:latin typeface="Times New Roman" charset="0"/>
              </a:rPr>
              <a:t>after </a:t>
            </a:r>
            <a:r>
              <a:rPr lang="en-US" dirty="0">
                <a:solidFill>
                  <a:srgbClr val="8C0000"/>
                </a:solidFill>
                <a:latin typeface="Times New Roman" charset="0"/>
              </a:rPr>
              <a:t>the research is </a:t>
            </a:r>
            <a:r>
              <a:rPr lang="en-US" dirty="0" smtClean="0">
                <a:solidFill>
                  <a:srgbClr val="8C0000"/>
                </a:solidFill>
                <a:latin typeface="Times New Roman" charset="0"/>
              </a:rPr>
              <a:t>ended</a:t>
            </a:r>
            <a:endParaRPr lang="en-US" b="0" dirty="0" smtClean="0">
              <a:effectLst/>
            </a:endParaRPr>
          </a:p>
        </p:txBody>
      </p:sp>
    </p:spTree>
    <p:extLst>
      <p:ext uri="{BB962C8B-B14F-4D97-AF65-F5344CB8AC3E}">
        <p14:creationId xmlns:p14="http://schemas.microsoft.com/office/powerpoint/2010/main" val="96772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“People’s desire to believe in the paranormal is stronger than all the evidence that it does not exist.”</a:t>
            </a:r>
            <a:endParaRPr lang="en-US" dirty="0"/>
          </a:p>
        </p:txBody>
      </p:sp>
      <p:sp>
        <p:nvSpPr>
          <p:cNvPr id="3" name="Content Placeholder 2"/>
          <p:cNvSpPr>
            <a:spLocks noGrp="1"/>
          </p:cNvSpPr>
          <p:nvPr>
            <p:ph type="body" idx="1"/>
          </p:nvPr>
        </p:nvSpPr>
        <p:spPr/>
        <p:txBody>
          <a:bodyPr/>
          <a:lstStyle/>
          <a:p>
            <a:r>
              <a:rPr lang="en-US" dirty="0"/>
              <a:t>-Susan </a:t>
            </a:r>
            <a:r>
              <a:rPr lang="en-US" dirty="0" smtClean="0"/>
              <a:t>Blackmore, PhD </a:t>
            </a:r>
            <a:endParaRPr lang="en-US" dirty="0"/>
          </a:p>
        </p:txBody>
      </p:sp>
    </p:spTree>
    <p:extLst>
      <p:ext uri="{BB962C8B-B14F-4D97-AF65-F5344CB8AC3E}">
        <p14:creationId xmlns:p14="http://schemas.microsoft.com/office/powerpoint/2010/main" val="2144692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i="0" u="none" strike="noStrike" dirty="0" smtClean="0">
                <a:solidFill>
                  <a:srgbClr val="720000"/>
                </a:solidFill>
                <a:effectLst/>
                <a:latin typeface="Tahoma" charset="0"/>
              </a:rPr>
              <a:t>Institutional Review Board (IRB)</a:t>
            </a:r>
            <a:endParaRPr lang="en-US" dirty="0"/>
          </a:p>
        </p:txBody>
      </p:sp>
      <p:sp>
        <p:nvSpPr>
          <p:cNvPr id="5" name="Subtitle 4"/>
          <p:cNvSpPr>
            <a:spLocks noGrp="1"/>
          </p:cNvSpPr>
          <p:nvPr>
            <p:ph type="subTitle" idx="1"/>
          </p:nvPr>
        </p:nvSpPr>
        <p:spPr/>
        <p:txBody>
          <a:bodyPr/>
          <a:lstStyle/>
          <a:p>
            <a:endParaRPr lang="en-US"/>
          </a:p>
        </p:txBody>
      </p:sp>
      <p:sp>
        <p:nvSpPr>
          <p:cNvPr id="2" name="Rectangle 1"/>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950304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280" y="251460"/>
            <a:ext cx="10218420" cy="6801862"/>
          </a:xfrm>
          <a:prstGeom prst="rect">
            <a:avLst/>
          </a:prstGeom>
        </p:spPr>
        <p:txBody>
          <a:bodyPr wrap="square">
            <a:spAutoFit/>
          </a:bodyPr>
          <a:lstStyle/>
          <a:p>
            <a:pPr algn="ctr"/>
            <a:r>
              <a:rPr lang="en-US" sz="4000" b="1" i="0" u="none" strike="noStrike" dirty="0" smtClean="0">
                <a:solidFill>
                  <a:srgbClr val="8C0000"/>
                </a:solidFill>
                <a:effectLst/>
                <a:latin typeface="Times New Roman" charset="0"/>
              </a:rPr>
              <a:t>Ethics </a:t>
            </a:r>
            <a:r>
              <a:rPr lang="en-US" sz="4000" b="0" i="0" u="none" strike="noStrike" dirty="0" smtClean="0">
                <a:solidFill>
                  <a:srgbClr val="8C0000"/>
                </a:solidFill>
                <a:effectLst/>
                <a:latin typeface="Times New Roman" charset="0"/>
              </a:rPr>
              <a:t>in social science research:</a:t>
            </a:r>
            <a:endParaRPr lang="en-US" sz="4000" b="0" dirty="0" smtClean="0">
              <a:effectLst/>
            </a:endParaRPr>
          </a:p>
          <a:p>
            <a:pPr algn="ctr"/>
            <a:r>
              <a:rPr lang="en-US" sz="4000" b="0" dirty="0" smtClean="0">
                <a:effectLst/>
              </a:rPr>
              <a:t/>
            </a:r>
            <a:br>
              <a:rPr lang="en-US" sz="4000" b="0" dirty="0" smtClean="0">
                <a:effectLst/>
              </a:rPr>
            </a:br>
            <a:r>
              <a:rPr lang="en-US" sz="4000" b="0" i="0" u="none" strike="noStrike" dirty="0" smtClean="0">
                <a:solidFill>
                  <a:srgbClr val="8C0000"/>
                </a:solidFill>
                <a:effectLst/>
                <a:latin typeface="Times New Roman" charset="0"/>
              </a:rPr>
              <a:t>*1920: John B. Watson and “Little Albert”</a:t>
            </a:r>
            <a:endParaRPr lang="en-US" sz="4000" b="0" dirty="0" smtClean="0">
              <a:effectLst/>
            </a:endParaRPr>
          </a:p>
          <a:p>
            <a:pPr algn="ctr"/>
            <a:r>
              <a:rPr lang="en-US" sz="4000" b="0" dirty="0" smtClean="0">
                <a:effectLst/>
              </a:rPr>
              <a:t/>
            </a:r>
            <a:br>
              <a:rPr lang="en-US" sz="4000" b="0" dirty="0" smtClean="0">
                <a:effectLst/>
              </a:rPr>
            </a:br>
            <a:r>
              <a:rPr lang="en-US" sz="4000" b="0" i="0" u="none" strike="noStrike" dirty="0" smtClean="0">
                <a:solidFill>
                  <a:srgbClr val="8C0000"/>
                </a:solidFill>
                <a:effectLst/>
                <a:latin typeface="Times New Roman" charset="0"/>
              </a:rPr>
              <a:t>*1963: Stanley Milgram’s </a:t>
            </a:r>
            <a:endParaRPr lang="en-US" sz="4000" b="0" dirty="0" smtClean="0">
              <a:effectLst/>
            </a:endParaRPr>
          </a:p>
          <a:p>
            <a:pPr algn="ctr"/>
            <a:r>
              <a:rPr lang="en-US" sz="4000" b="0" i="0" u="none" strike="noStrike" dirty="0" smtClean="0">
                <a:solidFill>
                  <a:srgbClr val="8C0000"/>
                </a:solidFill>
                <a:effectLst/>
                <a:latin typeface="Times New Roman" charset="0"/>
              </a:rPr>
              <a:t>“electric shock” study</a:t>
            </a:r>
            <a:endParaRPr lang="en-US" sz="4000" b="0" dirty="0" smtClean="0">
              <a:effectLst/>
            </a:endParaRPr>
          </a:p>
          <a:p>
            <a:pPr algn="ctr"/>
            <a:r>
              <a:rPr lang="en-US" sz="4000" b="0" dirty="0" smtClean="0">
                <a:effectLst/>
              </a:rPr>
              <a:t/>
            </a:r>
            <a:br>
              <a:rPr lang="en-US" sz="4000" b="0" dirty="0" smtClean="0">
                <a:effectLst/>
              </a:rPr>
            </a:br>
            <a:r>
              <a:rPr lang="en-US" sz="4000" b="0" i="0" u="none" strike="noStrike" dirty="0" smtClean="0">
                <a:solidFill>
                  <a:srgbClr val="8C0000"/>
                </a:solidFill>
                <a:effectLst/>
                <a:latin typeface="Times New Roman" charset="0"/>
              </a:rPr>
              <a:t>*1932-72: The Tuskegee Syphilis Study</a:t>
            </a:r>
            <a:endParaRPr lang="en-US" sz="4000" b="0" dirty="0" smtClean="0">
              <a:effectLst/>
            </a:endParaRPr>
          </a:p>
          <a:p>
            <a:pPr algn="ctr"/>
            <a:r>
              <a:rPr lang="en-US" sz="4000" b="0" dirty="0" smtClean="0">
                <a:effectLst/>
              </a:rPr>
              <a:t/>
            </a:r>
            <a:br>
              <a:rPr lang="en-US" sz="4000" b="0" dirty="0" smtClean="0">
                <a:effectLst/>
              </a:rPr>
            </a:br>
            <a:r>
              <a:rPr lang="en-US" sz="4000" b="0" i="0" u="none" strike="noStrike" dirty="0" smtClean="0">
                <a:solidFill>
                  <a:srgbClr val="8C0000"/>
                </a:solidFill>
                <a:effectLst/>
                <a:latin typeface="Times New Roman" charset="0"/>
              </a:rPr>
              <a:t>*1968: Blue Eyes, Brown Eyes.</a:t>
            </a:r>
            <a:endParaRPr lang="en-US" sz="4000" b="0" dirty="0" smtClean="0">
              <a:effectLst/>
            </a:endParaRPr>
          </a:p>
          <a:p>
            <a:r>
              <a:rPr lang="en-US" dirty="0" smtClean="0"/>
              <a:t/>
            </a:r>
            <a:br>
              <a:rPr lang="en-US" dirty="0" smtClean="0"/>
            </a:br>
            <a:endParaRPr lang="en-US" dirty="0"/>
          </a:p>
        </p:txBody>
      </p:sp>
    </p:spTree>
    <p:extLst>
      <p:ext uri="{BB962C8B-B14F-4D97-AF65-F5344CB8AC3E}">
        <p14:creationId xmlns:p14="http://schemas.microsoft.com/office/powerpoint/2010/main" val="1718087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97924"/>
            <a:ext cx="7974227" cy="5316151"/>
          </a:xfrm>
          <a:prstGeom prst="rect">
            <a:avLst/>
          </a:prstGeom>
        </p:spPr>
      </p:pic>
      <p:sp>
        <p:nvSpPr>
          <p:cNvPr id="3" name="TextBox 2"/>
          <p:cNvSpPr txBox="1"/>
          <p:nvPr/>
        </p:nvSpPr>
        <p:spPr>
          <a:xfrm>
            <a:off x="8171935" y="897924"/>
            <a:ext cx="3880022"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Watson </a:t>
            </a:r>
            <a:r>
              <a:rPr lang="en-US" dirty="0"/>
              <a:t>had originally planned to </a:t>
            </a:r>
            <a:r>
              <a:rPr lang="en-US" dirty="0">
                <a:solidFill>
                  <a:srgbClr val="FF0000"/>
                </a:solidFill>
              </a:rPr>
              <a:t>decondition</a:t>
            </a:r>
            <a:r>
              <a:rPr lang="en-US" dirty="0"/>
              <a:t> Albert to the stimulus, demonstrating that conditioned fears could be eliminated. However, Albert was removed from the experiment before this could </a:t>
            </a:r>
            <a:r>
              <a:rPr lang="en-US" dirty="0" smtClean="0"/>
              <a:t>happen. </a:t>
            </a:r>
          </a:p>
          <a:p>
            <a:pPr marL="285750" indent="-285750">
              <a:buFont typeface="Arial" panose="020B0604020202020204" pitchFamily="34" charset="0"/>
              <a:buChar char="•"/>
            </a:pPr>
            <a:r>
              <a:rPr lang="en-US" dirty="0"/>
              <a:t>he died at six years of </a:t>
            </a:r>
            <a:r>
              <a:rPr lang="en-US" dirty="0" smtClean="0"/>
              <a:t>age</a:t>
            </a:r>
          </a:p>
          <a:p>
            <a:pPr marL="285750" indent="-285750">
              <a:buFont typeface="Arial" panose="020B0604020202020204" pitchFamily="34" charset="0"/>
              <a:buChar char="•"/>
            </a:pPr>
            <a:endParaRPr lang="en-US" dirty="0"/>
          </a:p>
          <a:p>
            <a:r>
              <a:rPr lang="en-US" dirty="0" smtClean="0"/>
              <a:t>Ethical Violations (Today): </a:t>
            </a:r>
          </a:p>
          <a:p>
            <a:pPr marL="285750" indent="-285750">
              <a:buFont typeface="Arial" panose="020B0604020202020204" pitchFamily="34" charset="0"/>
              <a:buChar char="•"/>
            </a:pPr>
            <a:r>
              <a:rPr lang="en-US" dirty="0" smtClean="0">
                <a:solidFill>
                  <a:srgbClr val="FF0000"/>
                </a:solidFill>
              </a:rPr>
              <a:t>Informed Consent </a:t>
            </a:r>
          </a:p>
          <a:p>
            <a:pPr marL="285750" indent="-285750">
              <a:buFont typeface="Arial" panose="020B0604020202020204" pitchFamily="34" charset="0"/>
              <a:buChar char="•"/>
            </a:pPr>
            <a:r>
              <a:rPr lang="en-US" dirty="0" smtClean="0">
                <a:solidFill>
                  <a:srgbClr val="FF0000"/>
                </a:solidFill>
              </a:rPr>
              <a:t>Protection from Physical or Emotional Harm</a:t>
            </a:r>
          </a:p>
          <a:p>
            <a:pPr marL="285750" indent="-285750">
              <a:buFont typeface="Arial" panose="020B0604020202020204" pitchFamily="34" charset="0"/>
              <a:buChar char="•"/>
            </a:pPr>
            <a:r>
              <a:rPr lang="en-US" dirty="0" smtClean="0"/>
              <a:t>Confidentiality</a:t>
            </a:r>
          </a:p>
          <a:p>
            <a:pPr marL="285750" indent="-285750">
              <a:buFont typeface="Arial" panose="020B0604020202020204" pitchFamily="34" charset="0"/>
              <a:buChar char="•"/>
            </a:pPr>
            <a:r>
              <a:rPr lang="en-US" dirty="0" smtClean="0">
                <a:solidFill>
                  <a:srgbClr val="FF0000"/>
                </a:solidFill>
              </a:rPr>
              <a:t>Debriefing </a:t>
            </a:r>
          </a:p>
        </p:txBody>
      </p:sp>
      <p:sp>
        <p:nvSpPr>
          <p:cNvPr id="4" name="TextBox 3"/>
          <p:cNvSpPr txBox="1"/>
          <p:nvPr/>
        </p:nvSpPr>
        <p:spPr>
          <a:xfrm>
            <a:off x="985421" y="257452"/>
            <a:ext cx="8052047" cy="369332"/>
          </a:xfrm>
          <a:prstGeom prst="rect">
            <a:avLst/>
          </a:prstGeom>
          <a:noFill/>
        </p:spPr>
        <p:txBody>
          <a:bodyPr wrap="square" rtlCol="0">
            <a:spAutoFit/>
          </a:bodyPr>
          <a:lstStyle/>
          <a:p>
            <a:pPr algn="ctr"/>
            <a:r>
              <a:rPr lang="en-US" b="1" dirty="0" smtClean="0"/>
              <a:t>“</a:t>
            </a:r>
            <a:r>
              <a:rPr lang="en-US" b="1" i="1" dirty="0" smtClean="0"/>
              <a:t>Little Albert</a:t>
            </a:r>
            <a:r>
              <a:rPr lang="en-US" b="1" dirty="0" smtClean="0"/>
              <a:t>”, 1920, John B. Watson (Classical Conditioning) </a:t>
            </a:r>
            <a:endParaRPr lang="en-US" b="1" dirty="0"/>
          </a:p>
        </p:txBody>
      </p:sp>
      <p:pic>
        <p:nvPicPr>
          <p:cNvPr id="5" name="Picture 4"/>
          <p:cNvPicPr>
            <a:picLocks noChangeAspect="1"/>
          </p:cNvPicPr>
          <p:nvPr/>
        </p:nvPicPr>
        <p:blipFill>
          <a:blip r:embed="rId3"/>
          <a:stretch>
            <a:fillRect/>
          </a:stretch>
        </p:blipFill>
        <p:spPr>
          <a:xfrm>
            <a:off x="7974226" y="5416381"/>
            <a:ext cx="2936071" cy="1338156"/>
          </a:xfrm>
          <a:prstGeom prst="rect">
            <a:avLst/>
          </a:prstGeom>
        </p:spPr>
      </p:pic>
      <p:sp>
        <p:nvSpPr>
          <p:cNvPr id="6" name="TextBox 5"/>
          <p:cNvSpPr txBox="1"/>
          <p:nvPr/>
        </p:nvSpPr>
        <p:spPr>
          <a:xfrm>
            <a:off x="10910297" y="5416381"/>
            <a:ext cx="1207722" cy="1200329"/>
          </a:xfrm>
          <a:prstGeom prst="rect">
            <a:avLst/>
          </a:prstGeom>
          <a:noFill/>
        </p:spPr>
        <p:txBody>
          <a:bodyPr wrap="square" rtlCol="0">
            <a:spAutoFit/>
          </a:bodyPr>
          <a:lstStyle/>
          <a:p>
            <a:r>
              <a:rPr lang="en-US" i="1" dirty="0" smtClean="0">
                <a:solidFill>
                  <a:srgbClr val="00B050"/>
                </a:solidFill>
              </a:rPr>
              <a:t>More on this in our LEARNING UNIT! </a:t>
            </a:r>
            <a:endParaRPr lang="en-US" i="1" dirty="0">
              <a:solidFill>
                <a:srgbClr val="00B050"/>
              </a:solidFill>
            </a:endParaRPr>
          </a:p>
        </p:txBody>
      </p:sp>
      <p:sp>
        <p:nvSpPr>
          <p:cNvPr id="8" name="Rectangle 7"/>
          <p:cNvSpPr/>
          <p:nvPr/>
        </p:nvSpPr>
        <p:spPr>
          <a:xfrm>
            <a:off x="7974227" y="5329881"/>
            <a:ext cx="4077730" cy="14246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1502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1106" y="548640"/>
            <a:ext cx="6998970" cy="1877437"/>
          </a:xfrm>
          <a:prstGeom prst="rect">
            <a:avLst/>
          </a:prstGeom>
        </p:spPr>
        <p:txBody>
          <a:bodyPr wrap="square">
            <a:spAutoFit/>
          </a:bodyPr>
          <a:lstStyle/>
          <a:p>
            <a:pPr algn="ctr"/>
            <a:r>
              <a:rPr lang="en-US" sz="4000" b="1" i="0" u="none" strike="noStrike" dirty="0" smtClean="0">
                <a:solidFill>
                  <a:srgbClr val="2E2E00"/>
                </a:solidFill>
                <a:effectLst/>
                <a:latin typeface="Times New Roman" charset="0"/>
              </a:rPr>
              <a:t>Stanley Milgram</a:t>
            </a:r>
            <a:endParaRPr lang="en-US" sz="4000" b="0" dirty="0" smtClean="0">
              <a:effectLst/>
            </a:endParaRPr>
          </a:p>
          <a:p>
            <a:pPr algn="ctr"/>
            <a:r>
              <a:rPr lang="en-US" sz="4000" b="1" i="0" u="none" strike="noStrike" dirty="0" smtClean="0">
                <a:solidFill>
                  <a:srgbClr val="2E2E00"/>
                </a:solidFill>
                <a:effectLst/>
                <a:latin typeface="Times New Roman" charset="0"/>
              </a:rPr>
              <a:t>Yale- 1963</a:t>
            </a:r>
            <a:endParaRPr lang="en-US" sz="4000" b="0" dirty="0" smtClean="0">
              <a:effectLst/>
            </a:endParaRPr>
          </a:p>
          <a:p>
            <a:r>
              <a:rPr lang="en-US" dirty="0" smtClean="0"/>
              <a:t/>
            </a:r>
            <a:br>
              <a:rPr lang="en-US" dirty="0" smtClean="0"/>
            </a:br>
            <a:endParaRPr lang="en-US" dirty="0"/>
          </a:p>
        </p:txBody>
      </p:sp>
      <p:pic>
        <p:nvPicPr>
          <p:cNvPr id="8194" name="Picture 2" descr="https://lh4.googleusercontent.com/fUvosHY8mptR1qOZC-zMO9nHGrQtLqLrHv_dID-wjaOjzDlVSYsKArjlVFPeXLL47jJ00fO6UFioPvCIDGEUWOB_Q-pVjGPfQERXMUX_g68ce9VBMfMqiRizOwJXF6qvxdrIbVCEvpQ04jmC0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864" y="57150"/>
            <a:ext cx="5152155" cy="6688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94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lgram shock gene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 y="308610"/>
            <a:ext cx="12006374" cy="624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96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dirty="0" smtClean="0">
                <a:solidFill>
                  <a:srgbClr val="000000"/>
                </a:solidFill>
                <a:effectLst/>
                <a:latin typeface="Arial" charset="0"/>
              </a:rPr>
              <a:t>Milgram video with original footage</a:t>
            </a:r>
            <a:endParaRPr lang="en-US" dirty="0"/>
          </a:p>
        </p:txBody>
      </p:sp>
      <p:sp>
        <p:nvSpPr>
          <p:cNvPr id="3" name="Content Placeholder 2"/>
          <p:cNvSpPr>
            <a:spLocks noGrp="1"/>
          </p:cNvSpPr>
          <p:nvPr>
            <p:ph idx="1"/>
          </p:nvPr>
        </p:nvSpPr>
        <p:spPr>
          <a:xfrm>
            <a:off x="838200" y="1825625"/>
            <a:ext cx="2522220" cy="4351338"/>
          </a:xfrm>
        </p:spPr>
        <p:txBody>
          <a:bodyPr/>
          <a:lstStyle/>
          <a:p>
            <a:r>
              <a:rPr lang="en-US" u="sng" dirty="0">
                <a:hlinkClick r:id="rId2"/>
              </a:rPr>
              <a:t>https://drive.google.com/open?id=1j_piWh_Tpt5CZvs8jwv7TsnlxixqvRgW</a:t>
            </a:r>
            <a:endParaRPr lang="en-US" dirty="0"/>
          </a:p>
        </p:txBody>
      </p:sp>
      <p:pic>
        <p:nvPicPr>
          <p:cNvPr id="10242" name="Picture 2" descr="https://lh6.googleusercontent.com/PenGsgqvQuDU-RGyo9n307wzOLn0ofQn2fm6S5yosBEdiEn-ISGIE7hxkUd0gsSasrWFZooLRleq5ub7oXYQQYUbmqEfoKqKCSxpuKgxWiX8-4f5oRzzFc_680DbCInZKxlF-CmWfI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010" y="1690688"/>
            <a:ext cx="8397240" cy="460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112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4" y="365126"/>
            <a:ext cx="11944865" cy="796410"/>
          </a:xfrm>
        </p:spPr>
        <p:txBody>
          <a:bodyPr>
            <a:normAutofit/>
          </a:bodyPr>
          <a:lstStyle/>
          <a:p>
            <a:pPr algn="ctr"/>
            <a:r>
              <a:rPr lang="en-US" sz="3200" b="1" u="sng" dirty="0" smtClean="0">
                <a:effectLst>
                  <a:outerShdw blurRad="38100" dist="38100" dir="2700000" algn="tl">
                    <a:srgbClr val="000000">
                      <a:alpha val="43137"/>
                    </a:srgbClr>
                  </a:outerShdw>
                </a:effectLst>
              </a:rPr>
              <a:t>Ethical Violations of the Milgram Experiment Obedience to Authority: </a:t>
            </a:r>
            <a:endParaRPr lang="en-US" sz="32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1849" y="1392195"/>
            <a:ext cx="11705967" cy="5239264"/>
          </a:xfrm>
        </p:spPr>
        <p:txBody>
          <a:bodyPr>
            <a:normAutofit fontScale="92500"/>
          </a:bodyPr>
          <a:lstStyle/>
          <a:p>
            <a:r>
              <a:rPr lang="en-US" b="1" dirty="0"/>
              <a:t>Deception</a:t>
            </a:r>
            <a:r>
              <a:rPr lang="en-US" dirty="0"/>
              <a:t> – the participants actually believed they were shocking a real person and were unaware the learner was a confederate of Milgram's</a:t>
            </a:r>
            <a:r>
              <a:rPr lang="en-US" dirty="0" smtClean="0"/>
              <a:t>.</a:t>
            </a:r>
            <a:endParaRPr lang="en-US" dirty="0"/>
          </a:p>
          <a:p>
            <a:r>
              <a:rPr lang="en-US" b="1" dirty="0"/>
              <a:t>Protection of participants</a:t>
            </a:r>
            <a:r>
              <a:rPr lang="en-US" dirty="0"/>
              <a:t> - Participants were exposed to extremely stressful situations that may have the potential to cause psychological harm. Many of the participants were visibly distressed</a:t>
            </a:r>
            <a:r>
              <a:rPr lang="en-US" dirty="0" smtClean="0"/>
              <a:t>.</a:t>
            </a:r>
          </a:p>
          <a:p>
            <a:r>
              <a:rPr lang="en-US" dirty="0"/>
              <a:t> Milgram did </a:t>
            </a:r>
            <a:r>
              <a:rPr lang="en-US" b="1" dirty="0"/>
              <a:t>debrief</a:t>
            </a:r>
            <a:r>
              <a:rPr lang="en-US" dirty="0"/>
              <a:t> the participants fully after the experiment and also followed up after a period of time to ensure that they came to no harm</a:t>
            </a:r>
            <a:r>
              <a:rPr lang="en-US" dirty="0" smtClean="0"/>
              <a:t>. </a:t>
            </a:r>
            <a:r>
              <a:rPr lang="en-US" b="1" dirty="0" smtClean="0"/>
              <a:t>But NOT ALL</a:t>
            </a:r>
            <a:r>
              <a:rPr lang="en-US" dirty="0" smtClean="0"/>
              <a:t>. </a:t>
            </a:r>
          </a:p>
          <a:p>
            <a:r>
              <a:rPr lang="en-US" b="1" dirty="0"/>
              <a:t>Right to Withdrawal</a:t>
            </a:r>
            <a:r>
              <a:rPr lang="en-US" dirty="0"/>
              <a:t> - The BPS states that researchers should make it plain to participants that they are free to withdraw at any time (regardless of payment).</a:t>
            </a:r>
          </a:p>
          <a:p>
            <a:r>
              <a:rPr lang="en-US" dirty="0"/>
              <a:t>Did Milgram give participants an opportunity to withdraw? The experimenter gave four verbal prods which mostly discouraged withdrawal from the </a:t>
            </a:r>
            <a:r>
              <a:rPr lang="en-US" dirty="0" smtClean="0"/>
              <a:t>experiment. </a:t>
            </a:r>
            <a:endParaRPr lang="en-US" dirty="0"/>
          </a:p>
          <a:p>
            <a:endParaRPr lang="en-US" dirty="0"/>
          </a:p>
        </p:txBody>
      </p:sp>
    </p:spTree>
    <p:extLst>
      <p:ext uri="{BB962C8B-B14F-4D97-AF65-F5344CB8AC3E}">
        <p14:creationId xmlns:p14="http://schemas.microsoft.com/office/powerpoint/2010/main" val="424069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US" b="1" i="0" u="none" strike="noStrike" dirty="0" smtClean="0">
                <a:solidFill>
                  <a:srgbClr val="000000"/>
                </a:solidFill>
                <a:effectLst/>
                <a:latin typeface="Times New Roman" charset="0"/>
              </a:rPr>
              <a:t>Recall Zimbardo’s</a:t>
            </a:r>
            <a:r>
              <a:rPr lang="en-US" b="0" dirty="0" smtClean="0">
                <a:effectLst/>
              </a:rPr>
              <a:t/>
            </a:r>
            <a:br>
              <a:rPr lang="en-US" b="0" dirty="0" smtClean="0">
                <a:effectLst/>
              </a:rPr>
            </a:br>
            <a:r>
              <a:rPr lang="en-US" b="1" i="0" u="none" strike="noStrike" dirty="0" smtClean="0">
                <a:solidFill>
                  <a:srgbClr val="000000"/>
                </a:solidFill>
                <a:effectLst/>
                <a:latin typeface="Times New Roman" charset="0"/>
              </a:rPr>
              <a:t>“Mock Prison” study at Stanford (1971)</a:t>
            </a:r>
            <a:endParaRPr lang="en-US" dirty="0"/>
          </a:p>
        </p:txBody>
      </p:sp>
      <p:sp>
        <p:nvSpPr>
          <p:cNvPr id="3" name="Content Placeholder 2"/>
          <p:cNvSpPr>
            <a:spLocks noGrp="1"/>
          </p:cNvSpPr>
          <p:nvPr>
            <p:ph idx="1"/>
          </p:nvPr>
        </p:nvSpPr>
        <p:spPr/>
        <p:txBody>
          <a:bodyPr/>
          <a:lstStyle/>
          <a:p>
            <a:endParaRPr lang="en-US"/>
          </a:p>
        </p:txBody>
      </p:sp>
      <p:pic>
        <p:nvPicPr>
          <p:cNvPr id="11266" name="Picture 2" descr="https://lh6.googleusercontent.com/dmaYdl9u2-06HZ12rwu91uk0aKRjxaKkTlzjESXdWSS27SiyEFLapaYXlCSdeopsMX3aJEEBpTSnRkyfDHBaJ4c5_0f_uDnrnPTAb_b4-LCCoLWyz2g-621BOFdqam2LeiMH3ZL9EG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1825625"/>
            <a:ext cx="4705350" cy="47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4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20000"/>
                </a:solidFill>
                <a:latin typeface="Tahoma" charset="0"/>
              </a:rPr>
              <a:t>Stanford Prison Experiment (1971)</a:t>
            </a:r>
            <a:endParaRPr lang="en-US" dirty="0"/>
          </a:p>
        </p:txBody>
      </p:sp>
      <p:sp>
        <p:nvSpPr>
          <p:cNvPr id="3" name="Content Placeholder 2"/>
          <p:cNvSpPr>
            <a:spLocks noGrp="1"/>
          </p:cNvSpPr>
          <p:nvPr>
            <p:ph idx="1"/>
          </p:nvPr>
        </p:nvSpPr>
        <p:spPr/>
        <p:txBody>
          <a:bodyPr/>
          <a:lstStyle/>
          <a:p>
            <a:endParaRPr lang="en-US"/>
          </a:p>
        </p:txBody>
      </p:sp>
      <p:pic>
        <p:nvPicPr>
          <p:cNvPr id="12290" name="Picture 2" descr="https://lh4.googleusercontent.com/j5gsoZmrI_1nEM_AfivVOBeGfgL1NehNrec3ZKutr17glFww3fLiZxR76WqvAOz8rwj-YYZomtEeIBP9UWGdwtEfgcKCFfgJGOGMM8AMahpZj5odcTcETYw_oxjGFm74boMc-cWXzDRAH3s5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420" y="1371601"/>
            <a:ext cx="4397693" cy="538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3927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 Exam </a:t>
            </a:r>
            <a:endParaRPr lang="en-US" dirty="0"/>
          </a:p>
        </p:txBody>
      </p:sp>
      <p:sp>
        <p:nvSpPr>
          <p:cNvPr id="3" name="Content Placeholder 2"/>
          <p:cNvSpPr>
            <a:spLocks noGrp="1"/>
          </p:cNvSpPr>
          <p:nvPr>
            <p:ph idx="1"/>
          </p:nvPr>
        </p:nvSpPr>
        <p:spPr/>
        <p:txBody>
          <a:bodyPr>
            <a:normAutofit/>
          </a:bodyPr>
          <a:lstStyle/>
          <a:p>
            <a:pPr lvl="0"/>
            <a:r>
              <a:rPr lang="en-US" sz="3600" dirty="0"/>
              <a:t>AP Psychology Exam – Thursday May 9</a:t>
            </a:r>
            <a:r>
              <a:rPr lang="en-US" sz="3600" baseline="30000" dirty="0"/>
              <a:t>th</a:t>
            </a:r>
            <a:r>
              <a:rPr lang="en-US" sz="3600" dirty="0"/>
              <a:t>, 2019 – Afternoon </a:t>
            </a:r>
          </a:p>
          <a:p>
            <a:pPr lvl="1"/>
            <a:r>
              <a:rPr lang="en-US" sz="3200" dirty="0"/>
              <a:t> 100 MC </a:t>
            </a:r>
            <a:r>
              <a:rPr lang="en-US" sz="3200" dirty="0">
                <a:sym typeface="Wingdings" charset="2"/>
              </a:rPr>
              <a:t></a:t>
            </a:r>
            <a:r>
              <a:rPr lang="en-US" sz="3200" dirty="0"/>
              <a:t> 70 mins (2/3 Grade) </a:t>
            </a:r>
          </a:p>
          <a:p>
            <a:pPr lvl="1"/>
            <a:r>
              <a:rPr lang="en-US" sz="3200" dirty="0"/>
              <a:t>2 FRQ </a:t>
            </a:r>
            <a:r>
              <a:rPr lang="en-US" sz="3200" dirty="0">
                <a:sym typeface="Wingdings" charset="2"/>
              </a:rPr>
              <a:t></a:t>
            </a:r>
            <a:r>
              <a:rPr lang="en-US" sz="3200" dirty="0"/>
              <a:t> 50 mins (1/3 Grade) –BLUE OR BLACK INK </a:t>
            </a:r>
          </a:p>
          <a:p>
            <a:pPr lvl="2"/>
            <a:r>
              <a:rPr lang="en-US" sz="2800" dirty="0"/>
              <a:t>FRQ #1</a:t>
            </a:r>
          </a:p>
          <a:p>
            <a:pPr lvl="2"/>
            <a:r>
              <a:rPr lang="en-US" sz="2800" dirty="0" smtClean="0"/>
              <a:t>FRQ </a:t>
            </a:r>
            <a:r>
              <a:rPr lang="en-US" sz="2800" dirty="0"/>
              <a:t>#2  </a:t>
            </a:r>
          </a:p>
        </p:txBody>
      </p:sp>
    </p:spTree>
    <p:extLst>
      <p:ext uri="{BB962C8B-B14F-4D97-AF65-F5344CB8AC3E}">
        <p14:creationId xmlns:p14="http://schemas.microsoft.com/office/powerpoint/2010/main" val="634709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Recap Day #1 </a:t>
            </a:r>
            <a:r>
              <a:rPr lang="mr-IN" b="1" dirty="0" smtClean="0"/>
              <a:t>–</a:t>
            </a:r>
            <a:r>
              <a:rPr lang="en-US" b="1" dirty="0" smtClean="0"/>
              <a:t> Debriefing/Content </a:t>
            </a:r>
            <a:endParaRPr lang="en-US" dirty="0"/>
          </a:p>
        </p:txBody>
      </p:sp>
      <p:sp>
        <p:nvSpPr>
          <p:cNvPr id="5" name="Content Placeholder 4"/>
          <p:cNvSpPr>
            <a:spLocks noGrp="1"/>
          </p:cNvSpPr>
          <p:nvPr>
            <p:ph idx="1"/>
          </p:nvPr>
        </p:nvSpPr>
        <p:spPr/>
        <p:txBody>
          <a:bodyPr/>
          <a:lstStyle/>
          <a:p>
            <a:pPr fontAlgn="base"/>
            <a:r>
              <a:rPr lang="en-US" b="1" dirty="0" smtClean="0"/>
              <a:t>How do we meaningfully test any claim?</a:t>
            </a:r>
          </a:p>
          <a:p>
            <a:r>
              <a:rPr lang="en-US" b="1" dirty="0" smtClean="0"/>
              <a:t>What is the evidence?</a:t>
            </a:r>
            <a:endParaRPr lang="en-US" b="0" dirty="0" smtClean="0">
              <a:effectLst/>
            </a:endParaRPr>
          </a:p>
          <a:p>
            <a:r>
              <a:rPr lang="en-US" b="1" dirty="0" smtClean="0">
                <a:hlinkClick r:id="rId2"/>
              </a:rPr>
              <a:t>Amazing Randi </a:t>
            </a:r>
            <a:r>
              <a:rPr lang="en-US" b="1" dirty="0" smtClean="0"/>
              <a:t>v. Uri Geller on </a:t>
            </a:r>
            <a:r>
              <a:rPr lang="en-US" b="1" i="1" dirty="0" smtClean="0"/>
              <a:t>The Tonight Show</a:t>
            </a:r>
          </a:p>
          <a:p>
            <a:endParaRPr lang="en-US" b="1" i="1" dirty="0" smtClean="0"/>
          </a:p>
          <a:p>
            <a:endParaRPr lang="en-US" b="1" i="1" dirty="0"/>
          </a:p>
          <a:p>
            <a:endParaRPr lang="en-US" b="1" i="1" dirty="0"/>
          </a:p>
          <a:p>
            <a:r>
              <a:rPr lang="en-US" b="1" dirty="0"/>
              <a:t>Concepts: hypothesis, controlled experiments, experimenter bias, replication, IV/DV, use of confederates, confirmation bias, perhaps more!</a:t>
            </a:r>
            <a:endParaRPr lang="en-US" dirty="0"/>
          </a:p>
        </p:txBody>
      </p:sp>
    </p:spTree>
    <p:extLst>
      <p:ext uri="{BB962C8B-B14F-4D97-AF65-F5344CB8AC3E}">
        <p14:creationId xmlns:p14="http://schemas.microsoft.com/office/powerpoint/2010/main" val="100452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Recap Day #</a:t>
            </a:r>
            <a:r>
              <a:rPr lang="en-US" b="1" dirty="0" smtClean="0"/>
              <a:t>1</a:t>
            </a:r>
            <a:br>
              <a:rPr lang="en-US" b="1" dirty="0" smtClean="0"/>
            </a:br>
            <a:r>
              <a:rPr lang="en-US" sz="3100" dirty="0"/>
              <a:t> Demonstrations of alleged </a:t>
            </a:r>
            <a:r>
              <a:rPr lang="en-US" sz="3100" b="0" dirty="0" smtClean="0">
                <a:effectLst/>
              </a:rPr>
              <a:t/>
            </a:r>
            <a:br>
              <a:rPr lang="en-US" sz="3100" b="0" dirty="0" smtClean="0">
                <a:effectLst/>
              </a:rPr>
            </a:br>
            <a:r>
              <a:rPr lang="en-US" sz="3100" dirty="0"/>
              <a:t>‘parapsychological phenomena’</a:t>
            </a:r>
            <a:r>
              <a:rPr lang="en-US" b="0" dirty="0" smtClean="0">
                <a:effectLst/>
              </a:rPr>
              <a:t/>
            </a:r>
            <a:br>
              <a:rPr lang="en-US" b="0" dirty="0" smtClean="0">
                <a:effectLst/>
              </a:rPr>
            </a:br>
            <a:endParaRPr lang="en-US" dirty="0"/>
          </a:p>
        </p:txBody>
      </p:sp>
      <p:sp>
        <p:nvSpPr>
          <p:cNvPr id="4" name="Content Placeholder 3"/>
          <p:cNvSpPr>
            <a:spLocks noGrp="1"/>
          </p:cNvSpPr>
          <p:nvPr>
            <p:ph sz="half" idx="1"/>
          </p:nvPr>
        </p:nvSpPr>
        <p:spPr/>
        <p:txBody>
          <a:bodyPr/>
          <a:lstStyle/>
          <a:p>
            <a:r>
              <a:rPr lang="en-US" dirty="0"/>
              <a:t>What’s the </a:t>
            </a:r>
            <a:r>
              <a:rPr lang="en-US" b="1" dirty="0"/>
              <a:t>evidence</a:t>
            </a:r>
            <a:r>
              <a:rPr lang="en-US" dirty="0" smtClean="0"/>
              <a:t>?</a:t>
            </a:r>
          </a:p>
          <a:p>
            <a:endParaRPr lang="en-US" dirty="0"/>
          </a:p>
          <a:p>
            <a:endParaRPr lang="en-US" dirty="0"/>
          </a:p>
          <a:p>
            <a:r>
              <a:rPr lang="en-US" dirty="0"/>
              <a:t>Can it be </a:t>
            </a:r>
            <a:r>
              <a:rPr lang="en-US" b="1" dirty="0"/>
              <a:t>replicated</a:t>
            </a:r>
            <a:r>
              <a:rPr lang="en-US" dirty="0" smtClean="0"/>
              <a:t>?</a:t>
            </a:r>
          </a:p>
          <a:p>
            <a:endParaRPr lang="en-US" dirty="0" smtClean="0"/>
          </a:p>
          <a:p>
            <a:endParaRPr lang="en-US" dirty="0"/>
          </a:p>
          <a:p>
            <a:r>
              <a:rPr lang="en-US" dirty="0"/>
              <a:t>How do </a:t>
            </a:r>
            <a:r>
              <a:rPr lang="en-US" dirty="0" smtClean="0"/>
              <a:t>we test </a:t>
            </a:r>
            <a:r>
              <a:rPr lang="en-US" dirty="0"/>
              <a:t>a </a:t>
            </a:r>
            <a:r>
              <a:rPr lang="en-US" b="1" dirty="0"/>
              <a:t>hypothesis</a:t>
            </a:r>
            <a:r>
              <a:rPr lang="en-US" dirty="0" smtClean="0"/>
              <a:t>?</a:t>
            </a:r>
            <a:endParaRPr lang="en-US" b="0" dirty="0" smtClean="0">
              <a:effectLst/>
            </a:endParaRPr>
          </a:p>
        </p:txBody>
      </p:sp>
      <p:sp>
        <p:nvSpPr>
          <p:cNvPr id="5" name="Content Placeholder 4"/>
          <p:cNvSpPr>
            <a:spLocks noGrp="1"/>
          </p:cNvSpPr>
          <p:nvPr>
            <p:ph sz="half" idx="2"/>
          </p:nvPr>
        </p:nvSpPr>
        <p:spPr/>
        <p:txBody>
          <a:bodyPr/>
          <a:lstStyle/>
          <a:p>
            <a:r>
              <a:rPr lang="en-US" dirty="0"/>
              <a:t>Who set up </a:t>
            </a:r>
            <a:r>
              <a:rPr lang="en-US" b="1" dirty="0"/>
              <a:t>the conditions</a:t>
            </a:r>
            <a:r>
              <a:rPr lang="en-US" dirty="0" smtClean="0"/>
              <a:t>?</a:t>
            </a:r>
          </a:p>
          <a:p>
            <a:endParaRPr lang="en-US" b="0" dirty="0">
              <a:effectLst/>
            </a:endParaRPr>
          </a:p>
          <a:p>
            <a:endParaRPr lang="en-US" b="0" dirty="0" smtClean="0">
              <a:effectLst/>
            </a:endParaRPr>
          </a:p>
          <a:p>
            <a:r>
              <a:rPr lang="en-US" dirty="0"/>
              <a:t>Once you believe, do you </a:t>
            </a:r>
            <a:r>
              <a:rPr lang="en-US" dirty="0" smtClean="0"/>
              <a:t>attend only to evidence</a:t>
            </a:r>
            <a:r>
              <a:rPr lang="en-US" dirty="0"/>
              <a:t> </a:t>
            </a:r>
            <a:r>
              <a:rPr lang="en-US" dirty="0" smtClean="0"/>
              <a:t>that </a:t>
            </a:r>
            <a:r>
              <a:rPr lang="en-US" dirty="0"/>
              <a:t>confirms your belief</a:t>
            </a:r>
            <a:r>
              <a:rPr lang="en-US" dirty="0" smtClean="0"/>
              <a:t>?</a:t>
            </a:r>
          </a:p>
          <a:p>
            <a:endParaRPr lang="en-US" b="0" dirty="0" smtClean="0">
              <a:effectLst/>
            </a:endParaRPr>
          </a:p>
          <a:p>
            <a:r>
              <a:rPr lang="en-US" b="1" dirty="0"/>
              <a:t>Confirmation Bias </a:t>
            </a:r>
            <a:r>
              <a:rPr lang="en-US" dirty="0" smtClean="0"/>
              <a:t/>
            </a:r>
            <a:br>
              <a:rPr lang="en-US" dirty="0" smtClean="0"/>
            </a:br>
            <a:endParaRPr lang="en-US" dirty="0"/>
          </a:p>
        </p:txBody>
      </p:sp>
    </p:spTree>
    <p:extLst>
      <p:ext uri="{BB962C8B-B14F-4D97-AF65-F5344CB8AC3E}">
        <p14:creationId xmlns:p14="http://schemas.microsoft.com/office/powerpoint/2010/main" val="179395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6600" b="1" dirty="0">
                <a:solidFill>
                  <a:srgbClr val="C00000"/>
                </a:solidFill>
              </a:rPr>
              <a:t>Research Methods and Statistics</a:t>
            </a:r>
            <a:br>
              <a:rPr lang="en-US" sz="6600" b="1" dirty="0">
                <a:solidFill>
                  <a:srgbClr val="C00000"/>
                </a:solidFill>
              </a:rPr>
            </a:br>
            <a:r>
              <a:rPr lang="en-US" sz="6600" b="1" dirty="0" smtClean="0">
                <a:solidFill>
                  <a:srgbClr val="C00000"/>
                </a:solidFill>
              </a:rPr>
              <a:t>10-14% AP Exam</a:t>
            </a:r>
            <a:endParaRPr lang="en-US" sz="6600" dirty="0">
              <a:solidFill>
                <a:srgbClr val="C00000"/>
              </a:solidFill>
            </a:endParaRPr>
          </a:p>
        </p:txBody>
      </p:sp>
      <p:sp>
        <p:nvSpPr>
          <p:cNvPr id="7" name="Subtitle 6"/>
          <p:cNvSpPr>
            <a:spLocks noGrp="1"/>
          </p:cNvSpPr>
          <p:nvPr>
            <p:ph type="subTitle" idx="1"/>
          </p:nvPr>
        </p:nvSpPr>
        <p:spPr>
          <a:xfrm>
            <a:off x="1524000" y="3602038"/>
            <a:ext cx="9144000" cy="2124392"/>
          </a:xfrm>
        </p:spPr>
        <p:txBody>
          <a:bodyPr>
            <a:normAutofit lnSpcReduction="10000"/>
          </a:bodyPr>
          <a:lstStyle/>
          <a:p>
            <a:r>
              <a:rPr lang="en-US" dirty="0" smtClean="0"/>
              <a:t>Unit 1 </a:t>
            </a:r>
          </a:p>
          <a:p>
            <a:r>
              <a:rPr lang="en-US" dirty="0" smtClean="0"/>
              <a:t>Graphic Organizer </a:t>
            </a:r>
          </a:p>
          <a:p>
            <a:r>
              <a:rPr lang="en-US" dirty="0" smtClean="0"/>
              <a:t>Quiz Friday</a:t>
            </a:r>
          </a:p>
          <a:p>
            <a:r>
              <a:rPr lang="en-US" dirty="0" smtClean="0"/>
              <a:t>(Open Note) </a:t>
            </a:r>
          </a:p>
          <a:p>
            <a:r>
              <a:rPr lang="en-US" dirty="0" smtClean="0"/>
              <a:t>Assignment Reading Pages #1-20 // #1-13 THIS WEEK, TAKE NOTES</a:t>
            </a:r>
          </a:p>
        </p:txBody>
      </p:sp>
    </p:spTree>
    <p:extLst>
      <p:ext uri="{BB962C8B-B14F-4D97-AF65-F5344CB8AC3E}">
        <p14:creationId xmlns:p14="http://schemas.microsoft.com/office/powerpoint/2010/main" val="1832389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704" y="139004"/>
            <a:ext cx="9695659" cy="1325563"/>
          </a:xfrm>
        </p:spPr>
        <p:txBody>
          <a:bodyPr>
            <a:noAutofit/>
          </a:bodyPr>
          <a:lstStyle/>
          <a:p>
            <a:pPr algn="ctr"/>
            <a:r>
              <a:rPr lang="en-US" sz="8000" b="1" u="sng" dirty="0" smtClean="0"/>
              <a:t>Controlled Experiments </a:t>
            </a:r>
            <a:endParaRPr lang="en-US" sz="8000" b="1" u="sng" dirty="0"/>
          </a:p>
        </p:txBody>
      </p:sp>
      <p:sp>
        <p:nvSpPr>
          <p:cNvPr id="3" name="Content Placeholder 2"/>
          <p:cNvSpPr>
            <a:spLocks noGrp="1"/>
          </p:cNvSpPr>
          <p:nvPr>
            <p:ph idx="1"/>
          </p:nvPr>
        </p:nvSpPr>
        <p:spPr>
          <a:xfrm>
            <a:off x="387178" y="4133807"/>
            <a:ext cx="10966622" cy="2588269"/>
          </a:xfrm>
        </p:spPr>
        <p:txBody>
          <a:bodyPr>
            <a:normAutofit fontScale="85000" lnSpcReduction="20000"/>
          </a:bodyPr>
          <a:lstStyle/>
          <a:p>
            <a:r>
              <a:rPr lang="en-US" sz="3200" dirty="0" smtClean="0"/>
              <a:t>Remember: </a:t>
            </a:r>
            <a:r>
              <a:rPr lang="en-US" sz="3200" dirty="0" smtClean="0">
                <a:solidFill>
                  <a:srgbClr val="FF0000"/>
                </a:solidFill>
              </a:rPr>
              <a:t>“</a:t>
            </a:r>
            <a:r>
              <a:rPr lang="en-US" sz="3200" i="1" dirty="0" smtClean="0">
                <a:solidFill>
                  <a:srgbClr val="FF0000"/>
                </a:solidFill>
              </a:rPr>
              <a:t>They’re testing the effect of </a:t>
            </a:r>
            <a:r>
              <a:rPr lang="en-US" sz="3200" i="1" u="sng" dirty="0" smtClean="0">
                <a:solidFill>
                  <a:srgbClr val="FF0000"/>
                </a:solidFill>
              </a:rPr>
              <a:t>the IV </a:t>
            </a:r>
            <a:r>
              <a:rPr lang="en-US" sz="3200" i="1" dirty="0" smtClean="0">
                <a:solidFill>
                  <a:srgbClr val="FF0000"/>
                </a:solidFill>
              </a:rPr>
              <a:t>on </a:t>
            </a:r>
            <a:r>
              <a:rPr lang="en-US" sz="3200" i="1" u="sng" dirty="0" smtClean="0">
                <a:solidFill>
                  <a:srgbClr val="FF0000"/>
                </a:solidFill>
              </a:rPr>
              <a:t>the DV</a:t>
            </a:r>
            <a:r>
              <a:rPr lang="en-US" sz="3200" i="1" dirty="0" smtClean="0">
                <a:solidFill>
                  <a:srgbClr val="FF0000"/>
                </a:solidFill>
              </a:rPr>
              <a:t>…”</a:t>
            </a:r>
          </a:p>
          <a:p>
            <a:pPr lvl="1"/>
            <a:r>
              <a:rPr lang="en-US" i="1" dirty="0" smtClean="0"/>
              <a:t>What else could effect number of words recalled (the DV) other than Caffeine (the IV)? (</a:t>
            </a:r>
            <a:r>
              <a:rPr lang="en-US" i="1" dirty="0" smtClean="0">
                <a:solidFill>
                  <a:srgbClr val="FF0000"/>
                </a:solidFill>
              </a:rPr>
              <a:t>Confounding Variables</a:t>
            </a:r>
            <a:r>
              <a:rPr lang="en-US" i="1" dirty="0" smtClean="0"/>
              <a:t>) </a:t>
            </a:r>
          </a:p>
          <a:p>
            <a:pPr lvl="2"/>
            <a:r>
              <a:rPr lang="en-US" i="1" dirty="0" smtClean="0"/>
              <a:t>…caffeine tolerance? </a:t>
            </a:r>
          </a:p>
          <a:p>
            <a:r>
              <a:rPr lang="en-US" sz="3200" i="1" dirty="0" smtClean="0">
                <a:solidFill>
                  <a:srgbClr val="FF0000"/>
                </a:solidFill>
                <a:hlinkClick r:id="rId2"/>
              </a:rPr>
              <a:t>Random Assignment</a:t>
            </a:r>
            <a:r>
              <a:rPr lang="en-US" sz="3200" i="1" dirty="0" smtClean="0"/>
              <a:t>!!! …the distributions of individual differences in tolerance to caffeine should be similar for participants in experimental and control groups, which would rule out caffeine tolerance as an alternative explanation of the results. A study is not </a:t>
            </a:r>
            <a:r>
              <a:rPr lang="en-US" sz="3200" i="1" dirty="0" smtClean="0">
                <a:solidFill>
                  <a:srgbClr val="FF0000"/>
                </a:solidFill>
              </a:rPr>
              <a:t>valid</a:t>
            </a:r>
            <a:r>
              <a:rPr lang="en-US" sz="3200" i="1" dirty="0" smtClean="0"/>
              <a:t> without Random Assignment. </a:t>
            </a:r>
          </a:p>
          <a:p>
            <a:endParaRPr lang="en-US" sz="3200" dirty="0">
              <a:solidFill>
                <a:srgbClr val="FF0000"/>
              </a:solidFill>
            </a:endParaRPr>
          </a:p>
        </p:txBody>
      </p:sp>
      <p:pic>
        <p:nvPicPr>
          <p:cNvPr id="1026" name="Picture 2" descr="Image result for controlled experi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124" y="1503970"/>
            <a:ext cx="7331676" cy="2558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646" y="71934"/>
            <a:ext cx="1392195" cy="923330"/>
          </a:xfrm>
          <a:prstGeom prst="rect">
            <a:avLst/>
          </a:prstGeom>
          <a:noFill/>
        </p:spPr>
        <p:txBody>
          <a:bodyPr wrap="square" rtlCol="0">
            <a:spAutoFit/>
          </a:bodyPr>
          <a:lstStyle/>
          <a:p>
            <a:r>
              <a:rPr lang="en-US" dirty="0"/>
              <a:t>n</a:t>
            </a:r>
            <a:r>
              <a:rPr lang="en-US" dirty="0" smtClean="0"/>
              <a:t>=100 College Freshmen</a:t>
            </a:r>
            <a:endParaRPr lang="en-US" dirty="0"/>
          </a:p>
        </p:txBody>
      </p:sp>
      <p:sp>
        <p:nvSpPr>
          <p:cNvPr id="5" name="TextBox 4"/>
          <p:cNvSpPr txBox="1"/>
          <p:nvPr/>
        </p:nvSpPr>
        <p:spPr>
          <a:xfrm>
            <a:off x="44690" y="2393724"/>
            <a:ext cx="1456039" cy="646331"/>
          </a:xfrm>
          <a:prstGeom prst="rect">
            <a:avLst/>
          </a:prstGeom>
          <a:noFill/>
        </p:spPr>
        <p:txBody>
          <a:bodyPr wrap="square" rtlCol="0">
            <a:spAutoFit/>
          </a:bodyPr>
          <a:lstStyle/>
          <a:p>
            <a:r>
              <a:rPr lang="en-US" i="1" u="sng" dirty="0">
                <a:solidFill>
                  <a:srgbClr val="FF0000"/>
                </a:solidFill>
              </a:rPr>
              <a:t>Experimental Group</a:t>
            </a:r>
            <a:r>
              <a:rPr lang="en-US" i="1" dirty="0">
                <a:solidFill>
                  <a:srgbClr val="FF0000"/>
                </a:solidFill>
              </a:rPr>
              <a:t>? </a:t>
            </a:r>
            <a:endParaRPr lang="en-US" dirty="0"/>
          </a:p>
        </p:txBody>
      </p:sp>
      <p:sp>
        <p:nvSpPr>
          <p:cNvPr id="7" name="TextBox 6"/>
          <p:cNvSpPr txBox="1"/>
          <p:nvPr/>
        </p:nvSpPr>
        <p:spPr>
          <a:xfrm>
            <a:off x="35801" y="3230548"/>
            <a:ext cx="1456039" cy="646331"/>
          </a:xfrm>
          <a:prstGeom prst="rect">
            <a:avLst/>
          </a:prstGeom>
          <a:noFill/>
        </p:spPr>
        <p:txBody>
          <a:bodyPr wrap="square" rtlCol="0">
            <a:spAutoFit/>
          </a:bodyPr>
          <a:lstStyle/>
          <a:p>
            <a:r>
              <a:rPr lang="en-US" i="1" u="sng" dirty="0">
                <a:solidFill>
                  <a:srgbClr val="FF0000"/>
                </a:solidFill>
              </a:rPr>
              <a:t>Control Group</a:t>
            </a:r>
            <a:r>
              <a:rPr lang="en-US" i="1" dirty="0">
                <a:solidFill>
                  <a:srgbClr val="FF0000"/>
                </a:solidFill>
              </a:rPr>
              <a:t>? </a:t>
            </a:r>
          </a:p>
        </p:txBody>
      </p:sp>
      <p:sp>
        <p:nvSpPr>
          <p:cNvPr id="6" name="Rectangle 5"/>
          <p:cNvSpPr/>
          <p:nvPr/>
        </p:nvSpPr>
        <p:spPr>
          <a:xfrm>
            <a:off x="387177" y="1002902"/>
            <a:ext cx="2329389" cy="1200329"/>
          </a:xfrm>
          <a:prstGeom prst="rect">
            <a:avLst/>
          </a:prstGeom>
        </p:spPr>
        <p:txBody>
          <a:bodyPr wrap="square">
            <a:spAutoFit/>
          </a:bodyPr>
          <a:lstStyle/>
          <a:p>
            <a:r>
              <a:rPr lang="en-US" dirty="0" smtClean="0">
                <a:solidFill>
                  <a:srgbClr val="FF0000"/>
                </a:solidFill>
              </a:rPr>
              <a:t>(How were participants </a:t>
            </a:r>
            <a:r>
              <a:rPr lang="en-US" u="sng" dirty="0" smtClean="0">
                <a:solidFill>
                  <a:srgbClr val="FF0000"/>
                </a:solidFill>
                <a:hlinkClick r:id="rId2"/>
              </a:rPr>
              <a:t>Randomly Selected</a:t>
            </a:r>
            <a:r>
              <a:rPr lang="en-US" u="sng" dirty="0" smtClean="0">
                <a:solidFill>
                  <a:srgbClr val="FF0000"/>
                </a:solidFill>
              </a:rPr>
              <a:t> </a:t>
            </a:r>
            <a:r>
              <a:rPr lang="en-US" dirty="0" smtClean="0">
                <a:solidFill>
                  <a:srgbClr val="FF0000"/>
                </a:solidFill>
              </a:rPr>
              <a:t>from the greater population) </a:t>
            </a:r>
            <a:endParaRPr lang="en-US" dirty="0">
              <a:solidFill>
                <a:srgbClr val="FF0000"/>
              </a:solidFill>
            </a:endParaRPr>
          </a:p>
        </p:txBody>
      </p:sp>
    </p:spTree>
    <p:extLst>
      <p:ext uri="{BB962C8B-B14F-4D97-AF65-F5344CB8AC3E}">
        <p14:creationId xmlns:p14="http://schemas.microsoft.com/office/powerpoint/2010/main" val="324459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00000"/>
                </a:solidFill>
              </a:rPr>
              <a:t>Warm-Up:  </a:t>
            </a:r>
            <a:endParaRPr lang="en-US" sz="6000" b="1" dirty="0">
              <a:solidFill>
                <a:srgbClr val="C00000"/>
              </a:solidFill>
            </a:endParaRPr>
          </a:p>
        </p:txBody>
      </p:sp>
      <p:sp>
        <p:nvSpPr>
          <p:cNvPr id="3" name="Content Placeholder 2"/>
          <p:cNvSpPr>
            <a:spLocks noGrp="1"/>
          </p:cNvSpPr>
          <p:nvPr>
            <p:ph idx="1"/>
          </p:nvPr>
        </p:nvSpPr>
        <p:spPr/>
        <p:txBody>
          <a:bodyPr/>
          <a:lstStyle/>
          <a:p>
            <a:r>
              <a:rPr lang="en-US" dirty="0" smtClean="0"/>
              <a:t>Watch the </a:t>
            </a:r>
            <a:r>
              <a:rPr lang="en-US" dirty="0" smtClean="0">
                <a:hlinkClick r:id="rId2"/>
              </a:rPr>
              <a:t>commercial</a:t>
            </a:r>
            <a:r>
              <a:rPr lang="en-US" dirty="0" smtClean="0"/>
              <a:t> for </a:t>
            </a:r>
            <a:r>
              <a:rPr lang="en-US" i="1" dirty="0" err="1" smtClean="0"/>
              <a:t>Belsomra</a:t>
            </a:r>
            <a:r>
              <a:rPr lang="en-US" dirty="0" smtClean="0"/>
              <a:t>. </a:t>
            </a:r>
          </a:p>
          <a:p>
            <a:pPr marL="0" indent="0">
              <a:buNone/>
            </a:pPr>
            <a:endParaRPr lang="en-US" dirty="0" smtClean="0"/>
          </a:p>
          <a:p>
            <a:pPr lvl="1"/>
            <a:r>
              <a:rPr lang="en-US" dirty="0" smtClean="0"/>
              <a:t>What is the </a:t>
            </a:r>
            <a:r>
              <a:rPr lang="en-US" b="1" dirty="0" smtClean="0"/>
              <a:t>claim</a:t>
            </a:r>
            <a:r>
              <a:rPr lang="en-US" dirty="0" smtClean="0"/>
              <a:t>? </a:t>
            </a:r>
          </a:p>
          <a:p>
            <a:pPr lvl="1"/>
            <a:endParaRPr lang="en-US" dirty="0" smtClean="0"/>
          </a:p>
          <a:p>
            <a:pPr lvl="1"/>
            <a:r>
              <a:rPr lang="en-US" dirty="0" smtClean="0"/>
              <a:t>What is the </a:t>
            </a:r>
            <a:r>
              <a:rPr lang="en-US" b="1" dirty="0" smtClean="0"/>
              <a:t>population</a:t>
            </a:r>
            <a:r>
              <a:rPr lang="en-US" dirty="0" smtClean="0"/>
              <a:t> (n=)? </a:t>
            </a:r>
          </a:p>
          <a:p>
            <a:pPr lvl="1"/>
            <a:endParaRPr lang="en-US" dirty="0" smtClean="0"/>
          </a:p>
          <a:p>
            <a:pPr lvl="1"/>
            <a:r>
              <a:rPr lang="en-US" dirty="0" smtClean="0"/>
              <a:t>Who is in the </a:t>
            </a:r>
            <a:r>
              <a:rPr lang="en-US" b="1" dirty="0" smtClean="0"/>
              <a:t>experimental group</a:t>
            </a:r>
            <a:r>
              <a:rPr lang="en-US" dirty="0" smtClean="0"/>
              <a:t>? </a:t>
            </a:r>
          </a:p>
          <a:p>
            <a:pPr lvl="1"/>
            <a:endParaRPr lang="en-US" dirty="0" smtClean="0"/>
          </a:p>
          <a:p>
            <a:pPr lvl="1"/>
            <a:r>
              <a:rPr lang="en-US" dirty="0" smtClean="0"/>
              <a:t>Who is in the </a:t>
            </a:r>
            <a:r>
              <a:rPr lang="en-US" b="1" dirty="0" smtClean="0"/>
              <a:t>control group</a:t>
            </a:r>
            <a:r>
              <a:rPr lang="en-US" dirty="0" smtClean="0"/>
              <a:t>? </a:t>
            </a:r>
            <a:endParaRPr lang="en-US" dirty="0"/>
          </a:p>
          <a:p>
            <a:endParaRPr lang="en-US" dirty="0"/>
          </a:p>
        </p:txBody>
      </p:sp>
      <p:pic>
        <p:nvPicPr>
          <p:cNvPr id="4" name="Picture 3"/>
          <p:cNvPicPr>
            <a:picLocks noChangeAspect="1"/>
          </p:cNvPicPr>
          <p:nvPr/>
        </p:nvPicPr>
        <p:blipFill>
          <a:blip r:embed="rId3"/>
          <a:stretch>
            <a:fillRect/>
          </a:stretch>
        </p:blipFill>
        <p:spPr>
          <a:xfrm>
            <a:off x="7418070" y="1690688"/>
            <a:ext cx="4191000" cy="2946400"/>
          </a:xfrm>
          <a:prstGeom prst="rect">
            <a:avLst/>
          </a:prstGeom>
        </p:spPr>
      </p:pic>
    </p:spTree>
    <p:extLst>
      <p:ext uri="{BB962C8B-B14F-4D97-AF65-F5344CB8AC3E}">
        <p14:creationId xmlns:p14="http://schemas.microsoft.com/office/powerpoint/2010/main" val="1823903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u="sng" dirty="0" smtClean="0"/>
              <a:t>The Independent Variable &amp; The Dependent Variable</a:t>
            </a:r>
            <a:endParaRPr lang="en-US" b="1" u="sng" dirty="0"/>
          </a:p>
        </p:txBody>
      </p:sp>
      <p:sp>
        <p:nvSpPr>
          <p:cNvPr id="3" name="Content Placeholder 2"/>
          <p:cNvSpPr>
            <a:spLocks noGrp="1"/>
          </p:cNvSpPr>
          <p:nvPr>
            <p:ph idx="1"/>
          </p:nvPr>
        </p:nvSpPr>
        <p:spPr/>
        <p:txBody>
          <a:bodyPr>
            <a:normAutofit/>
          </a:bodyPr>
          <a:lstStyle/>
          <a:p>
            <a:pPr marL="0" indent="0" algn="ctr">
              <a:spcBef>
                <a:spcPts val="0"/>
              </a:spcBef>
              <a:buNone/>
            </a:pPr>
            <a:endParaRPr lang="en-US" sz="4400" b="0" i="1" u="none" strike="noStrike" dirty="0" smtClean="0">
              <a:solidFill>
                <a:srgbClr val="8C0000"/>
              </a:solidFill>
              <a:effectLst/>
              <a:latin typeface="Times New Roman" charset="0"/>
            </a:endParaRPr>
          </a:p>
          <a:p>
            <a:pPr marL="0" indent="0" algn="ctr">
              <a:spcBef>
                <a:spcPts val="0"/>
              </a:spcBef>
              <a:buNone/>
            </a:pPr>
            <a:r>
              <a:rPr lang="en-US" sz="4400" b="0" i="1" u="none" strike="noStrike" dirty="0" smtClean="0">
                <a:solidFill>
                  <a:srgbClr val="8C0000"/>
                </a:solidFill>
                <a:effectLst/>
                <a:latin typeface="Times New Roman" charset="0"/>
              </a:rPr>
              <a:t>“</a:t>
            </a:r>
            <a:r>
              <a:rPr lang="en-US" sz="6600" b="0" i="1" u="none" strike="noStrike" dirty="0" smtClean="0">
                <a:solidFill>
                  <a:srgbClr val="8C0000"/>
                </a:solidFill>
                <a:effectLst/>
                <a:latin typeface="Times New Roman" charset="0"/>
              </a:rPr>
              <a:t>They’re testing the effect</a:t>
            </a:r>
            <a:endParaRPr lang="en-US" sz="6600" dirty="0"/>
          </a:p>
          <a:p>
            <a:pPr marL="0" indent="0" algn="ctr">
              <a:spcBef>
                <a:spcPts val="0"/>
              </a:spcBef>
              <a:buNone/>
            </a:pPr>
            <a:r>
              <a:rPr lang="en-US" sz="6600" b="0" i="1" u="none" strike="noStrike" dirty="0" smtClean="0">
                <a:solidFill>
                  <a:srgbClr val="8C0000"/>
                </a:solidFill>
                <a:effectLst/>
                <a:latin typeface="Times New Roman" charset="0"/>
              </a:rPr>
              <a:t>of __________</a:t>
            </a:r>
            <a:endParaRPr lang="en-US" sz="6600" dirty="0"/>
          </a:p>
          <a:p>
            <a:pPr marL="0" indent="0" algn="ctr">
              <a:spcBef>
                <a:spcPts val="0"/>
              </a:spcBef>
              <a:buNone/>
            </a:pPr>
            <a:r>
              <a:rPr lang="en-US" sz="6600" b="0" i="1" u="none" strike="noStrike" dirty="0" smtClean="0">
                <a:solidFill>
                  <a:srgbClr val="8C0000"/>
                </a:solidFill>
                <a:effectLst/>
                <a:latin typeface="Times New Roman" charset="0"/>
              </a:rPr>
              <a:t>on __________”</a:t>
            </a:r>
            <a:endParaRPr lang="en-US" sz="6600" b="0" dirty="0" smtClean="0">
              <a:effectLst/>
            </a:endParaRPr>
          </a:p>
        </p:txBody>
      </p:sp>
    </p:spTree>
    <p:extLst>
      <p:ext uri="{BB962C8B-B14F-4D97-AF65-F5344CB8AC3E}">
        <p14:creationId xmlns:p14="http://schemas.microsoft.com/office/powerpoint/2010/main" val="712899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3993</TotalTime>
  <Words>1084</Words>
  <Application>Microsoft Office PowerPoint</Application>
  <PresentationFormat>Widescreen</PresentationFormat>
  <Paragraphs>219</Paragraphs>
  <Slides>39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Calibri Light</vt:lpstr>
      <vt:lpstr>Comic Sans MS</vt:lpstr>
      <vt:lpstr>Mangal</vt:lpstr>
      <vt:lpstr>Noto Sans Symbols</vt:lpstr>
      <vt:lpstr>Tahoma</vt:lpstr>
      <vt:lpstr>Times New Roman</vt:lpstr>
      <vt:lpstr>Wingdings</vt:lpstr>
      <vt:lpstr>Office Theme</vt:lpstr>
      <vt:lpstr>Day 2 </vt:lpstr>
      <vt:lpstr>Recap Day #1 – Debriefing/Content  “The Newspaper Article” </vt:lpstr>
      <vt:lpstr>“People’s desire to believe in the paranormal is stronger than all the evidence that it does not exist.”</vt:lpstr>
      <vt:lpstr>Recap Day #1 – Debriefing/Content </vt:lpstr>
      <vt:lpstr>Recap Day #1  Demonstrations of alleged  ‘parapsychological phenomena’ </vt:lpstr>
      <vt:lpstr>Research Methods and Statistics 10-14% AP Exam</vt:lpstr>
      <vt:lpstr>Controlled Experiments </vt:lpstr>
      <vt:lpstr>Warm-Up:  </vt:lpstr>
      <vt:lpstr>The Independent Variable &amp; The Dependent Variable</vt:lpstr>
      <vt:lpstr>Independent Variable</vt:lpstr>
      <vt:lpstr>Dependent Variable</vt:lpstr>
      <vt:lpstr>The Independent Variable &amp; The Dependent Variable</vt:lpstr>
      <vt:lpstr>Legless Rats…</vt:lpstr>
      <vt:lpstr>PowerPoint Presentation</vt:lpstr>
      <vt:lpstr>PowerPoint Presentation</vt:lpstr>
      <vt:lpstr>Legless Rat Experiment </vt:lpstr>
      <vt:lpstr>The null hypothesis</vt:lpstr>
      <vt:lpstr>PowerPoint Presentation</vt:lpstr>
      <vt:lpstr>DEMO: RANDOM ASSIGNMENT</vt:lpstr>
      <vt:lpstr>Random Assignment</vt:lpstr>
      <vt:lpstr>Why random assignment?</vt:lpstr>
      <vt:lpstr>Day 3 </vt:lpstr>
      <vt:lpstr>Getting Started:</vt:lpstr>
      <vt:lpstr>Placebos and the Placebo Effect (Expectancy) </vt:lpstr>
      <vt:lpstr>A double blind control for possible experimenter bias</vt:lpstr>
      <vt:lpstr>DOUBLE BLIND DESIGN</vt:lpstr>
      <vt:lpstr>Practice! Experimental Design</vt:lpstr>
      <vt:lpstr>Day 4 </vt:lpstr>
      <vt:lpstr>PowerPoint Presentation</vt:lpstr>
      <vt:lpstr>Institutional Review Board (IRB)</vt:lpstr>
      <vt:lpstr>PowerPoint Presentation</vt:lpstr>
      <vt:lpstr>PowerPoint Presentation</vt:lpstr>
      <vt:lpstr>PowerPoint Presentation</vt:lpstr>
      <vt:lpstr>PowerPoint Presentation</vt:lpstr>
      <vt:lpstr>Milgram video with original footage</vt:lpstr>
      <vt:lpstr>Ethical Violations of the Milgram Experiment Obedience to Authority: </vt:lpstr>
      <vt:lpstr>Recall Zimbardo’s “Mock Prison” study at Stanford (1971)</vt:lpstr>
      <vt:lpstr>Stanford Prison Experiment (1971)</vt:lpstr>
      <vt:lpstr>The AP Exam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2 </dc:title>
  <dc:creator>Summers, Berta Jane</dc:creator>
  <cp:lastModifiedBy>Taylor Cummings</cp:lastModifiedBy>
  <cp:revision>64</cp:revision>
  <cp:lastPrinted>2018-09-07T03:05:54Z</cp:lastPrinted>
  <dcterms:created xsi:type="dcterms:W3CDTF">2018-09-04T23:12:40Z</dcterms:created>
  <dcterms:modified xsi:type="dcterms:W3CDTF">2019-09-18T13:54:21Z</dcterms:modified>
</cp:coreProperties>
</file>