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7"/>
  </p:notesMasterIdLst>
  <p:handoutMasterIdLst>
    <p:handoutMasterId r:id="rId58"/>
  </p:handoutMasterIdLst>
  <p:sldIdLst>
    <p:sldId id="270" r:id="rId2"/>
    <p:sldId id="271" r:id="rId3"/>
    <p:sldId id="272" r:id="rId4"/>
    <p:sldId id="351" r:id="rId5"/>
    <p:sldId id="352" r:id="rId6"/>
    <p:sldId id="298" r:id="rId7"/>
    <p:sldId id="331" r:id="rId8"/>
    <p:sldId id="353" r:id="rId9"/>
    <p:sldId id="299" r:id="rId10"/>
    <p:sldId id="329" r:id="rId11"/>
    <p:sldId id="354" r:id="rId12"/>
    <p:sldId id="348" r:id="rId13"/>
    <p:sldId id="349" r:id="rId14"/>
    <p:sldId id="355" r:id="rId15"/>
    <p:sldId id="301" r:id="rId16"/>
    <p:sldId id="328" r:id="rId17"/>
    <p:sldId id="356" r:id="rId18"/>
    <p:sldId id="305" r:id="rId19"/>
    <p:sldId id="327" r:id="rId20"/>
    <p:sldId id="357" r:id="rId21"/>
    <p:sldId id="303" r:id="rId22"/>
    <p:sldId id="326" r:id="rId23"/>
    <p:sldId id="358" r:id="rId24"/>
    <p:sldId id="287" r:id="rId25"/>
    <p:sldId id="324" r:id="rId26"/>
    <p:sldId id="302" r:id="rId27"/>
    <p:sldId id="359" r:id="rId28"/>
    <p:sldId id="323" r:id="rId29"/>
    <p:sldId id="360" r:id="rId30"/>
    <p:sldId id="294" r:id="rId31"/>
    <p:sldId id="322" r:id="rId32"/>
    <p:sldId id="361" r:id="rId33"/>
    <p:sldId id="350" r:id="rId34"/>
    <p:sldId id="321" r:id="rId35"/>
    <p:sldId id="362" r:id="rId36"/>
    <p:sldId id="309" r:id="rId37"/>
    <p:sldId id="320" r:id="rId38"/>
    <p:sldId id="363" r:id="rId39"/>
    <p:sldId id="342" r:id="rId40"/>
    <p:sldId id="341" r:id="rId41"/>
    <p:sldId id="365" r:id="rId42"/>
    <p:sldId id="336" r:id="rId43"/>
    <p:sldId id="335" r:id="rId44"/>
    <p:sldId id="366" r:id="rId45"/>
    <p:sldId id="314" r:id="rId46"/>
    <p:sldId id="319" r:id="rId47"/>
    <p:sldId id="367" r:id="rId48"/>
    <p:sldId id="310" r:id="rId49"/>
    <p:sldId id="318" r:id="rId50"/>
    <p:sldId id="368" r:id="rId51"/>
    <p:sldId id="313" r:id="rId52"/>
    <p:sldId id="317" r:id="rId53"/>
    <p:sldId id="297" r:id="rId54"/>
    <p:sldId id="296" r:id="rId55"/>
    <p:sldId id="316" r:id="rId56"/>
  </p:sldIdLst>
  <p:sldSz cx="9144000" cy="6858000" type="letter"/>
  <p:notesSz cx="6858000" cy="9144000"/>
  <p:defaultTextStyle>
    <a:defPPr>
      <a:defRPr lang="en-US"/>
    </a:defPPr>
    <a:lvl1pPr marL="0" algn="l" defTabSz="772211" rtl="0" eaLnBrk="1" latinLnBrk="0" hangingPunct="1">
      <a:defRPr sz="1500" kern="1200">
        <a:solidFill>
          <a:schemeClr val="tx1"/>
        </a:solidFill>
        <a:latin typeface="+mn-lt"/>
        <a:ea typeface="+mn-ea"/>
        <a:cs typeface="+mn-cs"/>
      </a:defRPr>
    </a:lvl1pPr>
    <a:lvl2pPr marL="386105" algn="l" defTabSz="772211" rtl="0" eaLnBrk="1" latinLnBrk="0" hangingPunct="1">
      <a:defRPr sz="1500" kern="1200">
        <a:solidFill>
          <a:schemeClr val="tx1"/>
        </a:solidFill>
        <a:latin typeface="+mn-lt"/>
        <a:ea typeface="+mn-ea"/>
        <a:cs typeface="+mn-cs"/>
      </a:defRPr>
    </a:lvl2pPr>
    <a:lvl3pPr marL="772211" algn="l" defTabSz="772211" rtl="0" eaLnBrk="1" latinLnBrk="0" hangingPunct="1">
      <a:defRPr sz="1500" kern="1200">
        <a:solidFill>
          <a:schemeClr val="tx1"/>
        </a:solidFill>
        <a:latin typeface="+mn-lt"/>
        <a:ea typeface="+mn-ea"/>
        <a:cs typeface="+mn-cs"/>
      </a:defRPr>
    </a:lvl3pPr>
    <a:lvl4pPr marL="1158316" algn="l" defTabSz="772211" rtl="0" eaLnBrk="1" latinLnBrk="0" hangingPunct="1">
      <a:defRPr sz="1500" kern="1200">
        <a:solidFill>
          <a:schemeClr val="tx1"/>
        </a:solidFill>
        <a:latin typeface="+mn-lt"/>
        <a:ea typeface="+mn-ea"/>
        <a:cs typeface="+mn-cs"/>
      </a:defRPr>
    </a:lvl4pPr>
    <a:lvl5pPr marL="1544422" algn="l" defTabSz="772211" rtl="0" eaLnBrk="1" latinLnBrk="0" hangingPunct="1">
      <a:defRPr sz="1500" kern="1200">
        <a:solidFill>
          <a:schemeClr val="tx1"/>
        </a:solidFill>
        <a:latin typeface="+mn-lt"/>
        <a:ea typeface="+mn-ea"/>
        <a:cs typeface="+mn-cs"/>
      </a:defRPr>
    </a:lvl5pPr>
    <a:lvl6pPr marL="1930527" algn="l" defTabSz="772211" rtl="0" eaLnBrk="1" latinLnBrk="0" hangingPunct="1">
      <a:defRPr sz="1500" kern="1200">
        <a:solidFill>
          <a:schemeClr val="tx1"/>
        </a:solidFill>
        <a:latin typeface="+mn-lt"/>
        <a:ea typeface="+mn-ea"/>
        <a:cs typeface="+mn-cs"/>
      </a:defRPr>
    </a:lvl6pPr>
    <a:lvl7pPr marL="2316632" algn="l" defTabSz="772211" rtl="0" eaLnBrk="1" latinLnBrk="0" hangingPunct="1">
      <a:defRPr sz="1500" kern="1200">
        <a:solidFill>
          <a:schemeClr val="tx1"/>
        </a:solidFill>
        <a:latin typeface="+mn-lt"/>
        <a:ea typeface="+mn-ea"/>
        <a:cs typeface="+mn-cs"/>
      </a:defRPr>
    </a:lvl7pPr>
    <a:lvl8pPr marL="2702738" algn="l" defTabSz="772211" rtl="0" eaLnBrk="1" latinLnBrk="0" hangingPunct="1">
      <a:defRPr sz="1500" kern="1200">
        <a:solidFill>
          <a:schemeClr val="tx1"/>
        </a:solidFill>
        <a:latin typeface="+mn-lt"/>
        <a:ea typeface="+mn-ea"/>
        <a:cs typeface="+mn-cs"/>
      </a:defRPr>
    </a:lvl8pPr>
    <a:lvl9pPr marL="3088843" algn="l" defTabSz="772211"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guide id="3"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6DFE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2" autoAdjust="0"/>
    <p:restoredTop sz="94579" autoAdjust="0"/>
  </p:normalViewPr>
  <p:slideViewPr>
    <p:cSldViewPr>
      <p:cViewPr varScale="1">
        <p:scale>
          <a:sx n="86" d="100"/>
          <a:sy n="86" d="100"/>
        </p:scale>
        <p:origin x="776" y="192"/>
      </p:cViewPr>
      <p:guideLst>
        <p:guide pos="3839"/>
        <p:guide orient="horz" pos="2160"/>
        <p:guide pos="288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18543C-11E3-4B73-B625-463FCAD8B5B9}" type="doc">
      <dgm:prSet loTypeId="urn:microsoft.com/office/officeart/2005/8/layout/venn1" loCatId="relationship" qsTypeId="urn:microsoft.com/office/officeart/2005/8/quickstyle/simple1" qsCatId="simple" csTypeId="urn:microsoft.com/office/officeart/2005/8/colors/accent1_2" csCatId="accent1" phldr="1"/>
      <dgm:spPr/>
    </dgm:pt>
    <dgm:pt modelId="{70EB1967-595B-4045-87E0-C4847091D86F}">
      <dgm:prSet phldrT="[Text]"/>
      <dgm:spPr>
        <a:solidFill>
          <a:schemeClr val="accent1">
            <a:lumMod val="40000"/>
            <a:lumOff val="60000"/>
            <a:alpha val="50000"/>
          </a:schemeClr>
        </a:solidFill>
      </dgm:spPr>
      <dgm:t>
        <a:bodyPr/>
        <a:lstStyle/>
        <a:p>
          <a:r>
            <a:rPr lang="en-US" dirty="0"/>
            <a:t>Classical </a:t>
          </a:r>
        </a:p>
      </dgm:t>
    </dgm:pt>
    <dgm:pt modelId="{E2D12C39-8F44-4A46-A111-30AE45D6B2D7}" type="parTrans" cxnId="{28A5359F-EA9D-42F5-B945-098B5D804BFA}">
      <dgm:prSet/>
      <dgm:spPr/>
      <dgm:t>
        <a:bodyPr/>
        <a:lstStyle/>
        <a:p>
          <a:endParaRPr lang="en-US"/>
        </a:p>
      </dgm:t>
    </dgm:pt>
    <dgm:pt modelId="{CD838EAB-3363-4CB6-88C8-D9E4358CCC8F}" type="sibTrans" cxnId="{28A5359F-EA9D-42F5-B945-098B5D804BFA}">
      <dgm:prSet/>
      <dgm:spPr/>
      <dgm:t>
        <a:bodyPr/>
        <a:lstStyle/>
        <a:p>
          <a:endParaRPr lang="en-US"/>
        </a:p>
      </dgm:t>
    </dgm:pt>
    <dgm:pt modelId="{79DBF144-6210-4A4E-89E2-62B60BC1BCF6}">
      <dgm:prSet phldrT="[Text]"/>
      <dgm:spPr>
        <a:solidFill>
          <a:schemeClr val="accent5">
            <a:lumMod val="40000"/>
            <a:lumOff val="60000"/>
            <a:alpha val="50000"/>
          </a:schemeClr>
        </a:solidFill>
      </dgm:spPr>
      <dgm:t>
        <a:bodyPr/>
        <a:lstStyle/>
        <a:p>
          <a:r>
            <a:rPr lang="en-US" dirty="0"/>
            <a:t>Operant</a:t>
          </a:r>
        </a:p>
      </dgm:t>
    </dgm:pt>
    <dgm:pt modelId="{15C73CE1-DCC7-47B9-9718-5C5F3665F6E3}" type="sibTrans" cxnId="{A5A39958-C72E-40AA-A1A9-217BFE794AA2}">
      <dgm:prSet/>
      <dgm:spPr/>
      <dgm:t>
        <a:bodyPr/>
        <a:lstStyle/>
        <a:p>
          <a:endParaRPr lang="en-US"/>
        </a:p>
      </dgm:t>
    </dgm:pt>
    <dgm:pt modelId="{946C1869-0AA1-4718-AD3F-C7716A73BCC3}" type="parTrans" cxnId="{A5A39958-C72E-40AA-A1A9-217BFE794AA2}">
      <dgm:prSet/>
      <dgm:spPr/>
      <dgm:t>
        <a:bodyPr/>
        <a:lstStyle/>
        <a:p>
          <a:endParaRPr lang="en-US"/>
        </a:p>
      </dgm:t>
    </dgm:pt>
    <dgm:pt modelId="{899B03AF-DB06-4117-ADE6-597343B37DDF}" type="pres">
      <dgm:prSet presAssocID="{D318543C-11E3-4B73-B625-463FCAD8B5B9}" presName="compositeShape" presStyleCnt="0">
        <dgm:presLayoutVars>
          <dgm:chMax val="7"/>
          <dgm:dir/>
          <dgm:resizeHandles val="exact"/>
        </dgm:presLayoutVars>
      </dgm:prSet>
      <dgm:spPr/>
    </dgm:pt>
    <dgm:pt modelId="{4E5A3C3D-F6E6-4F99-BB17-3C84FBA968F7}" type="pres">
      <dgm:prSet presAssocID="{70EB1967-595B-4045-87E0-C4847091D86F}" presName="circ1" presStyleLbl="vennNode1" presStyleIdx="0" presStyleCnt="2" custLinFactNeighborX="85" custLinFactNeighborY="274"/>
      <dgm:spPr/>
      <dgm:t>
        <a:bodyPr/>
        <a:lstStyle/>
        <a:p>
          <a:endParaRPr lang="en-US"/>
        </a:p>
      </dgm:t>
    </dgm:pt>
    <dgm:pt modelId="{96A8E278-DCB7-409A-AFA7-8B148013222A}" type="pres">
      <dgm:prSet presAssocID="{70EB1967-595B-4045-87E0-C4847091D86F}" presName="circ1Tx" presStyleLbl="revTx" presStyleIdx="0" presStyleCnt="0">
        <dgm:presLayoutVars>
          <dgm:chMax val="0"/>
          <dgm:chPref val="0"/>
          <dgm:bulletEnabled val="1"/>
        </dgm:presLayoutVars>
      </dgm:prSet>
      <dgm:spPr/>
      <dgm:t>
        <a:bodyPr/>
        <a:lstStyle/>
        <a:p>
          <a:endParaRPr lang="en-US"/>
        </a:p>
      </dgm:t>
    </dgm:pt>
    <dgm:pt modelId="{6B57A97A-B5D9-4684-B975-D0A2C7AD857F}" type="pres">
      <dgm:prSet presAssocID="{79DBF144-6210-4A4E-89E2-62B60BC1BCF6}" presName="circ2" presStyleLbl="vennNode1" presStyleIdx="1" presStyleCnt="2"/>
      <dgm:spPr/>
      <dgm:t>
        <a:bodyPr/>
        <a:lstStyle/>
        <a:p>
          <a:endParaRPr lang="en-US"/>
        </a:p>
      </dgm:t>
    </dgm:pt>
    <dgm:pt modelId="{8453F652-D707-48CD-BDFF-10AB783F6BDB}" type="pres">
      <dgm:prSet presAssocID="{79DBF144-6210-4A4E-89E2-62B60BC1BCF6}" presName="circ2Tx" presStyleLbl="revTx" presStyleIdx="0" presStyleCnt="0">
        <dgm:presLayoutVars>
          <dgm:chMax val="0"/>
          <dgm:chPref val="0"/>
          <dgm:bulletEnabled val="1"/>
        </dgm:presLayoutVars>
      </dgm:prSet>
      <dgm:spPr/>
      <dgm:t>
        <a:bodyPr/>
        <a:lstStyle/>
        <a:p>
          <a:endParaRPr lang="en-US"/>
        </a:p>
      </dgm:t>
    </dgm:pt>
  </dgm:ptLst>
  <dgm:cxnLst>
    <dgm:cxn modelId="{A5A39958-C72E-40AA-A1A9-217BFE794AA2}" srcId="{D318543C-11E3-4B73-B625-463FCAD8B5B9}" destId="{79DBF144-6210-4A4E-89E2-62B60BC1BCF6}" srcOrd="1" destOrd="0" parTransId="{946C1869-0AA1-4718-AD3F-C7716A73BCC3}" sibTransId="{15C73CE1-DCC7-47B9-9718-5C5F3665F6E3}"/>
    <dgm:cxn modelId="{2F76BF3C-3B5C-4572-802A-25EEC2D71030}" type="presOf" srcId="{70EB1967-595B-4045-87E0-C4847091D86F}" destId="{96A8E278-DCB7-409A-AFA7-8B148013222A}" srcOrd="1" destOrd="0" presId="urn:microsoft.com/office/officeart/2005/8/layout/venn1"/>
    <dgm:cxn modelId="{3FB08E44-B614-4C04-AB00-240E3C4BF54E}" type="presOf" srcId="{70EB1967-595B-4045-87E0-C4847091D86F}" destId="{4E5A3C3D-F6E6-4F99-BB17-3C84FBA968F7}" srcOrd="0" destOrd="0" presId="urn:microsoft.com/office/officeart/2005/8/layout/venn1"/>
    <dgm:cxn modelId="{EEA64239-FDB4-448A-B0B5-5AAE8F7E2F18}" type="presOf" srcId="{79DBF144-6210-4A4E-89E2-62B60BC1BCF6}" destId="{6B57A97A-B5D9-4684-B975-D0A2C7AD857F}" srcOrd="0" destOrd="0" presId="urn:microsoft.com/office/officeart/2005/8/layout/venn1"/>
    <dgm:cxn modelId="{5EBD6008-CB04-46BA-9D64-4686C74F4016}" type="presOf" srcId="{79DBF144-6210-4A4E-89E2-62B60BC1BCF6}" destId="{8453F652-D707-48CD-BDFF-10AB783F6BDB}" srcOrd="1" destOrd="0" presId="urn:microsoft.com/office/officeart/2005/8/layout/venn1"/>
    <dgm:cxn modelId="{28A5359F-EA9D-42F5-B945-098B5D804BFA}" srcId="{D318543C-11E3-4B73-B625-463FCAD8B5B9}" destId="{70EB1967-595B-4045-87E0-C4847091D86F}" srcOrd="0" destOrd="0" parTransId="{E2D12C39-8F44-4A46-A111-30AE45D6B2D7}" sibTransId="{CD838EAB-3363-4CB6-88C8-D9E4358CCC8F}"/>
    <dgm:cxn modelId="{59678B72-C0B7-4E99-9BB7-A625AF3E3B61}" type="presOf" srcId="{D318543C-11E3-4B73-B625-463FCAD8B5B9}" destId="{899B03AF-DB06-4117-ADE6-597343B37DDF}" srcOrd="0" destOrd="0" presId="urn:microsoft.com/office/officeart/2005/8/layout/venn1"/>
    <dgm:cxn modelId="{13FC8C69-284F-4DF1-BBDF-31346D271017}" type="presParOf" srcId="{899B03AF-DB06-4117-ADE6-597343B37DDF}" destId="{4E5A3C3D-F6E6-4F99-BB17-3C84FBA968F7}" srcOrd="0" destOrd="0" presId="urn:microsoft.com/office/officeart/2005/8/layout/venn1"/>
    <dgm:cxn modelId="{14832065-29F2-42C7-A796-FBA987BA60E5}" type="presParOf" srcId="{899B03AF-DB06-4117-ADE6-597343B37DDF}" destId="{96A8E278-DCB7-409A-AFA7-8B148013222A}" srcOrd="1" destOrd="0" presId="urn:microsoft.com/office/officeart/2005/8/layout/venn1"/>
    <dgm:cxn modelId="{2745F350-678B-4F54-8FCA-5B3498CE771E}" type="presParOf" srcId="{899B03AF-DB06-4117-ADE6-597343B37DDF}" destId="{6B57A97A-B5D9-4684-B975-D0A2C7AD857F}" srcOrd="2" destOrd="0" presId="urn:microsoft.com/office/officeart/2005/8/layout/venn1"/>
    <dgm:cxn modelId="{106922E5-E7D4-4AAE-BD8D-F69258CCC69F}" type="presParOf" srcId="{899B03AF-DB06-4117-ADE6-597343B37DDF}" destId="{8453F652-D707-48CD-BDFF-10AB783F6BDB}" srcOrd="3" destOrd="0" presId="urn:microsoft.com/office/officeart/2005/8/layout/venn1"/>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18543C-11E3-4B73-B625-463FCAD8B5B9}" type="doc">
      <dgm:prSet loTypeId="urn:microsoft.com/office/officeart/2005/8/layout/venn1" loCatId="relationship" qsTypeId="urn:microsoft.com/office/officeart/2005/8/quickstyle/simple1" qsCatId="simple" csTypeId="urn:microsoft.com/office/officeart/2005/8/colors/accent1_2" csCatId="accent1" phldr="1"/>
      <dgm:spPr/>
    </dgm:pt>
    <dgm:pt modelId="{70EB1967-595B-4045-87E0-C4847091D86F}">
      <dgm:prSet phldrT="[Text]"/>
      <dgm:spPr>
        <a:solidFill>
          <a:schemeClr val="accent1">
            <a:lumMod val="40000"/>
            <a:lumOff val="60000"/>
            <a:alpha val="50000"/>
          </a:schemeClr>
        </a:solidFill>
      </dgm:spPr>
      <dgm:t>
        <a:bodyPr/>
        <a:lstStyle/>
        <a:p>
          <a:r>
            <a:rPr lang="en-US" dirty="0"/>
            <a:t>Classical </a:t>
          </a:r>
        </a:p>
      </dgm:t>
    </dgm:pt>
    <dgm:pt modelId="{E2D12C39-8F44-4A46-A111-30AE45D6B2D7}" type="parTrans" cxnId="{28A5359F-EA9D-42F5-B945-098B5D804BFA}">
      <dgm:prSet/>
      <dgm:spPr/>
      <dgm:t>
        <a:bodyPr/>
        <a:lstStyle/>
        <a:p>
          <a:endParaRPr lang="en-US"/>
        </a:p>
      </dgm:t>
    </dgm:pt>
    <dgm:pt modelId="{CD838EAB-3363-4CB6-88C8-D9E4358CCC8F}" type="sibTrans" cxnId="{28A5359F-EA9D-42F5-B945-098B5D804BFA}">
      <dgm:prSet/>
      <dgm:spPr/>
      <dgm:t>
        <a:bodyPr/>
        <a:lstStyle/>
        <a:p>
          <a:endParaRPr lang="en-US"/>
        </a:p>
      </dgm:t>
    </dgm:pt>
    <dgm:pt modelId="{79DBF144-6210-4A4E-89E2-62B60BC1BCF6}">
      <dgm:prSet phldrT="[Text]"/>
      <dgm:spPr>
        <a:solidFill>
          <a:schemeClr val="accent5">
            <a:lumMod val="40000"/>
            <a:lumOff val="60000"/>
            <a:alpha val="50000"/>
          </a:schemeClr>
        </a:solidFill>
      </dgm:spPr>
      <dgm:t>
        <a:bodyPr/>
        <a:lstStyle/>
        <a:p>
          <a:r>
            <a:rPr lang="en-US" dirty="0"/>
            <a:t>Operant</a:t>
          </a:r>
        </a:p>
      </dgm:t>
    </dgm:pt>
    <dgm:pt modelId="{15C73CE1-DCC7-47B9-9718-5C5F3665F6E3}" type="sibTrans" cxnId="{A5A39958-C72E-40AA-A1A9-217BFE794AA2}">
      <dgm:prSet/>
      <dgm:spPr/>
      <dgm:t>
        <a:bodyPr/>
        <a:lstStyle/>
        <a:p>
          <a:endParaRPr lang="en-US"/>
        </a:p>
      </dgm:t>
    </dgm:pt>
    <dgm:pt modelId="{946C1869-0AA1-4718-AD3F-C7716A73BCC3}" type="parTrans" cxnId="{A5A39958-C72E-40AA-A1A9-217BFE794AA2}">
      <dgm:prSet/>
      <dgm:spPr/>
      <dgm:t>
        <a:bodyPr/>
        <a:lstStyle/>
        <a:p>
          <a:endParaRPr lang="en-US"/>
        </a:p>
      </dgm:t>
    </dgm:pt>
    <dgm:pt modelId="{899B03AF-DB06-4117-ADE6-597343B37DDF}" type="pres">
      <dgm:prSet presAssocID="{D318543C-11E3-4B73-B625-463FCAD8B5B9}" presName="compositeShape" presStyleCnt="0">
        <dgm:presLayoutVars>
          <dgm:chMax val="7"/>
          <dgm:dir/>
          <dgm:resizeHandles val="exact"/>
        </dgm:presLayoutVars>
      </dgm:prSet>
      <dgm:spPr/>
    </dgm:pt>
    <dgm:pt modelId="{4E5A3C3D-F6E6-4F99-BB17-3C84FBA968F7}" type="pres">
      <dgm:prSet presAssocID="{70EB1967-595B-4045-87E0-C4847091D86F}" presName="circ1" presStyleLbl="vennNode1" presStyleIdx="0" presStyleCnt="2" custLinFactNeighborX="85" custLinFactNeighborY="274"/>
      <dgm:spPr/>
      <dgm:t>
        <a:bodyPr/>
        <a:lstStyle/>
        <a:p>
          <a:endParaRPr lang="en-US"/>
        </a:p>
      </dgm:t>
    </dgm:pt>
    <dgm:pt modelId="{96A8E278-DCB7-409A-AFA7-8B148013222A}" type="pres">
      <dgm:prSet presAssocID="{70EB1967-595B-4045-87E0-C4847091D86F}" presName="circ1Tx" presStyleLbl="revTx" presStyleIdx="0" presStyleCnt="0">
        <dgm:presLayoutVars>
          <dgm:chMax val="0"/>
          <dgm:chPref val="0"/>
          <dgm:bulletEnabled val="1"/>
        </dgm:presLayoutVars>
      </dgm:prSet>
      <dgm:spPr/>
      <dgm:t>
        <a:bodyPr/>
        <a:lstStyle/>
        <a:p>
          <a:endParaRPr lang="en-US"/>
        </a:p>
      </dgm:t>
    </dgm:pt>
    <dgm:pt modelId="{6B57A97A-B5D9-4684-B975-D0A2C7AD857F}" type="pres">
      <dgm:prSet presAssocID="{79DBF144-6210-4A4E-89E2-62B60BC1BCF6}" presName="circ2" presStyleLbl="vennNode1" presStyleIdx="1" presStyleCnt="2"/>
      <dgm:spPr/>
      <dgm:t>
        <a:bodyPr/>
        <a:lstStyle/>
        <a:p>
          <a:endParaRPr lang="en-US"/>
        </a:p>
      </dgm:t>
    </dgm:pt>
    <dgm:pt modelId="{8453F652-D707-48CD-BDFF-10AB783F6BDB}" type="pres">
      <dgm:prSet presAssocID="{79DBF144-6210-4A4E-89E2-62B60BC1BCF6}" presName="circ2Tx" presStyleLbl="revTx" presStyleIdx="0" presStyleCnt="0">
        <dgm:presLayoutVars>
          <dgm:chMax val="0"/>
          <dgm:chPref val="0"/>
          <dgm:bulletEnabled val="1"/>
        </dgm:presLayoutVars>
      </dgm:prSet>
      <dgm:spPr/>
      <dgm:t>
        <a:bodyPr/>
        <a:lstStyle/>
        <a:p>
          <a:endParaRPr lang="en-US"/>
        </a:p>
      </dgm:t>
    </dgm:pt>
  </dgm:ptLst>
  <dgm:cxnLst>
    <dgm:cxn modelId="{A5A39958-C72E-40AA-A1A9-217BFE794AA2}" srcId="{D318543C-11E3-4B73-B625-463FCAD8B5B9}" destId="{79DBF144-6210-4A4E-89E2-62B60BC1BCF6}" srcOrd="1" destOrd="0" parTransId="{946C1869-0AA1-4718-AD3F-C7716A73BCC3}" sibTransId="{15C73CE1-DCC7-47B9-9718-5C5F3665F6E3}"/>
    <dgm:cxn modelId="{2F76BF3C-3B5C-4572-802A-25EEC2D71030}" type="presOf" srcId="{70EB1967-595B-4045-87E0-C4847091D86F}" destId="{96A8E278-DCB7-409A-AFA7-8B148013222A}" srcOrd="1" destOrd="0" presId="urn:microsoft.com/office/officeart/2005/8/layout/venn1"/>
    <dgm:cxn modelId="{3FB08E44-B614-4C04-AB00-240E3C4BF54E}" type="presOf" srcId="{70EB1967-595B-4045-87E0-C4847091D86F}" destId="{4E5A3C3D-F6E6-4F99-BB17-3C84FBA968F7}" srcOrd="0" destOrd="0" presId="urn:microsoft.com/office/officeart/2005/8/layout/venn1"/>
    <dgm:cxn modelId="{EEA64239-FDB4-448A-B0B5-5AAE8F7E2F18}" type="presOf" srcId="{79DBF144-6210-4A4E-89E2-62B60BC1BCF6}" destId="{6B57A97A-B5D9-4684-B975-D0A2C7AD857F}" srcOrd="0" destOrd="0" presId="urn:microsoft.com/office/officeart/2005/8/layout/venn1"/>
    <dgm:cxn modelId="{5EBD6008-CB04-46BA-9D64-4686C74F4016}" type="presOf" srcId="{79DBF144-6210-4A4E-89E2-62B60BC1BCF6}" destId="{8453F652-D707-48CD-BDFF-10AB783F6BDB}" srcOrd="1" destOrd="0" presId="urn:microsoft.com/office/officeart/2005/8/layout/venn1"/>
    <dgm:cxn modelId="{28A5359F-EA9D-42F5-B945-098B5D804BFA}" srcId="{D318543C-11E3-4B73-B625-463FCAD8B5B9}" destId="{70EB1967-595B-4045-87E0-C4847091D86F}" srcOrd="0" destOrd="0" parTransId="{E2D12C39-8F44-4A46-A111-30AE45D6B2D7}" sibTransId="{CD838EAB-3363-4CB6-88C8-D9E4358CCC8F}"/>
    <dgm:cxn modelId="{59678B72-C0B7-4E99-9BB7-A625AF3E3B61}" type="presOf" srcId="{D318543C-11E3-4B73-B625-463FCAD8B5B9}" destId="{899B03AF-DB06-4117-ADE6-597343B37DDF}" srcOrd="0" destOrd="0" presId="urn:microsoft.com/office/officeart/2005/8/layout/venn1"/>
    <dgm:cxn modelId="{13FC8C69-284F-4DF1-BBDF-31346D271017}" type="presParOf" srcId="{899B03AF-DB06-4117-ADE6-597343B37DDF}" destId="{4E5A3C3D-F6E6-4F99-BB17-3C84FBA968F7}" srcOrd="0" destOrd="0" presId="urn:microsoft.com/office/officeart/2005/8/layout/venn1"/>
    <dgm:cxn modelId="{14832065-29F2-42C7-A796-FBA987BA60E5}" type="presParOf" srcId="{899B03AF-DB06-4117-ADE6-597343B37DDF}" destId="{96A8E278-DCB7-409A-AFA7-8B148013222A}" srcOrd="1" destOrd="0" presId="urn:microsoft.com/office/officeart/2005/8/layout/venn1"/>
    <dgm:cxn modelId="{2745F350-678B-4F54-8FCA-5B3498CE771E}" type="presParOf" srcId="{899B03AF-DB06-4117-ADE6-597343B37DDF}" destId="{6B57A97A-B5D9-4684-B975-D0A2C7AD857F}" srcOrd="2" destOrd="0" presId="urn:microsoft.com/office/officeart/2005/8/layout/venn1"/>
    <dgm:cxn modelId="{106922E5-E7D4-4AAE-BD8D-F69258CCC69F}" type="presParOf" srcId="{899B03AF-DB06-4117-ADE6-597343B37DDF}" destId="{8453F652-D707-48CD-BDFF-10AB783F6BDB}" srcOrd="3" destOrd="0" presId="urn:microsoft.com/office/officeart/2005/8/layout/venn1"/>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A3C3D-F6E6-4F99-BB17-3C84FBA968F7}">
      <dsp:nvSpPr>
        <dsp:cNvPr id="0" name=""/>
        <dsp:cNvSpPr/>
      </dsp:nvSpPr>
      <dsp:spPr>
        <a:xfrm>
          <a:off x="188199" y="101195"/>
          <a:ext cx="4546926" cy="4546926"/>
        </a:xfrm>
        <a:prstGeom prst="ellipse">
          <a:avLst/>
        </a:prstGeom>
        <a:solidFill>
          <a:schemeClr val="accent1">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a:t>Classical </a:t>
          </a:r>
        </a:p>
      </dsp:txBody>
      <dsp:txXfrm>
        <a:off x="823130" y="637375"/>
        <a:ext cx="2621651" cy="3474566"/>
      </dsp:txXfrm>
    </dsp:sp>
    <dsp:sp modelId="{6B57A97A-B5D9-4684-B975-D0A2C7AD857F}">
      <dsp:nvSpPr>
        <dsp:cNvPr id="0" name=""/>
        <dsp:cNvSpPr/>
      </dsp:nvSpPr>
      <dsp:spPr>
        <a:xfrm>
          <a:off x="3461399" y="88736"/>
          <a:ext cx="4546926" cy="4546926"/>
        </a:xfrm>
        <a:prstGeom prst="ellipse">
          <a:avLst/>
        </a:prstGeom>
        <a:solidFill>
          <a:schemeClr val="accent5">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711450">
            <a:lnSpc>
              <a:spcPct val="90000"/>
            </a:lnSpc>
            <a:spcBef>
              <a:spcPct val="0"/>
            </a:spcBef>
            <a:spcAft>
              <a:spcPct val="35000"/>
            </a:spcAft>
          </a:pPr>
          <a:r>
            <a:rPr lang="en-US" sz="6100" kern="1200" dirty="0"/>
            <a:t>Operant</a:t>
          </a:r>
        </a:p>
      </dsp:txBody>
      <dsp:txXfrm>
        <a:off x="4751743" y="624916"/>
        <a:ext cx="2621651" cy="34745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A3C3D-F6E6-4F99-BB17-3C84FBA968F7}">
      <dsp:nvSpPr>
        <dsp:cNvPr id="0" name=""/>
        <dsp:cNvSpPr/>
      </dsp:nvSpPr>
      <dsp:spPr>
        <a:xfrm>
          <a:off x="1144775" y="20726"/>
          <a:ext cx="3789273" cy="3789273"/>
        </a:xfrm>
        <a:prstGeom prst="ellipse">
          <a:avLst/>
        </a:prstGeom>
        <a:solidFill>
          <a:schemeClr val="accent1">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222500">
            <a:lnSpc>
              <a:spcPct val="90000"/>
            </a:lnSpc>
            <a:spcBef>
              <a:spcPct val="0"/>
            </a:spcBef>
            <a:spcAft>
              <a:spcPct val="35000"/>
            </a:spcAft>
          </a:pPr>
          <a:r>
            <a:rPr lang="en-US" sz="5000" kern="1200" dirty="0"/>
            <a:t>Classical </a:t>
          </a:r>
        </a:p>
      </dsp:txBody>
      <dsp:txXfrm>
        <a:off x="1673908" y="467563"/>
        <a:ext cx="2184806" cy="2895600"/>
      </dsp:txXfrm>
    </dsp:sp>
    <dsp:sp modelId="{6B57A97A-B5D9-4684-B975-D0A2C7AD857F}">
      <dsp:nvSpPr>
        <dsp:cNvPr id="0" name=""/>
        <dsp:cNvSpPr/>
      </dsp:nvSpPr>
      <dsp:spPr>
        <a:xfrm>
          <a:off x="3872562" y="10363"/>
          <a:ext cx="3789273" cy="3789273"/>
        </a:xfrm>
        <a:prstGeom prst="ellipse">
          <a:avLst/>
        </a:prstGeom>
        <a:solidFill>
          <a:schemeClr val="accent5">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222500">
            <a:lnSpc>
              <a:spcPct val="90000"/>
            </a:lnSpc>
            <a:spcBef>
              <a:spcPct val="0"/>
            </a:spcBef>
            <a:spcAft>
              <a:spcPct val="35000"/>
            </a:spcAft>
          </a:pPr>
          <a:r>
            <a:rPr lang="en-US" sz="5000" kern="1200" dirty="0"/>
            <a:t>Operant</a:t>
          </a:r>
        </a:p>
      </dsp:txBody>
      <dsp:txXfrm>
        <a:off x="4947897" y="457200"/>
        <a:ext cx="2184806" cy="28956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pPr/>
              <a:t>1/3/19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p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pPr/>
              <a:t>1/3/19</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p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772211" rtl="0" eaLnBrk="1" latinLnBrk="0" hangingPunct="1">
      <a:defRPr sz="1000" kern="1200">
        <a:solidFill>
          <a:schemeClr val="tx1"/>
        </a:solidFill>
        <a:latin typeface="+mn-lt"/>
        <a:ea typeface="+mn-ea"/>
        <a:cs typeface="+mn-cs"/>
      </a:defRPr>
    </a:lvl1pPr>
    <a:lvl2pPr marL="386105" algn="l" defTabSz="772211" rtl="0" eaLnBrk="1" latinLnBrk="0" hangingPunct="1">
      <a:defRPr sz="1000" kern="1200">
        <a:solidFill>
          <a:schemeClr val="tx1"/>
        </a:solidFill>
        <a:latin typeface="+mn-lt"/>
        <a:ea typeface="+mn-ea"/>
        <a:cs typeface="+mn-cs"/>
      </a:defRPr>
    </a:lvl2pPr>
    <a:lvl3pPr marL="772211" algn="l" defTabSz="772211" rtl="0" eaLnBrk="1" latinLnBrk="0" hangingPunct="1">
      <a:defRPr sz="1000" kern="1200">
        <a:solidFill>
          <a:schemeClr val="tx1"/>
        </a:solidFill>
        <a:latin typeface="+mn-lt"/>
        <a:ea typeface="+mn-ea"/>
        <a:cs typeface="+mn-cs"/>
      </a:defRPr>
    </a:lvl3pPr>
    <a:lvl4pPr marL="1158316" algn="l" defTabSz="772211" rtl="0" eaLnBrk="1" latinLnBrk="0" hangingPunct="1">
      <a:defRPr sz="1000" kern="1200">
        <a:solidFill>
          <a:schemeClr val="tx1"/>
        </a:solidFill>
        <a:latin typeface="+mn-lt"/>
        <a:ea typeface="+mn-ea"/>
        <a:cs typeface="+mn-cs"/>
      </a:defRPr>
    </a:lvl4pPr>
    <a:lvl5pPr marL="1544422" algn="l" defTabSz="772211" rtl="0" eaLnBrk="1" latinLnBrk="0" hangingPunct="1">
      <a:defRPr sz="1000" kern="1200">
        <a:solidFill>
          <a:schemeClr val="tx1"/>
        </a:solidFill>
        <a:latin typeface="+mn-lt"/>
        <a:ea typeface="+mn-ea"/>
        <a:cs typeface="+mn-cs"/>
      </a:defRPr>
    </a:lvl5pPr>
    <a:lvl6pPr marL="1930527" algn="l" defTabSz="772211" rtl="0" eaLnBrk="1" latinLnBrk="0" hangingPunct="1">
      <a:defRPr sz="1000" kern="1200">
        <a:solidFill>
          <a:schemeClr val="tx1"/>
        </a:solidFill>
        <a:latin typeface="+mn-lt"/>
        <a:ea typeface="+mn-ea"/>
        <a:cs typeface="+mn-cs"/>
      </a:defRPr>
    </a:lvl6pPr>
    <a:lvl7pPr marL="2316632" algn="l" defTabSz="772211" rtl="0" eaLnBrk="1" latinLnBrk="0" hangingPunct="1">
      <a:defRPr sz="1000" kern="1200">
        <a:solidFill>
          <a:schemeClr val="tx1"/>
        </a:solidFill>
        <a:latin typeface="+mn-lt"/>
        <a:ea typeface="+mn-ea"/>
        <a:cs typeface="+mn-cs"/>
      </a:defRPr>
    </a:lvl7pPr>
    <a:lvl8pPr marL="2702738" algn="l" defTabSz="772211" rtl="0" eaLnBrk="1" latinLnBrk="0" hangingPunct="1">
      <a:defRPr sz="1000" kern="1200">
        <a:solidFill>
          <a:schemeClr val="tx1"/>
        </a:solidFill>
        <a:latin typeface="+mn-lt"/>
        <a:ea typeface="+mn-ea"/>
        <a:cs typeface="+mn-cs"/>
      </a:defRPr>
    </a:lvl8pPr>
    <a:lvl9pPr marL="3088843" algn="l" defTabSz="77221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E7649E-7EDD-41C1-A7F1-07ADD83DF2EA}" type="slidenum">
              <a:rPr lang="en-US" smtClean="0"/>
              <a:pPr/>
              <a:t>2</a:t>
            </a:fld>
            <a:endParaRPr lang="en-US"/>
          </a:p>
        </p:txBody>
      </p:sp>
    </p:spTree>
    <p:extLst>
      <p:ext uri="{BB962C8B-B14F-4D97-AF65-F5344CB8AC3E}">
        <p14:creationId xmlns:p14="http://schemas.microsoft.com/office/powerpoint/2010/main" val="186668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pPr/>
              <a:t>5</a:t>
            </a:fld>
            <a:endParaRPr lang="en-US"/>
          </a:p>
        </p:txBody>
      </p:sp>
    </p:spTree>
    <p:extLst>
      <p:ext uri="{BB962C8B-B14F-4D97-AF65-F5344CB8AC3E}">
        <p14:creationId xmlns:p14="http://schemas.microsoft.com/office/powerpoint/2010/main" val="168442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pPr/>
              <a:t>6</a:t>
            </a:fld>
            <a:endParaRPr lang="en-US"/>
          </a:p>
        </p:txBody>
      </p:sp>
    </p:spTree>
    <p:extLst>
      <p:ext uri="{BB962C8B-B14F-4D97-AF65-F5344CB8AC3E}">
        <p14:creationId xmlns:p14="http://schemas.microsoft.com/office/powerpoint/2010/main" val="1684421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pPr/>
              <a:t>8</a:t>
            </a:fld>
            <a:endParaRPr lang="en-US"/>
          </a:p>
        </p:txBody>
      </p:sp>
    </p:spTree>
    <p:extLst>
      <p:ext uri="{BB962C8B-B14F-4D97-AF65-F5344CB8AC3E}">
        <p14:creationId xmlns:p14="http://schemas.microsoft.com/office/powerpoint/2010/main" val="2969194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pPr/>
              <a:t>9</a:t>
            </a:fld>
            <a:endParaRPr lang="en-US"/>
          </a:p>
        </p:txBody>
      </p:sp>
    </p:spTree>
    <p:extLst>
      <p:ext uri="{BB962C8B-B14F-4D97-AF65-F5344CB8AC3E}">
        <p14:creationId xmlns:p14="http://schemas.microsoft.com/office/powerpoint/2010/main" val="2969194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1AAE03-359C-4063-BF8A-65479296DCC5}"/>
              </a:ext>
            </a:extLst>
          </p:cNvPr>
          <p:cNvSpPr>
            <a:spLocks noGrp="1"/>
          </p:cNvSpPr>
          <p:nvPr>
            <p:ph type="ctrTitle"/>
          </p:nvPr>
        </p:nvSpPr>
        <p:spPr>
          <a:xfrm>
            <a:off x="1143003" y="1122363"/>
            <a:ext cx="6858000" cy="2387600"/>
          </a:xfrm>
        </p:spPr>
        <p:txBody>
          <a:bodyPr anchor="b"/>
          <a:lstStyle>
            <a:lvl1pPr algn="ctr">
              <a:defRPr sz="5100"/>
            </a:lvl1pPr>
          </a:lstStyle>
          <a:p>
            <a:r>
              <a:rPr lang="en-US"/>
              <a:t>Click to edit Master title style</a:t>
            </a:r>
          </a:p>
        </p:txBody>
      </p:sp>
      <p:sp>
        <p:nvSpPr>
          <p:cNvPr id="3" name="Subtitle 2">
            <a:extLst>
              <a:ext uri="{FF2B5EF4-FFF2-40B4-BE49-F238E27FC236}">
                <a16:creationId xmlns="" xmlns:a16="http://schemas.microsoft.com/office/drawing/2014/main" id="{F3C81311-BF7D-4882-B4EF-48044B1F04AB}"/>
              </a:ext>
            </a:extLst>
          </p:cNvPr>
          <p:cNvSpPr>
            <a:spLocks noGrp="1"/>
          </p:cNvSpPr>
          <p:nvPr>
            <p:ph type="subTitle" idx="1"/>
          </p:nvPr>
        </p:nvSpPr>
        <p:spPr>
          <a:xfrm>
            <a:off x="1143003" y="3602038"/>
            <a:ext cx="6858000" cy="1655762"/>
          </a:xfrm>
        </p:spPr>
        <p:txBody>
          <a:bodyPr/>
          <a:lstStyle>
            <a:lvl1pPr marL="0" indent="0" algn="ctr">
              <a:buNone/>
              <a:defRPr sz="2000"/>
            </a:lvl1pPr>
            <a:lvl2pPr marL="385990" indent="0" algn="ctr">
              <a:buNone/>
              <a:defRPr sz="1700"/>
            </a:lvl2pPr>
            <a:lvl3pPr marL="771979" indent="0" algn="ctr">
              <a:buNone/>
              <a:defRPr sz="1500"/>
            </a:lvl3pPr>
            <a:lvl4pPr marL="1157969" indent="0" algn="ctr">
              <a:buNone/>
              <a:defRPr sz="1400"/>
            </a:lvl4pPr>
            <a:lvl5pPr marL="1543958" indent="0" algn="ctr">
              <a:buNone/>
              <a:defRPr sz="1400"/>
            </a:lvl5pPr>
            <a:lvl6pPr marL="1929948" indent="0" algn="ctr">
              <a:buNone/>
              <a:defRPr sz="1400"/>
            </a:lvl6pPr>
            <a:lvl7pPr marL="2315937" indent="0" algn="ctr">
              <a:buNone/>
              <a:defRPr sz="1400"/>
            </a:lvl7pPr>
            <a:lvl8pPr marL="2701927" indent="0" algn="ctr">
              <a:buNone/>
              <a:defRPr sz="1400"/>
            </a:lvl8pPr>
            <a:lvl9pPr marL="3087917" indent="0" algn="ctr">
              <a:buNone/>
              <a:defRPr sz="1400"/>
            </a:lvl9pPr>
          </a:lstStyle>
          <a:p>
            <a:r>
              <a:rPr lang="en-US"/>
              <a:t>Click to edit Master subtitle style</a:t>
            </a:r>
          </a:p>
        </p:txBody>
      </p:sp>
      <p:sp>
        <p:nvSpPr>
          <p:cNvPr id="4" name="Date Placeholder 3">
            <a:extLst>
              <a:ext uri="{FF2B5EF4-FFF2-40B4-BE49-F238E27FC236}">
                <a16:creationId xmlns="" xmlns:a16="http://schemas.microsoft.com/office/drawing/2014/main" id="{7CE46EFD-26E3-453A-915D-6BA1160923DF}"/>
              </a:ext>
            </a:extLst>
          </p:cNvPr>
          <p:cNvSpPr>
            <a:spLocks noGrp="1"/>
          </p:cNvSpPr>
          <p:nvPr>
            <p:ph type="dt" sz="half" idx="10"/>
          </p:nvPr>
        </p:nvSpPr>
        <p:spPr/>
        <p:txBody>
          <a:bodyPr/>
          <a:lstStyle/>
          <a:p>
            <a:fld id="{8727CCC0-C4DB-42D1-9826-01433275CFF8}" type="datetimeFigureOut">
              <a:rPr lang="en-US" smtClean="0"/>
              <a:pPr/>
              <a:t>1/3/19</a:t>
            </a:fld>
            <a:endParaRPr lang="en-US"/>
          </a:p>
        </p:txBody>
      </p:sp>
      <p:sp>
        <p:nvSpPr>
          <p:cNvPr id="5" name="Footer Placeholder 4">
            <a:extLst>
              <a:ext uri="{FF2B5EF4-FFF2-40B4-BE49-F238E27FC236}">
                <a16:creationId xmlns="" xmlns:a16="http://schemas.microsoft.com/office/drawing/2014/main" id="{35D5A0FD-E4CD-44B5-8DA9-E92D319AE1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0B843C2-D926-4F59-B8DF-29CFA027C19D}"/>
              </a:ext>
            </a:extLst>
          </p:cNvPr>
          <p:cNvSpPr>
            <a:spLocks noGrp="1"/>
          </p:cNvSpPr>
          <p:nvPr>
            <p:ph type="sldNum" sz="quarter" idx="12"/>
          </p:nvPr>
        </p:nvSpPr>
        <p:spPr/>
        <p:txBody>
          <a:bodyPr/>
          <a:lstStyle/>
          <a:p>
            <a:fld id="{E65D61D1-DC34-4E4C-9B58-20D9F7594555}" type="slidenum">
              <a:rPr lang="en-US" smtClean="0"/>
              <a:pPr/>
              <a:t>‹#›</a:t>
            </a:fld>
            <a:endParaRPr lang="en-US"/>
          </a:p>
        </p:txBody>
      </p:sp>
    </p:spTree>
    <p:extLst>
      <p:ext uri="{BB962C8B-B14F-4D97-AF65-F5344CB8AC3E}">
        <p14:creationId xmlns:p14="http://schemas.microsoft.com/office/powerpoint/2010/main" val="356403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9E3BF8-BE0A-45A8-B3CD-0180070B73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2FCDFEF-B008-406C-8CC0-DD8CE6AB78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DDC40AF-3725-4993-9898-7D1B60AEF993}"/>
              </a:ext>
            </a:extLst>
          </p:cNvPr>
          <p:cNvSpPr>
            <a:spLocks noGrp="1"/>
          </p:cNvSpPr>
          <p:nvPr>
            <p:ph type="dt" sz="half" idx="10"/>
          </p:nvPr>
        </p:nvSpPr>
        <p:spPr/>
        <p:txBody>
          <a:bodyPr/>
          <a:lstStyle/>
          <a:p>
            <a:fld id="{9AFE8FB1-0A7A-443E-AAF7-31D4FA1AA312}" type="datetimeFigureOut">
              <a:rPr lang="en-US" smtClean="0"/>
              <a:pPr/>
              <a:t>1/3/19</a:t>
            </a:fld>
            <a:endParaRPr lang="en-US"/>
          </a:p>
        </p:txBody>
      </p:sp>
      <p:sp>
        <p:nvSpPr>
          <p:cNvPr id="5" name="Footer Placeholder 4">
            <a:extLst>
              <a:ext uri="{FF2B5EF4-FFF2-40B4-BE49-F238E27FC236}">
                <a16:creationId xmlns="" xmlns:a16="http://schemas.microsoft.com/office/drawing/2014/main" id="{720E5CD4-9DAF-4881-B7C0-983516AA4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44A3A3A-9ADC-4C6F-8624-032F9D58B877}"/>
              </a:ext>
            </a:extLst>
          </p:cNvPr>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10495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4009FB3-F8BC-43AA-9DA3-9E393C389846}"/>
              </a:ext>
            </a:extLst>
          </p:cNvPr>
          <p:cNvSpPr>
            <a:spLocks noGrp="1"/>
          </p:cNvSpPr>
          <p:nvPr>
            <p:ph type="title" orient="vert"/>
          </p:nvPr>
        </p:nvSpPr>
        <p:spPr>
          <a:xfrm>
            <a:off x="6543677"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187BB3A-0EE1-4AFB-9370-4446386B9BF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15F6BCE-28F6-4A11-8E85-B097F3A5484E}"/>
              </a:ext>
            </a:extLst>
          </p:cNvPr>
          <p:cNvSpPr>
            <a:spLocks noGrp="1"/>
          </p:cNvSpPr>
          <p:nvPr>
            <p:ph type="dt" sz="half" idx="10"/>
          </p:nvPr>
        </p:nvSpPr>
        <p:spPr/>
        <p:txBody>
          <a:bodyPr/>
          <a:lstStyle/>
          <a:p>
            <a:fld id="{9AFE8FB1-0A7A-443E-AAF7-31D4FA1AA312}" type="datetimeFigureOut">
              <a:rPr lang="en-US" smtClean="0"/>
              <a:pPr/>
              <a:t>1/3/19</a:t>
            </a:fld>
            <a:endParaRPr lang="en-US"/>
          </a:p>
        </p:txBody>
      </p:sp>
      <p:sp>
        <p:nvSpPr>
          <p:cNvPr id="5" name="Footer Placeholder 4">
            <a:extLst>
              <a:ext uri="{FF2B5EF4-FFF2-40B4-BE49-F238E27FC236}">
                <a16:creationId xmlns="" xmlns:a16="http://schemas.microsoft.com/office/drawing/2014/main" id="{06C1F04F-068B-4D0A-9181-275867EDF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13F1AF1-1EBF-4D47-9EFE-AB83156D92B5}"/>
              </a:ext>
            </a:extLst>
          </p:cNvPr>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72494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D91B03-1772-4F8B-90D4-0915E36F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51DAF78-7A63-46CD-B666-69FD47ED10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2F4C7B8-780C-46D2-8794-87A4A6B85DB6}"/>
              </a:ext>
            </a:extLst>
          </p:cNvPr>
          <p:cNvSpPr>
            <a:spLocks noGrp="1"/>
          </p:cNvSpPr>
          <p:nvPr>
            <p:ph type="dt" sz="half" idx="10"/>
          </p:nvPr>
        </p:nvSpPr>
        <p:spPr/>
        <p:txBody>
          <a:bodyPr/>
          <a:lstStyle/>
          <a:p>
            <a:fld id="{9AFE8FB1-0A7A-443E-AAF7-31D4FA1AA312}" type="datetimeFigureOut">
              <a:rPr lang="en-US" smtClean="0"/>
              <a:pPr/>
              <a:t>1/3/19</a:t>
            </a:fld>
            <a:endParaRPr lang="en-US"/>
          </a:p>
        </p:txBody>
      </p:sp>
      <p:sp>
        <p:nvSpPr>
          <p:cNvPr id="5" name="Footer Placeholder 4">
            <a:extLst>
              <a:ext uri="{FF2B5EF4-FFF2-40B4-BE49-F238E27FC236}">
                <a16:creationId xmlns="" xmlns:a16="http://schemas.microsoft.com/office/drawing/2014/main" id="{CB2B8E84-EF4A-41D8-BCE5-A7DB0561DB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49FDC086-3DC5-4D75-9A20-52569552193C}"/>
              </a:ext>
            </a:extLst>
          </p:cNvPr>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13771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6E5DE8-5E43-4574-A223-3F8754F7F0E4}"/>
              </a:ext>
            </a:extLst>
          </p:cNvPr>
          <p:cNvSpPr>
            <a:spLocks noGrp="1"/>
          </p:cNvSpPr>
          <p:nvPr>
            <p:ph type="title"/>
          </p:nvPr>
        </p:nvSpPr>
        <p:spPr>
          <a:xfrm>
            <a:off x="623887" y="1709740"/>
            <a:ext cx="7886700" cy="2852737"/>
          </a:xfrm>
        </p:spPr>
        <p:txBody>
          <a:bodyPr anchor="b"/>
          <a:lstStyle>
            <a:lvl1pPr>
              <a:defRPr sz="5100"/>
            </a:lvl1pPr>
          </a:lstStyle>
          <a:p>
            <a:r>
              <a:rPr lang="en-US"/>
              <a:t>Click to edit Master title style</a:t>
            </a:r>
          </a:p>
        </p:txBody>
      </p:sp>
      <p:sp>
        <p:nvSpPr>
          <p:cNvPr id="3" name="Text Placeholder 2">
            <a:extLst>
              <a:ext uri="{FF2B5EF4-FFF2-40B4-BE49-F238E27FC236}">
                <a16:creationId xmlns="" xmlns:a16="http://schemas.microsoft.com/office/drawing/2014/main" id="{EB0694F4-147A-459D-8DA6-50FA1A7BD241}"/>
              </a:ext>
            </a:extLst>
          </p:cNvPr>
          <p:cNvSpPr>
            <a:spLocks noGrp="1"/>
          </p:cNvSpPr>
          <p:nvPr>
            <p:ph type="body" idx="1"/>
          </p:nvPr>
        </p:nvSpPr>
        <p:spPr>
          <a:xfrm>
            <a:off x="623887" y="4589465"/>
            <a:ext cx="7886700" cy="1500187"/>
          </a:xfrm>
        </p:spPr>
        <p:txBody>
          <a:bodyPr/>
          <a:lstStyle>
            <a:lvl1pPr marL="0" indent="0">
              <a:buNone/>
              <a:defRPr sz="2000">
                <a:solidFill>
                  <a:schemeClr val="tx1">
                    <a:tint val="75000"/>
                  </a:schemeClr>
                </a:solidFill>
              </a:defRPr>
            </a:lvl1pPr>
            <a:lvl2pPr marL="385990" indent="0">
              <a:buNone/>
              <a:defRPr sz="1700">
                <a:solidFill>
                  <a:schemeClr val="tx1">
                    <a:tint val="75000"/>
                  </a:schemeClr>
                </a:solidFill>
              </a:defRPr>
            </a:lvl2pPr>
            <a:lvl3pPr marL="771979" indent="0">
              <a:buNone/>
              <a:defRPr sz="1500">
                <a:solidFill>
                  <a:schemeClr val="tx1">
                    <a:tint val="75000"/>
                  </a:schemeClr>
                </a:solidFill>
              </a:defRPr>
            </a:lvl3pPr>
            <a:lvl4pPr marL="1157969" indent="0">
              <a:buNone/>
              <a:defRPr sz="1400">
                <a:solidFill>
                  <a:schemeClr val="tx1">
                    <a:tint val="75000"/>
                  </a:schemeClr>
                </a:solidFill>
              </a:defRPr>
            </a:lvl4pPr>
            <a:lvl5pPr marL="1543958" indent="0">
              <a:buNone/>
              <a:defRPr sz="1400">
                <a:solidFill>
                  <a:schemeClr val="tx1">
                    <a:tint val="75000"/>
                  </a:schemeClr>
                </a:solidFill>
              </a:defRPr>
            </a:lvl5pPr>
            <a:lvl6pPr marL="1929948" indent="0">
              <a:buNone/>
              <a:defRPr sz="1400">
                <a:solidFill>
                  <a:schemeClr val="tx1">
                    <a:tint val="75000"/>
                  </a:schemeClr>
                </a:solidFill>
              </a:defRPr>
            </a:lvl6pPr>
            <a:lvl7pPr marL="2315937" indent="0">
              <a:buNone/>
              <a:defRPr sz="1400">
                <a:solidFill>
                  <a:schemeClr val="tx1">
                    <a:tint val="75000"/>
                  </a:schemeClr>
                </a:solidFill>
              </a:defRPr>
            </a:lvl7pPr>
            <a:lvl8pPr marL="2701927" indent="0">
              <a:buNone/>
              <a:defRPr sz="1400">
                <a:solidFill>
                  <a:schemeClr val="tx1">
                    <a:tint val="75000"/>
                  </a:schemeClr>
                </a:solidFill>
              </a:defRPr>
            </a:lvl8pPr>
            <a:lvl9pPr marL="3087917"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DB76B92-87A6-4068-A90C-DAE2BF438C81}"/>
              </a:ext>
            </a:extLst>
          </p:cNvPr>
          <p:cNvSpPr>
            <a:spLocks noGrp="1"/>
          </p:cNvSpPr>
          <p:nvPr>
            <p:ph type="dt" sz="half" idx="10"/>
          </p:nvPr>
        </p:nvSpPr>
        <p:spPr/>
        <p:txBody>
          <a:bodyPr/>
          <a:lstStyle/>
          <a:p>
            <a:fld id="{9AFE8FB1-0A7A-443E-AAF7-31D4FA1AA312}" type="datetimeFigureOut">
              <a:rPr lang="en-US" smtClean="0"/>
              <a:pPr/>
              <a:t>1/3/19</a:t>
            </a:fld>
            <a:endParaRPr lang="en-US"/>
          </a:p>
        </p:txBody>
      </p:sp>
      <p:sp>
        <p:nvSpPr>
          <p:cNvPr id="5" name="Footer Placeholder 4">
            <a:extLst>
              <a:ext uri="{FF2B5EF4-FFF2-40B4-BE49-F238E27FC236}">
                <a16:creationId xmlns="" xmlns:a16="http://schemas.microsoft.com/office/drawing/2014/main" id="{393B96A5-03FE-40EA-AD9F-1F71B8C6E7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8C8C535-B340-4E20-B59A-3DE1092F470C}"/>
              </a:ext>
            </a:extLst>
          </p:cNvPr>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88485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E9A117-F1B7-4AC6-8275-4DE132496B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75F38E9-3252-41BA-AB1A-75C9FBD165CE}"/>
              </a:ext>
            </a:extLst>
          </p:cNvPr>
          <p:cNvSpPr>
            <a:spLocks noGrp="1"/>
          </p:cNvSpPr>
          <p:nvPr>
            <p:ph sz="half" idx="1"/>
          </p:nvPr>
        </p:nvSpPr>
        <p:spPr>
          <a:xfrm>
            <a:off x="628653"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E926609-24CD-4B11-A3CE-9C29426A160C}"/>
              </a:ext>
            </a:extLst>
          </p:cNvPr>
          <p:cNvSpPr>
            <a:spLocks noGrp="1"/>
          </p:cNvSpPr>
          <p:nvPr>
            <p:ph sz="half" idx="2"/>
          </p:nvPr>
        </p:nvSpPr>
        <p:spPr>
          <a:xfrm>
            <a:off x="4629152"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60105D4-3F48-42B2-854A-2740D26CAC05}"/>
              </a:ext>
            </a:extLst>
          </p:cNvPr>
          <p:cNvSpPr>
            <a:spLocks noGrp="1"/>
          </p:cNvSpPr>
          <p:nvPr>
            <p:ph type="dt" sz="half" idx="10"/>
          </p:nvPr>
        </p:nvSpPr>
        <p:spPr/>
        <p:txBody>
          <a:bodyPr/>
          <a:lstStyle/>
          <a:p>
            <a:fld id="{9AFE8FB1-0A7A-443E-AAF7-31D4FA1AA312}" type="datetimeFigureOut">
              <a:rPr lang="en-US" smtClean="0"/>
              <a:pPr/>
              <a:t>1/3/19</a:t>
            </a:fld>
            <a:endParaRPr lang="en-US"/>
          </a:p>
        </p:txBody>
      </p:sp>
      <p:sp>
        <p:nvSpPr>
          <p:cNvPr id="6" name="Footer Placeholder 5">
            <a:extLst>
              <a:ext uri="{FF2B5EF4-FFF2-40B4-BE49-F238E27FC236}">
                <a16:creationId xmlns="" xmlns:a16="http://schemas.microsoft.com/office/drawing/2014/main" id="{417217BF-431E-416E-9614-3C717190FF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50C7934-626E-439D-8541-0BAD494558C3}"/>
              </a:ext>
            </a:extLst>
          </p:cNvPr>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38685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C46D57-4090-4656-84C9-50C2FB308F30}"/>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1D58E2B-73C0-4E56-8188-5DA39FE2F843}"/>
              </a:ext>
            </a:extLst>
          </p:cNvPr>
          <p:cNvSpPr>
            <a:spLocks noGrp="1"/>
          </p:cNvSpPr>
          <p:nvPr>
            <p:ph type="body" idx="1"/>
          </p:nvPr>
        </p:nvSpPr>
        <p:spPr>
          <a:xfrm>
            <a:off x="629842" y="1681164"/>
            <a:ext cx="3868340" cy="823912"/>
          </a:xfrm>
        </p:spPr>
        <p:txBody>
          <a:bodyPr anchor="b"/>
          <a:lstStyle>
            <a:lvl1pPr marL="0" indent="0">
              <a:buNone/>
              <a:defRPr sz="2000" b="1"/>
            </a:lvl1pPr>
            <a:lvl2pPr marL="385990" indent="0">
              <a:buNone/>
              <a:defRPr sz="1700" b="1"/>
            </a:lvl2pPr>
            <a:lvl3pPr marL="771979" indent="0">
              <a:buNone/>
              <a:defRPr sz="1500" b="1"/>
            </a:lvl3pPr>
            <a:lvl4pPr marL="1157969" indent="0">
              <a:buNone/>
              <a:defRPr sz="1400" b="1"/>
            </a:lvl4pPr>
            <a:lvl5pPr marL="1543958" indent="0">
              <a:buNone/>
              <a:defRPr sz="1400" b="1"/>
            </a:lvl5pPr>
            <a:lvl6pPr marL="1929948" indent="0">
              <a:buNone/>
              <a:defRPr sz="1400" b="1"/>
            </a:lvl6pPr>
            <a:lvl7pPr marL="2315937" indent="0">
              <a:buNone/>
              <a:defRPr sz="1400" b="1"/>
            </a:lvl7pPr>
            <a:lvl8pPr marL="2701927" indent="0">
              <a:buNone/>
              <a:defRPr sz="1400" b="1"/>
            </a:lvl8pPr>
            <a:lvl9pPr marL="3087917" indent="0">
              <a:buNone/>
              <a:defRPr sz="1400" b="1"/>
            </a:lvl9pPr>
          </a:lstStyle>
          <a:p>
            <a:pPr lvl="0"/>
            <a:r>
              <a:rPr lang="en-US"/>
              <a:t>Edit Master text styles</a:t>
            </a:r>
          </a:p>
        </p:txBody>
      </p:sp>
      <p:sp>
        <p:nvSpPr>
          <p:cNvPr id="4" name="Content Placeholder 3">
            <a:extLst>
              <a:ext uri="{FF2B5EF4-FFF2-40B4-BE49-F238E27FC236}">
                <a16:creationId xmlns="" xmlns:a16="http://schemas.microsoft.com/office/drawing/2014/main" id="{D0EFA9A3-C84F-4BF8-878B-AB62FFD6A99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A7F9717A-79ED-4374-81B3-13F854AE436D}"/>
              </a:ext>
            </a:extLst>
          </p:cNvPr>
          <p:cNvSpPr>
            <a:spLocks noGrp="1"/>
          </p:cNvSpPr>
          <p:nvPr>
            <p:ph type="body" sz="quarter" idx="3"/>
          </p:nvPr>
        </p:nvSpPr>
        <p:spPr>
          <a:xfrm>
            <a:off x="4629150" y="1681164"/>
            <a:ext cx="3887391" cy="823912"/>
          </a:xfrm>
        </p:spPr>
        <p:txBody>
          <a:bodyPr anchor="b"/>
          <a:lstStyle>
            <a:lvl1pPr marL="0" indent="0">
              <a:buNone/>
              <a:defRPr sz="2000" b="1"/>
            </a:lvl1pPr>
            <a:lvl2pPr marL="385990" indent="0">
              <a:buNone/>
              <a:defRPr sz="1700" b="1"/>
            </a:lvl2pPr>
            <a:lvl3pPr marL="771979" indent="0">
              <a:buNone/>
              <a:defRPr sz="1500" b="1"/>
            </a:lvl3pPr>
            <a:lvl4pPr marL="1157969" indent="0">
              <a:buNone/>
              <a:defRPr sz="1400" b="1"/>
            </a:lvl4pPr>
            <a:lvl5pPr marL="1543958" indent="0">
              <a:buNone/>
              <a:defRPr sz="1400" b="1"/>
            </a:lvl5pPr>
            <a:lvl6pPr marL="1929948" indent="0">
              <a:buNone/>
              <a:defRPr sz="1400" b="1"/>
            </a:lvl6pPr>
            <a:lvl7pPr marL="2315937" indent="0">
              <a:buNone/>
              <a:defRPr sz="1400" b="1"/>
            </a:lvl7pPr>
            <a:lvl8pPr marL="2701927" indent="0">
              <a:buNone/>
              <a:defRPr sz="1400" b="1"/>
            </a:lvl8pPr>
            <a:lvl9pPr marL="3087917" indent="0">
              <a:buNone/>
              <a:defRPr sz="1400" b="1"/>
            </a:lvl9pPr>
          </a:lstStyle>
          <a:p>
            <a:pPr lvl="0"/>
            <a:r>
              <a:rPr lang="en-US"/>
              <a:t>Edit Master text styles</a:t>
            </a:r>
          </a:p>
        </p:txBody>
      </p:sp>
      <p:sp>
        <p:nvSpPr>
          <p:cNvPr id="6" name="Content Placeholder 5">
            <a:extLst>
              <a:ext uri="{FF2B5EF4-FFF2-40B4-BE49-F238E27FC236}">
                <a16:creationId xmlns="" xmlns:a16="http://schemas.microsoft.com/office/drawing/2014/main" id="{6A007D91-5BAF-4318-8282-5A0051900060}"/>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542C50B-558D-42DE-BE17-5E530D71493F}"/>
              </a:ext>
            </a:extLst>
          </p:cNvPr>
          <p:cNvSpPr>
            <a:spLocks noGrp="1"/>
          </p:cNvSpPr>
          <p:nvPr>
            <p:ph type="dt" sz="half" idx="10"/>
          </p:nvPr>
        </p:nvSpPr>
        <p:spPr/>
        <p:txBody>
          <a:bodyPr/>
          <a:lstStyle/>
          <a:p>
            <a:fld id="{9AFE8FB1-0A7A-443E-AAF7-31D4FA1AA312}" type="datetimeFigureOut">
              <a:rPr lang="en-US" smtClean="0"/>
              <a:pPr/>
              <a:t>1/3/19</a:t>
            </a:fld>
            <a:endParaRPr lang="en-US"/>
          </a:p>
        </p:txBody>
      </p:sp>
      <p:sp>
        <p:nvSpPr>
          <p:cNvPr id="8" name="Footer Placeholder 7">
            <a:extLst>
              <a:ext uri="{FF2B5EF4-FFF2-40B4-BE49-F238E27FC236}">
                <a16:creationId xmlns="" xmlns:a16="http://schemas.microsoft.com/office/drawing/2014/main" id="{14624275-2743-49AA-AEB6-AAAAEB30FD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4E58B5E-E147-456B-AE14-A88E46295D7C}"/>
              </a:ext>
            </a:extLst>
          </p:cNvPr>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06697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B668C7-B7A9-4C8E-81C6-B7A3E9EE1E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ADA60E4-0B44-46C7-8E52-F5AB4A43DB5B}"/>
              </a:ext>
            </a:extLst>
          </p:cNvPr>
          <p:cNvSpPr>
            <a:spLocks noGrp="1"/>
          </p:cNvSpPr>
          <p:nvPr>
            <p:ph type="dt" sz="half" idx="10"/>
          </p:nvPr>
        </p:nvSpPr>
        <p:spPr/>
        <p:txBody>
          <a:bodyPr/>
          <a:lstStyle/>
          <a:p>
            <a:fld id="{9AFE8FB1-0A7A-443E-AAF7-31D4FA1AA312}" type="datetimeFigureOut">
              <a:rPr lang="en-US" smtClean="0"/>
              <a:pPr/>
              <a:t>1/3/19</a:t>
            </a:fld>
            <a:endParaRPr lang="en-US"/>
          </a:p>
        </p:txBody>
      </p:sp>
      <p:sp>
        <p:nvSpPr>
          <p:cNvPr id="4" name="Footer Placeholder 3">
            <a:extLst>
              <a:ext uri="{FF2B5EF4-FFF2-40B4-BE49-F238E27FC236}">
                <a16:creationId xmlns="" xmlns:a16="http://schemas.microsoft.com/office/drawing/2014/main" id="{7F35077C-0AE1-4E74-BF24-71405C2380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FFD1B3F3-5614-4DEC-A5FE-6BC255AD5C67}"/>
              </a:ext>
            </a:extLst>
          </p:cNvPr>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18073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A808F7C-8F7F-4BC8-96BB-C42D921FD23A}"/>
              </a:ext>
            </a:extLst>
          </p:cNvPr>
          <p:cNvSpPr>
            <a:spLocks noGrp="1"/>
          </p:cNvSpPr>
          <p:nvPr>
            <p:ph type="dt" sz="half" idx="10"/>
          </p:nvPr>
        </p:nvSpPr>
        <p:spPr/>
        <p:txBody>
          <a:bodyPr/>
          <a:lstStyle/>
          <a:p>
            <a:fld id="{9AFE8FB1-0A7A-443E-AAF7-31D4FA1AA312}" type="datetimeFigureOut">
              <a:rPr lang="en-US" smtClean="0"/>
              <a:pPr/>
              <a:t>1/3/19</a:t>
            </a:fld>
            <a:endParaRPr lang="en-US"/>
          </a:p>
        </p:txBody>
      </p:sp>
      <p:sp>
        <p:nvSpPr>
          <p:cNvPr id="3" name="Footer Placeholder 2">
            <a:extLst>
              <a:ext uri="{FF2B5EF4-FFF2-40B4-BE49-F238E27FC236}">
                <a16:creationId xmlns="" xmlns:a16="http://schemas.microsoft.com/office/drawing/2014/main" id="{1172EE0D-FE3F-4AF0-9E80-FA022F7BE6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F71398F-82BD-4623-B0DC-D76BE89B16D5}"/>
              </a:ext>
            </a:extLst>
          </p:cNvPr>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44529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9D128A-6AC8-43C7-9FFF-050E81837466}"/>
              </a:ext>
            </a:extLst>
          </p:cNvPr>
          <p:cNvSpPr>
            <a:spLocks noGrp="1"/>
          </p:cNvSpPr>
          <p:nvPr>
            <p:ph type="title"/>
          </p:nvPr>
        </p:nvSpPr>
        <p:spPr>
          <a:xfrm>
            <a:off x="629844" y="457201"/>
            <a:ext cx="2949177" cy="1600200"/>
          </a:xfrm>
        </p:spPr>
        <p:txBody>
          <a:bodyPr anchor="b"/>
          <a:lstStyle>
            <a:lvl1pPr>
              <a:defRPr sz="2700"/>
            </a:lvl1pPr>
          </a:lstStyle>
          <a:p>
            <a:r>
              <a:rPr lang="en-US"/>
              <a:t>Click to edit Master title style</a:t>
            </a:r>
          </a:p>
        </p:txBody>
      </p:sp>
      <p:sp>
        <p:nvSpPr>
          <p:cNvPr id="3" name="Content Placeholder 2">
            <a:extLst>
              <a:ext uri="{FF2B5EF4-FFF2-40B4-BE49-F238E27FC236}">
                <a16:creationId xmlns="" xmlns:a16="http://schemas.microsoft.com/office/drawing/2014/main" id="{5874126B-8F30-4936-82F6-4C2168DBF1BD}"/>
              </a:ext>
            </a:extLst>
          </p:cNvPr>
          <p:cNvSpPr>
            <a:spLocks noGrp="1"/>
          </p:cNvSpPr>
          <p:nvPr>
            <p:ph idx="1"/>
          </p:nvPr>
        </p:nvSpPr>
        <p:spPr>
          <a:xfrm>
            <a:off x="3887393" y="987426"/>
            <a:ext cx="4629150" cy="487362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5696426-DDD2-494F-A979-5B8351C2AB1D}"/>
              </a:ext>
            </a:extLst>
          </p:cNvPr>
          <p:cNvSpPr>
            <a:spLocks noGrp="1"/>
          </p:cNvSpPr>
          <p:nvPr>
            <p:ph type="body" sz="half" idx="2"/>
          </p:nvPr>
        </p:nvSpPr>
        <p:spPr>
          <a:xfrm>
            <a:off x="629844" y="2057400"/>
            <a:ext cx="2949177" cy="3811588"/>
          </a:xfrm>
        </p:spPr>
        <p:txBody>
          <a:bodyPr/>
          <a:lstStyle>
            <a:lvl1pPr marL="0" indent="0">
              <a:buNone/>
              <a:defRPr sz="1400"/>
            </a:lvl1pPr>
            <a:lvl2pPr marL="385990" indent="0">
              <a:buNone/>
              <a:defRPr sz="1200"/>
            </a:lvl2pPr>
            <a:lvl3pPr marL="771979" indent="0">
              <a:buNone/>
              <a:defRPr sz="1000"/>
            </a:lvl3pPr>
            <a:lvl4pPr marL="1157969" indent="0">
              <a:buNone/>
              <a:defRPr sz="800"/>
            </a:lvl4pPr>
            <a:lvl5pPr marL="1543958" indent="0">
              <a:buNone/>
              <a:defRPr sz="800"/>
            </a:lvl5pPr>
            <a:lvl6pPr marL="1929948" indent="0">
              <a:buNone/>
              <a:defRPr sz="800"/>
            </a:lvl6pPr>
            <a:lvl7pPr marL="2315937" indent="0">
              <a:buNone/>
              <a:defRPr sz="800"/>
            </a:lvl7pPr>
            <a:lvl8pPr marL="2701927" indent="0">
              <a:buNone/>
              <a:defRPr sz="800"/>
            </a:lvl8pPr>
            <a:lvl9pPr marL="3087917" indent="0">
              <a:buNone/>
              <a:defRPr sz="800"/>
            </a:lvl9pPr>
          </a:lstStyle>
          <a:p>
            <a:pPr lvl="0"/>
            <a:r>
              <a:rPr lang="en-US"/>
              <a:t>Edit Master text styles</a:t>
            </a:r>
          </a:p>
        </p:txBody>
      </p:sp>
      <p:sp>
        <p:nvSpPr>
          <p:cNvPr id="5" name="Date Placeholder 4">
            <a:extLst>
              <a:ext uri="{FF2B5EF4-FFF2-40B4-BE49-F238E27FC236}">
                <a16:creationId xmlns="" xmlns:a16="http://schemas.microsoft.com/office/drawing/2014/main" id="{B12507AC-AFFF-4CB8-8978-CC17554FD3F5}"/>
              </a:ext>
            </a:extLst>
          </p:cNvPr>
          <p:cNvSpPr>
            <a:spLocks noGrp="1"/>
          </p:cNvSpPr>
          <p:nvPr>
            <p:ph type="dt" sz="half" idx="10"/>
          </p:nvPr>
        </p:nvSpPr>
        <p:spPr/>
        <p:txBody>
          <a:bodyPr/>
          <a:lstStyle/>
          <a:p>
            <a:fld id="{9AFE8FB1-0A7A-443E-AAF7-31D4FA1AA312}" type="datetimeFigureOut">
              <a:rPr lang="en-US" smtClean="0"/>
              <a:pPr/>
              <a:t>1/3/19</a:t>
            </a:fld>
            <a:endParaRPr lang="en-US"/>
          </a:p>
        </p:txBody>
      </p:sp>
      <p:sp>
        <p:nvSpPr>
          <p:cNvPr id="6" name="Footer Placeholder 5">
            <a:extLst>
              <a:ext uri="{FF2B5EF4-FFF2-40B4-BE49-F238E27FC236}">
                <a16:creationId xmlns="" xmlns:a16="http://schemas.microsoft.com/office/drawing/2014/main" id="{38491D04-B7C6-485F-8371-81BBEAF81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2086B98-91D3-435A-BB60-894DC62A12B8}"/>
              </a:ext>
            </a:extLst>
          </p:cNvPr>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94972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051CBB-FB23-4A9A-A7C0-42055465AFC4}"/>
              </a:ext>
            </a:extLst>
          </p:cNvPr>
          <p:cNvSpPr>
            <a:spLocks noGrp="1"/>
          </p:cNvSpPr>
          <p:nvPr>
            <p:ph type="title"/>
          </p:nvPr>
        </p:nvSpPr>
        <p:spPr>
          <a:xfrm>
            <a:off x="629844" y="457201"/>
            <a:ext cx="2949177" cy="1600200"/>
          </a:xfrm>
        </p:spPr>
        <p:txBody>
          <a:bodyPr anchor="b"/>
          <a:lstStyle>
            <a:lvl1pPr>
              <a:defRPr sz="2700"/>
            </a:lvl1pPr>
          </a:lstStyle>
          <a:p>
            <a:r>
              <a:rPr lang="en-US"/>
              <a:t>Click to edit Master title style</a:t>
            </a:r>
          </a:p>
        </p:txBody>
      </p:sp>
      <p:sp>
        <p:nvSpPr>
          <p:cNvPr id="3" name="Picture Placeholder 2">
            <a:extLst>
              <a:ext uri="{FF2B5EF4-FFF2-40B4-BE49-F238E27FC236}">
                <a16:creationId xmlns="" xmlns:a16="http://schemas.microsoft.com/office/drawing/2014/main" id="{187EBD46-DA1D-47B4-8644-D8D9B0F875C9}"/>
              </a:ext>
            </a:extLst>
          </p:cNvPr>
          <p:cNvSpPr>
            <a:spLocks noGrp="1"/>
          </p:cNvSpPr>
          <p:nvPr>
            <p:ph type="pic" idx="1"/>
          </p:nvPr>
        </p:nvSpPr>
        <p:spPr>
          <a:xfrm>
            <a:off x="3887393" y="987426"/>
            <a:ext cx="4629150" cy="4873625"/>
          </a:xfrm>
        </p:spPr>
        <p:txBody>
          <a:bodyPr/>
          <a:lstStyle>
            <a:lvl1pPr marL="0" indent="0">
              <a:buNone/>
              <a:defRPr sz="2700"/>
            </a:lvl1pPr>
            <a:lvl2pPr marL="385990" indent="0">
              <a:buNone/>
              <a:defRPr sz="2400"/>
            </a:lvl2pPr>
            <a:lvl3pPr marL="771979" indent="0">
              <a:buNone/>
              <a:defRPr sz="2000"/>
            </a:lvl3pPr>
            <a:lvl4pPr marL="1157969" indent="0">
              <a:buNone/>
              <a:defRPr sz="1700"/>
            </a:lvl4pPr>
            <a:lvl5pPr marL="1543958" indent="0">
              <a:buNone/>
              <a:defRPr sz="1700"/>
            </a:lvl5pPr>
            <a:lvl6pPr marL="1929948" indent="0">
              <a:buNone/>
              <a:defRPr sz="1700"/>
            </a:lvl6pPr>
            <a:lvl7pPr marL="2315937" indent="0">
              <a:buNone/>
              <a:defRPr sz="1700"/>
            </a:lvl7pPr>
            <a:lvl8pPr marL="2701927" indent="0">
              <a:buNone/>
              <a:defRPr sz="1700"/>
            </a:lvl8pPr>
            <a:lvl9pPr marL="3087917" indent="0">
              <a:buNone/>
              <a:defRPr sz="1700"/>
            </a:lvl9pPr>
          </a:lstStyle>
          <a:p>
            <a:endParaRPr lang="en-US"/>
          </a:p>
        </p:txBody>
      </p:sp>
      <p:sp>
        <p:nvSpPr>
          <p:cNvPr id="4" name="Text Placeholder 3">
            <a:extLst>
              <a:ext uri="{FF2B5EF4-FFF2-40B4-BE49-F238E27FC236}">
                <a16:creationId xmlns="" xmlns:a16="http://schemas.microsoft.com/office/drawing/2014/main" id="{8ADB8538-884A-4A96-B1C2-A46ECBA3501F}"/>
              </a:ext>
            </a:extLst>
          </p:cNvPr>
          <p:cNvSpPr>
            <a:spLocks noGrp="1"/>
          </p:cNvSpPr>
          <p:nvPr>
            <p:ph type="body" sz="half" idx="2"/>
          </p:nvPr>
        </p:nvSpPr>
        <p:spPr>
          <a:xfrm>
            <a:off x="629844" y="2057400"/>
            <a:ext cx="2949177" cy="3811588"/>
          </a:xfrm>
        </p:spPr>
        <p:txBody>
          <a:bodyPr/>
          <a:lstStyle>
            <a:lvl1pPr marL="0" indent="0">
              <a:buNone/>
              <a:defRPr sz="1400"/>
            </a:lvl1pPr>
            <a:lvl2pPr marL="385990" indent="0">
              <a:buNone/>
              <a:defRPr sz="1200"/>
            </a:lvl2pPr>
            <a:lvl3pPr marL="771979" indent="0">
              <a:buNone/>
              <a:defRPr sz="1000"/>
            </a:lvl3pPr>
            <a:lvl4pPr marL="1157969" indent="0">
              <a:buNone/>
              <a:defRPr sz="800"/>
            </a:lvl4pPr>
            <a:lvl5pPr marL="1543958" indent="0">
              <a:buNone/>
              <a:defRPr sz="800"/>
            </a:lvl5pPr>
            <a:lvl6pPr marL="1929948" indent="0">
              <a:buNone/>
              <a:defRPr sz="800"/>
            </a:lvl6pPr>
            <a:lvl7pPr marL="2315937" indent="0">
              <a:buNone/>
              <a:defRPr sz="800"/>
            </a:lvl7pPr>
            <a:lvl8pPr marL="2701927" indent="0">
              <a:buNone/>
              <a:defRPr sz="800"/>
            </a:lvl8pPr>
            <a:lvl9pPr marL="3087917" indent="0">
              <a:buNone/>
              <a:defRPr sz="800"/>
            </a:lvl9pPr>
          </a:lstStyle>
          <a:p>
            <a:pPr lvl="0"/>
            <a:r>
              <a:rPr lang="en-US"/>
              <a:t>Edit Master text styles</a:t>
            </a:r>
          </a:p>
        </p:txBody>
      </p:sp>
      <p:sp>
        <p:nvSpPr>
          <p:cNvPr id="5" name="Date Placeholder 4">
            <a:extLst>
              <a:ext uri="{FF2B5EF4-FFF2-40B4-BE49-F238E27FC236}">
                <a16:creationId xmlns="" xmlns:a16="http://schemas.microsoft.com/office/drawing/2014/main" id="{4B47B71A-7285-450B-8715-262E71FB09E7}"/>
              </a:ext>
            </a:extLst>
          </p:cNvPr>
          <p:cNvSpPr>
            <a:spLocks noGrp="1"/>
          </p:cNvSpPr>
          <p:nvPr>
            <p:ph type="dt" sz="half" idx="10"/>
          </p:nvPr>
        </p:nvSpPr>
        <p:spPr/>
        <p:txBody>
          <a:bodyPr/>
          <a:lstStyle/>
          <a:p>
            <a:fld id="{9AFE8FB1-0A7A-443E-AAF7-31D4FA1AA312}" type="datetimeFigureOut">
              <a:rPr lang="en-US" smtClean="0"/>
              <a:pPr/>
              <a:t>1/3/19</a:t>
            </a:fld>
            <a:endParaRPr lang="en-US"/>
          </a:p>
        </p:txBody>
      </p:sp>
      <p:sp>
        <p:nvSpPr>
          <p:cNvPr id="6" name="Footer Placeholder 5">
            <a:extLst>
              <a:ext uri="{FF2B5EF4-FFF2-40B4-BE49-F238E27FC236}">
                <a16:creationId xmlns="" xmlns:a16="http://schemas.microsoft.com/office/drawing/2014/main" id="{BBF24CBE-0393-44E3-A387-E18DEE9D4E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A66B073-1D1A-4C9C-A0C9-A9730D384261}"/>
              </a:ext>
            </a:extLst>
          </p:cNvPr>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58705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97CE79F-FFA0-49A8-A0FC-57A95F9FB138}"/>
              </a:ext>
            </a:extLst>
          </p:cNvPr>
          <p:cNvSpPr>
            <a:spLocks noGrp="1"/>
          </p:cNvSpPr>
          <p:nvPr>
            <p:ph type="title"/>
          </p:nvPr>
        </p:nvSpPr>
        <p:spPr>
          <a:xfrm>
            <a:off x="628650" y="365128"/>
            <a:ext cx="7886700" cy="1325563"/>
          </a:xfrm>
          <a:prstGeom prst="rect">
            <a:avLst/>
          </a:prstGeom>
        </p:spPr>
        <p:txBody>
          <a:bodyPr vert="horz" lIns="77221" tIns="38611" rIns="77221" bIns="38611"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C6CAE58-08C7-4CE1-A6F0-02BEEED89F4A}"/>
              </a:ext>
            </a:extLst>
          </p:cNvPr>
          <p:cNvSpPr>
            <a:spLocks noGrp="1"/>
          </p:cNvSpPr>
          <p:nvPr>
            <p:ph type="body" idx="1"/>
          </p:nvPr>
        </p:nvSpPr>
        <p:spPr>
          <a:xfrm>
            <a:off x="628650" y="1825625"/>
            <a:ext cx="7886700" cy="4351338"/>
          </a:xfrm>
          <a:prstGeom prst="rect">
            <a:avLst/>
          </a:prstGeom>
        </p:spPr>
        <p:txBody>
          <a:bodyPr vert="horz" lIns="77221" tIns="38611" rIns="77221" bIns="3861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21AB01F-CB56-44D5-A423-564323D609BB}"/>
              </a:ext>
            </a:extLst>
          </p:cNvPr>
          <p:cNvSpPr>
            <a:spLocks noGrp="1"/>
          </p:cNvSpPr>
          <p:nvPr>
            <p:ph type="dt" sz="half" idx="2"/>
          </p:nvPr>
        </p:nvSpPr>
        <p:spPr>
          <a:xfrm>
            <a:off x="628650" y="6356351"/>
            <a:ext cx="2057400" cy="365125"/>
          </a:xfrm>
          <a:prstGeom prst="rect">
            <a:avLst/>
          </a:prstGeom>
        </p:spPr>
        <p:txBody>
          <a:bodyPr vert="horz" lIns="77221" tIns="38611" rIns="77221" bIns="38611" rtlCol="0" anchor="ctr"/>
          <a:lstStyle>
            <a:lvl1pPr algn="l">
              <a:defRPr sz="1000">
                <a:solidFill>
                  <a:schemeClr val="tx1">
                    <a:tint val="75000"/>
                  </a:schemeClr>
                </a:solidFill>
              </a:defRPr>
            </a:lvl1pPr>
          </a:lstStyle>
          <a:p>
            <a:fld id="{9AFE8FB1-0A7A-443E-AAF7-31D4FA1AA312}" type="datetimeFigureOut">
              <a:rPr lang="en-US" smtClean="0"/>
              <a:pPr/>
              <a:t>1/3/19</a:t>
            </a:fld>
            <a:endParaRPr lang="en-US" dirty="0"/>
          </a:p>
        </p:txBody>
      </p:sp>
      <p:sp>
        <p:nvSpPr>
          <p:cNvPr id="5" name="Footer Placeholder 4">
            <a:extLst>
              <a:ext uri="{FF2B5EF4-FFF2-40B4-BE49-F238E27FC236}">
                <a16:creationId xmlns="" xmlns:a16="http://schemas.microsoft.com/office/drawing/2014/main" id="{4A08CDED-6954-45B2-9788-19AB364FF22F}"/>
              </a:ext>
            </a:extLst>
          </p:cNvPr>
          <p:cNvSpPr>
            <a:spLocks noGrp="1"/>
          </p:cNvSpPr>
          <p:nvPr>
            <p:ph type="ftr" sz="quarter" idx="3"/>
          </p:nvPr>
        </p:nvSpPr>
        <p:spPr>
          <a:xfrm>
            <a:off x="3028950" y="6356351"/>
            <a:ext cx="3086100" cy="365125"/>
          </a:xfrm>
          <a:prstGeom prst="rect">
            <a:avLst/>
          </a:prstGeom>
        </p:spPr>
        <p:txBody>
          <a:bodyPr vert="horz" lIns="77221" tIns="38611" rIns="77221" bIns="38611" rtlCol="0" anchor="ctr"/>
          <a:lstStyle>
            <a:lvl1pPr algn="ctr">
              <a:defRPr sz="10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A4870D6F-EC40-46CD-A37B-82496FD43E29}"/>
              </a:ext>
            </a:extLst>
          </p:cNvPr>
          <p:cNvSpPr>
            <a:spLocks noGrp="1"/>
          </p:cNvSpPr>
          <p:nvPr>
            <p:ph type="sldNum" sz="quarter" idx="4"/>
          </p:nvPr>
        </p:nvSpPr>
        <p:spPr>
          <a:xfrm>
            <a:off x="6457950" y="6356351"/>
            <a:ext cx="2057400" cy="365125"/>
          </a:xfrm>
          <a:prstGeom prst="rect">
            <a:avLst/>
          </a:prstGeom>
        </p:spPr>
        <p:txBody>
          <a:bodyPr vert="horz" lIns="77221" tIns="38611" rIns="77221" bIns="38611" rtlCol="0" anchor="ctr"/>
          <a:lstStyle>
            <a:lvl1pPr algn="r">
              <a:defRPr sz="10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417648835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71979"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2994" indent="-192994" algn="l" defTabSz="771979" rtl="0" eaLnBrk="1" latinLnBrk="0" hangingPunct="1">
        <a:lnSpc>
          <a:spcPct val="90000"/>
        </a:lnSpc>
        <a:spcBef>
          <a:spcPts val="845"/>
        </a:spcBef>
        <a:buFont typeface="Arial" panose="020B0604020202020204" pitchFamily="34" charset="0"/>
        <a:buChar char="•"/>
        <a:defRPr sz="2400" kern="1200">
          <a:solidFill>
            <a:schemeClr val="tx1"/>
          </a:solidFill>
          <a:latin typeface="+mn-lt"/>
          <a:ea typeface="+mn-ea"/>
          <a:cs typeface="+mn-cs"/>
        </a:defRPr>
      </a:lvl1pPr>
      <a:lvl2pPr marL="578984" indent="-192994" algn="l" defTabSz="771979" rtl="0" eaLnBrk="1" latinLnBrk="0" hangingPunct="1">
        <a:lnSpc>
          <a:spcPct val="90000"/>
        </a:lnSpc>
        <a:spcBef>
          <a:spcPts val="422"/>
        </a:spcBef>
        <a:buFont typeface="Arial" panose="020B0604020202020204" pitchFamily="34" charset="0"/>
        <a:buChar char="•"/>
        <a:defRPr sz="2000" kern="1200">
          <a:solidFill>
            <a:schemeClr val="tx1"/>
          </a:solidFill>
          <a:latin typeface="+mn-lt"/>
          <a:ea typeface="+mn-ea"/>
          <a:cs typeface="+mn-cs"/>
        </a:defRPr>
      </a:lvl2pPr>
      <a:lvl3pPr marL="964974" indent="-192994" algn="l" defTabSz="771979" rtl="0" eaLnBrk="1" latinLnBrk="0" hangingPunct="1">
        <a:lnSpc>
          <a:spcPct val="90000"/>
        </a:lnSpc>
        <a:spcBef>
          <a:spcPts val="422"/>
        </a:spcBef>
        <a:buFont typeface="Arial" panose="020B0604020202020204" pitchFamily="34" charset="0"/>
        <a:buChar char="•"/>
        <a:defRPr sz="1700" kern="1200">
          <a:solidFill>
            <a:schemeClr val="tx1"/>
          </a:solidFill>
          <a:latin typeface="+mn-lt"/>
          <a:ea typeface="+mn-ea"/>
          <a:cs typeface="+mn-cs"/>
        </a:defRPr>
      </a:lvl3pPr>
      <a:lvl4pPr marL="1350964" indent="-192994" algn="l" defTabSz="771979" rtl="0" eaLnBrk="1" latinLnBrk="0" hangingPunct="1">
        <a:lnSpc>
          <a:spcPct val="90000"/>
        </a:lnSpc>
        <a:spcBef>
          <a:spcPts val="422"/>
        </a:spcBef>
        <a:buFont typeface="Arial" panose="020B0604020202020204" pitchFamily="34" charset="0"/>
        <a:buChar char="•"/>
        <a:defRPr sz="1500" kern="1200">
          <a:solidFill>
            <a:schemeClr val="tx1"/>
          </a:solidFill>
          <a:latin typeface="+mn-lt"/>
          <a:ea typeface="+mn-ea"/>
          <a:cs typeface="+mn-cs"/>
        </a:defRPr>
      </a:lvl4pPr>
      <a:lvl5pPr marL="1736953" indent="-192994" algn="l" defTabSz="771979" rtl="0" eaLnBrk="1" latinLnBrk="0" hangingPunct="1">
        <a:lnSpc>
          <a:spcPct val="90000"/>
        </a:lnSpc>
        <a:spcBef>
          <a:spcPts val="422"/>
        </a:spcBef>
        <a:buFont typeface="Arial" panose="020B0604020202020204" pitchFamily="34" charset="0"/>
        <a:buChar char="•"/>
        <a:defRPr sz="1500" kern="1200">
          <a:solidFill>
            <a:schemeClr val="tx1"/>
          </a:solidFill>
          <a:latin typeface="+mn-lt"/>
          <a:ea typeface="+mn-ea"/>
          <a:cs typeface="+mn-cs"/>
        </a:defRPr>
      </a:lvl5pPr>
      <a:lvl6pPr marL="2122943" indent="-192994" algn="l" defTabSz="771979" rtl="0" eaLnBrk="1" latinLnBrk="0" hangingPunct="1">
        <a:lnSpc>
          <a:spcPct val="90000"/>
        </a:lnSpc>
        <a:spcBef>
          <a:spcPts val="422"/>
        </a:spcBef>
        <a:buFont typeface="Arial" panose="020B0604020202020204" pitchFamily="34" charset="0"/>
        <a:buChar char="•"/>
        <a:defRPr sz="1500" kern="1200">
          <a:solidFill>
            <a:schemeClr val="tx1"/>
          </a:solidFill>
          <a:latin typeface="+mn-lt"/>
          <a:ea typeface="+mn-ea"/>
          <a:cs typeface="+mn-cs"/>
        </a:defRPr>
      </a:lvl6pPr>
      <a:lvl7pPr marL="2508932" indent="-192994" algn="l" defTabSz="771979" rtl="0" eaLnBrk="1" latinLnBrk="0" hangingPunct="1">
        <a:lnSpc>
          <a:spcPct val="90000"/>
        </a:lnSpc>
        <a:spcBef>
          <a:spcPts val="422"/>
        </a:spcBef>
        <a:buFont typeface="Arial" panose="020B0604020202020204" pitchFamily="34" charset="0"/>
        <a:buChar char="•"/>
        <a:defRPr sz="1500" kern="1200">
          <a:solidFill>
            <a:schemeClr val="tx1"/>
          </a:solidFill>
          <a:latin typeface="+mn-lt"/>
          <a:ea typeface="+mn-ea"/>
          <a:cs typeface="+mn-cs"/>
        </a:defRPr>
      </a:lvl7pPr>
      <a:lvl8pPr marL="2894922" indent="-192994" algn="l" defTabSz="771979" rtl="0" eaLnBrk="1" latinLnBrk="0" hangingPunct="1">
        <a:lnSpc>
          <a:spcPct val="90000"/>
        </a:lnSpc>
        <a:spcBef>
          <a:spcPts val="422"/>
        </a:spcBef>
        <a:buFont typeface="Arial" panose="020B0604020202020204" pitchFamily="34" charset="0"/>
        <a:buChar char="•"/>
        <a:defRPr sz="1500" kern="1200">
          <a:solidFill>
            <a:schemeClr val="tx1"/>
          </a:solidFill>
          <a:latin typeface="+mn-lt"/>
          <a:ea typeface="+mn-ea"/>
          <a:cs typeface="+mn-cs"/>
        </a:defRPr>
      </a:lvl8pPr>
      <a:lvl9pPr marL="3280911" indent="-192994" algn="l" defTabSz="771979" rtl="0" eaLnBrk="1" latinLnBrk="0" hangingPunct="1">
        <a:lnSpc>
          <a:spcPct val="90000"/>
        </a:lnSpc>
        <a:spcBef>
          <a:spcPts val="422"/>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71979" rtl="0" eaLnBrk="1" latinLnBrk="0" hangingPunct="1">
        <a:defRPr sz="1500" kern="1200">
          <a:solidFill>
            <a:schemeClr val="tx1"/>
          </a:solidFill>
          <a:latin typeface="+mn-lt"/>
          <a:ea typeface="+mn-ea"/>
          <a:cs typeface="+mn-cs"/>
        </a:defRPr>
      </a:lvl1pPr>
      <a:lvl2pPr marL="385990" algn="l" defTabSz="771979" rtl="0" eaLnBrk="1" latinLnBrk="0" hangingPunct="1">
        <a:defRPr sz="1500" kern="1200">
          <a:solidFill>
            <a:schemeClr val="tx1"/>
          </a:solidFill>
          <a:latin typeface="+mn-lt"/>
          <a:ea typeface="+mn-ea"/>
          <a:cs typeface="+mn-cs"/>
        </a:defRPr>
      </a:lvl2pPr>
      <a:lvl3pPr marL="771979" algn="l" defTabSz="771979" rtl="0" eaLnBrk="1" latinLnBrk="0" hangingPunct="1">
        <a:defRPr sz="1500" kern="1200">
          <a:solidFill>
            <a:schemeClr val="tx1"/>
          </a:solidFill>
          <a:latin typeface="+mn-lt"/>
          <a:ea typeface="+mn-ea"/>
          <a:cs typeface="+mn-cs"/>
        </a:defRPr>
      </a:lvl3pPr>
      <a:lvl4pPr marL="1157969" algn="l" defTabSz="771979" rtl="0" eaLnBrk="1" latinLnBrk="0" hangingPunct="1">
        <a:defRPr sz="1500" kern="1200">
          <a:solidFill>
            <a:schemeClr val="tx1"/>
          </a:solidFill>
          <a:latin typeface="+mn-lt"/>
          <a:ea typeface="+mn-ea"/>
          <a:cs typeface="+mn-cs"/>
        </a:defRPr>
      </a:lvl4pPr>
      <a:lvl5pPr marL="1543958" algn="l" defTabSz="771979" rtl="0" eaLnBrk="1" latinLnBrk="0" hangingPunct="1">
        <a:defRPr sz="1500" kern="1200">
          <a:solidFill>
            <a:schemeClr val="tx1"/>
          </a:solidFill>
          <a:latin typeface="+mn-lt"/>
          <a:ea typeface="+mn-ea"/>
          <a:cs typeface="+mn-cs"/>
        </a:defRPr>
      </a:lvl5pPr>
      <a:lvl6pPr marL="1929948" algn="l" defTabSz="771979" rtl="0" eaLnBrk="1" latinLnBrk="0" hangingPunct="1">
        <a:defRPr sz="1500" kern="1200">
          <a:solidFill>
            <a:schemeClr val="tx1"/>
          </a:solidFill>
          <a:latin typeface="+mn-lt"/>
          <a:ea typeface="+mn-ea"/>
          <a:cs typeface="+mn-cs"/>
        </a:defRPr>
      </a:lvl6pPr>
      <a:lvl7pPr marL="2315937" algn="l" defTabSz="771979" rtl="0" eaLnBrk="1" latinLnBrk="0" hangingPunct="1">
        <a:defRPr sz="1500" kern="1200">
          <a:solidFill>
            <a:schemeClr val="tx1"/>
          </a:solidFill>
          <a:latin typeface="+mn-lt"/>
          <a:ea typeface="+mn-ea"/>
          <a:cs typeface="+mn-cs"/>
        </a:defRPr>
      </a:lvl7pPr>
      <a:lvl8pPr marL="2701927" algn="l" defTabSz="771979" rtl="0" eaLnBrk="1" latinLnBrk="0" hangingPunct="1">
        <a:defRPr sz="1500" kern="1200">
          <a:solidFill>
            <a:schemeClr val="tx1"/>
          </a:solidFill>
          <a:latin typeface="+mn-lt"/>
          <a:ea typeface="+mn-ea"/>
          <a:cs typeface="+mn-cs"/>
        </a:defRPr>
      </a:lvl8pPr>
      <a:lvl9pPr marL="3087917" algn="l" defTabSz="771979"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differencebetween.net/science/biology-science/difference-between-stimulus-and-response/" TargetMode="External"/><Relationship Id="rId3" Type="http://schemas.openxmlformats.org/officeDocument/2006/relationships/hyperlink" Target="https://quizlet.com/70477767/stimulus-vs-response-flash-card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www.khanacademy.org/test-prep/mcat/behavior/learning-slug/v/classical-conditioning-neutral-conditioned-and-unconditioned-stimuli-and-responses" TargetMode="External"/><Relationship Id="rId4" Type="http://schemas.openxmlformats.org/officeDocument/2006/relationships/hyperlink" Target="https://www.verywellmind.com/classical-conditioning-2794859" TargetMode="External"/><Relationship Id="rId1" Type="http://schemas.openxmlformats.org/officeDocument/2006/relationships/slideLayout" Target="../slideLayouts/slideLayout1.xml"/><Relationship Id="rId2" Type="http://schemas.openxmlformats.org/officeDocument/2006/relationships/hyperlink" Target="https://www.youtube.com/watch?v=qG2SwE_6uV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4.png"/><Relationship Id="rId5"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4.png"/><Relationship Id="rId5"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https://www.youtube.com/watch?v=FMnhyGozLyE" TargetMode="External"/><Relationship Id="rId5" Type="http://schemas.openxmlformats.org/officeDocument/2006/relationships/hyperlink" Target="https://www.simplypsychology.org/classical-conditioning.html" TargetMode="External"/><Relationship Id="rId6" Type="http://schemas.openxmlformats.org/officeDocument/2006/relationships/hyperlink" Target="https://blogs.scientificamerican.com/thoughtful-animal/what-is-classical-conditioning-and-why-does-it-matter/" TargetMode="External"/><Relationship Id="rId1" Type="http://schemas.openxmlformats.org/officeDocument/2006/relationships/slideLayout" Target="../slideLayouts/slideLayout1.xml"/><Relationship Id="rId2" Type="http://schemas.openxmlformats.org/officeDocument/2006/relationships/hyperlink" Target="NUL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www.verywellmind.com/what-is-a-taste-aversion-2794991" TargetMode="External"/><Relationship Id="rId4" Type="http://schemas.openxmlformats.org/officeDocument/2006/relationships/hyperlink" Target="https://quizlet.com/1666170/test" TargetMode="External"/><Relationship Id="rId1" Type="http://schemas.openxmlformats.org/officeDocument/2006/relationships/slideLayout" Target="../slideLayouts/slideLayout1.xml"/><Relationship Id="rId2" Type="http://schemas.openxmlformats.org/officeDocument/2006/relationships/hyperlink" Target="https://www.khanacademy.org/test-prep/mcat/behavior/learning-slug/v/classical-conditioning-extinction-spontaneous-recovery-generalization-discrimin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hyperlink" Target="https://www.simplypsychology.org/behavioral-therapy.html" TargetMode="External"/><Relationship Id="rId4" Type="http://schemas.openxmlformats.org/officeDocument/2006/relationships/hyperlink" Target="https://www.youtube.com/watch?v=cP5lCleK-PM" TargetMode="External"/><Relationship Id="rId1" Type="http://schemas.openxmlformats.org/officeDocument/2006/relationships/slideLayout" Target="../slideLayouts/slideLayout1.xml"/><Relationship Id="rId2" Type="http://schemas.openxmlformats.org/officeDocument/2006/relationships/hyperlink" Target="https://www.psychestudy.com/behavioral/learning-memory/classical-conditioning/classical-example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I_ctJqjlrHA" TargetMode="External"/><Relationship Id="rId4" Type="http://schemas.openxmlformats.org/officeDocument/2006/relationships/hyperlink" Target="https://www.simplypsychology.org/operant-conditioning.html" TargetMode="External"/><Relationship Id="rId5" Type="http://schemas.openxmlformats.org/officeDocument/2006/relationships/hyperlink" Target="https://en.wikipedia.org/wiki/Shaping_(psychology)" TargetMode="External"/><Relationship Id="rId1" Type="http://schemas.openxmlformats.org/officeDocument/2006/relationships/slideLayout" Target="../slideLayouts/slideLayout1.xml"/><Relationship Id="rId2" Type="http://schemas.openxmlformats.org/officeDocument/2006/relationships/hyperlink" Target="https://www.khanacademy.org/test-prep/mcat/behavior/learning-slug/v/operant-conditioning-shapin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http://general-psychology.weebly.com/how-does-operant-conditioning-work.html" TargetMode="External"/><Relationship Id="rId5" Type="http://schemas.openxmlformats.org/officeDocument/2006/relationships/hyperlink" Target="https://www.khanacademy.org/test-prep/mcat/behavior/learning-slug/v/operant-conditioning-positive-and-negative-reinforcement-and-punishment" TargetMode="External"/><Relationship Id="rId1" Type="http://schemas.openxmlformats.org/officeDocument/2006/relationships/slideLayout" Target="../slideLayouts/slideLayout1.xml"/><Relationship Id="rId2" Type="http://schemas.openxmlformats.org/officeDocument/2006/relationships/hyperlink" Target="NUL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hyperlink" Target="https://www.psypost.org/2015/08/punishing-a-child-is-effective-if-done-correctly-36467" TargetMode="External"/><Relationship Id="rId4" Type="http://schemas.openxmlformats.org/officeDocument/2006/relationships/hyperlink" Target="https://www.psypost.org/2016/09/parents-use-warmth-instead-spanking-foster-greater-social-competence-children-45138" TargetMode="External"/><Relationship Id="rId1" Type="http://schemas.openxmlformats.org/officeDocument/2006/relationships/slideLayout" Target="../slideLayouts/slideLayout1.xml"/><Relationship Id="rId2" Type="http://schemas.openxmlformats.org/officeDocument/2006/relationships/hyperlink" Target="https://www.psypost.org/2014/04/corporal-punishment-study-shows-kids-misbehave-within-10-minutes-of-spanking-24436"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42.png"/><Relationship Id="rId11" Type="http://schemas.openxmlformats.org/officeDocument/2006/relationships/image" Target="../media/image43.png"/><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42.png"/><Relationship Id="rId11" Type="http://schemas.openxmlformats.org/officeDocument/2006/relationships/image" Target="../media/image43.png"/><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khanacademy.org/test-prep/mcat/behavior/learning-slug/v/operant-conditioning-schedules-of-reinforcement" TargetMode="External"/><Relationship Id="rId3" Type="http://schemas.openxmlformats.org/officeDocument/2006/relationships/hyperlink" Target="https://www.verywellmind.com/what-is-a-schedule-of-reinforcement-2794864"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psychology.uiowa.edu/comparative-cognition-laboratory/glossary/schedules-reinforcement" TargetMode="External"/><Relationship Id="rId3" Type="http://schemas.openxmlformats.org/officeDocument/2006/relationships/hyperlink" Target="https://autismpdc.fpg.unc.edu/sites/autismpdc.fpg.unc.edu/files/Reinforcement-Table1.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1.xml"/><Relationship Id="rId2"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1.xml"/><Relationship Id="rId2"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https://blogs.scientificamerican.com/thoughtful-animal/httpblogsscientificamericancomthoughtful-animal20110712rats-bees-and-brains-the-death-of-the-cognitive-map/" TargetMode="External"/><Relationship Id="rId5" Type="http://schemas.openxmlformats.org/officeDocument/2006/relationships/hyperlink" Target="https://www.simplypsychology.org/tolman.html" TargetMode="External"/><Relationship Id="rId1" Type="http://schemas.openxmlformats.org/officeDocument/2006/relationships/slideLayout" Target="../slideLayouts/slideLayout1.xml"/><Relationship Id="rId2" Type="http://schemas.openxmlformats.org/officeDocument/2006/relationships/hyperlink" Target="NUL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1" Type="http://schemas.openxmlformats.org/officeDocument/2006/relationships/slideLayout" Target="../slideLayouts/slideLayout1.xml"/><Relationship Id="rId2"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1" Type="http://schemas.openxmlformats.org/officeDocument/2006/relationships/slideLayout" Target="../slideLayouts/slideLayout1.xml"/><Relationship Id="rId2"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hyperlink" Target="https://www.livestrong.com/article/174305-the-difference-between-intrinsic-motivation-extrinsic-motivation/" TargetMode="External"/><Relationship Id="rId4" Type="http://schemas.openxmlformats.org/officeDocument/2006/relationships/hyperlink" Target="https://www.verywellmind.com/what-is-biological-preparedness-2794879" TargetMode="External"/><Relationship Id="rId1" Type="http://schemas.openxmlformats.org/officeDocument/2006/relationships/slideLayout" Target="../slideLayouts/slideLayout1.xml"/><Relationship Id="rId2" Type="http://schemas.openxmlformats.org/officeDocument/2006/relationships/hyperlink" Target="https://www.khanacademy.org/test-prep/mcat/behavior/learning-slug/v/biological-constraints-on-learnin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7.png"/><Relationship Id="rId3" Type="http://schemas.openxmlformats.org/officeDocument/2006/relationships/image" Target="../media/image5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7.png"/><Relationship Id="rId3"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hyperlink" Target="https://www.verywellmind.com/operant-conditioning-a2-2794863" TargetMode="External"/><Relationship Id="rId4" Type="http://schemas.openxmlformats.org/officeDocument/2006/relationships/hyperlink" Target="https://www.mentalhelp.net/articles/operant-conditioning-and-addiction/" TargetMode="External"/><Relationship Id="rId1" Type="http://schemas.openxmlformats.org/officeDocument/2006/relationships/slideLayout" Target="../slideLayouts/slideLayout1.xml"/><Relationship Id="rId2" Type="http://schemas.openxmlformats.org/officeDocument/2006/relationships/hyperlink" Target="http://www.learningscientists.org/blog/2017/8/10-1"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1" Type="http://schemas.openxmlformats.org/officeDocument/2006/relationships/slideLayout" Target="../slideLayouts/slideLayout1.xml"/><Relationship Id="rId2"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2.png"/><Relationship Id="rId5" Type="http://schemas.openxmlformats.org/officeDocument/2006/relationships/image" Target="../media/image61.png"/><Relationship Id="rId1" Type="http://schemas.openxmlformats.org/officeDocument/2006/relationships/slideLayout" Target="../slideLayouts/slideLayout1.xml"/><Relationship Id="rId2" Type="http://schemas.openxmlformats.org/officeDocument/2006/relationships/image" Target="../media/image59.png"/></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128Ts5r9NRE" TargetMode="External"/><Relationship Id="rId4" Type="http://schemas.openxmlformats.org/officeDocument/2006/relationships/hyperlink" Target="https://www.youtube.com/watch?v=zerCK0lRjp8" TargetMode="External"/><Relationship Id="rId1" Type="http://schemas.openxmlformats.org/officeDocument/2006/relationships/slideLayout" Target="../slideLayouts/slideLayout1.xml"/><Relationship Id="rId2" Type="http://schemas.openxmlformats.org/officeDocument/2006/relationships/hyperlink" Target="https://www.verywellmind.com/what-is-observational-learning-279540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1" Type="http://schemas.openxmlformats.org/officeDocument/2006/relationships/slideLayout" Target="../slideLayouts/slideLayout1.xml"/><Relationship Id="rId2" Type="http://schemas.openxmlformats.org/officeDocument/2006/relationships/image" Target="../media/image63.png"/></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1" Type="http://schemas.openxmlformats.org/officeDocument/2006/relationships/slideLayout" Target="../slideLayouts/slideLayout1.xml"/><Relationship Id="rId2"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hyperlink" Target="https://www.bfskinner.org/" TargetMode="External"/><Relationship Id="rId4" Type="http://schemas.openxmlformats.org/officeDocument/2006/relationships/hyperlink" Target="https://www.apa.org/monitor/2012/10/scandal.aspx" TargetMode="External"/><Relationship Id="rId5" Type="http://schemas.openxmlformats.org/officeDocument/2006/relationships/hyperlink" Target="https://www.nobelprize.org/prizes/medicine/1904/pavlov/facts/" TargetMode="External"/><Relationship Id="rId6" Type="http://schemas.openxmlformats.org/officeDocument/2006/relationships/hyperlink" Target="https://psychology.fas.harvard.edu/people/b-f-skinner" TargetMode="External"/><Relationship Id="rId1" Type="http://schemas.openxmlformats.org/officeDocument/2006/relationships/slideLayout" Target="../slideLayouts/slideLayout1.xml"/><Relationship Id="rId2" Type="http://schemas.openxmlformats.org/officeDocument/2006/relationships/hyperlink" Target="http://www.professoralbertbandura.com/" TargetMode="Externa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67.png"/><Relationship Id="rId1" Type="http://schemas.openxmlformats.org/officeDocument/2006/relationships/slideLayout" Target="../slideLayouts/slideLayout1.xml"/><Relationship Id="rId2" Type="http://schemas.openxmlformats.org/officeDocument/2006/relationships/diagramData" Target="../diagrams/data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67.png"/><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H6LEcM0E0io" TargetMode="External"/><Relationship Id="rId3" Type="http://schemas.openxmlformats.org/officeDocument/2006/relationships/hyperlink" Target="https://www.khanacademy.org/test-prep/mcat/behavior/learning-slug/a/classical-and-operant-conditioning-artic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hyperlink" Target="https://www.theatlantic.com/science/archive/2018/04/the-myth-of-learning-styles/557687/" TargetMode="External"/><Relationship Id="rId4" Type="http://schemas.openxmlformats.org/officeDocument/2006/relationships/hyperlink" Target="https://hbr.org/2011/04/strategies-for-learning-from-failure" TargetMode="External"/><Relationship Id="rId5" Type="http://schemas.openxmlformats.org/officeDocument/2006/relationships/hyperlink" Target="https://en.wikipedia.org/wiki/Learning" TargetMode="External"/><Relationship Id="rId1" Type="http://schemas.openxmlformats.org/officeDocument/2006/relationships/slideLayout" Target="../slideLayouts/slideLayout1.xml"/><Relationship Id="rId2" Type="http://schemas.openxmlformats.org/officeDocument/2006/relationships/hyperlink" Target="https://quizlet.com/65266025/learning-psychology-flash-card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D3D3C3-FD9F-472F-831D-1FD809984EC8}"/>
              </a:ext>
            </a:extLst>
          </p:cNvPr>
          <p:cNvSpPr>
            <a:spLocks noGrp="1"/>
          </p:cNvSpPr>
          <p:nvPr>
            <p:ph type="ctrTitle"/>
          </p:nvPr>
        </p:nvSpPr>
        <p:spPr>
          <a:xfrm>
            <a:off x="227471" y="-64008"/>
            <a:ext cx="8392331" cy="1892808"/>
          </a:xfrm>
        </p:spPr>
        <p:txBody>
          <a:bodyPr>
            <a:normAutofit/>
          </a:bodyPr>
          <a:lstStyle/>
          <a:p>
            <a:pPr algn="l"/>
            <a:r>
              <a:rPr lang="en-US" sz="6000" b="1" u="sng" dirty="0">
                <a:latin typeface="+mn-lt"/>
              </a:rPr>
              <a:t>AP Psychology</a:t>
            </a:r>
            <a:br>
              <a:rPr lang="en-US" sz="6000" b="1" u="sng" dirty="0">
                <a:latin typeface="+mn-lt"/>
              </a:rPr>
            </a:br>
            <a:r>
              <a:rPr lang="en-US" sz="6000" b="1" u="sng" dirty="0">
                <a:latin typeface="+mn-lt"/>
              </a:rPr>
              <a:t>Learning</a:t>
            </a:r>
          </a:p>
        </p:txBody>
      </p:sp>
      <p:sp>
        <p:nvSpPr>
          <p:cNvPr id="3" name="Subtitle 2">
            <a:extLst>
              <a:ext uri="{FF2B5EF4-FFF2-40B4-BE49-F238E27FC236}">
                <a16:creationId xmlns="" xmlns:a16="http://schemas.microsoft.com/office/drawing/2014/main" id="{787B6853-00E1-4D7B-8E07-89E4552E1EFD}"/>
              </a:ext>
            </a:extLst>
          </p:cNvPr>
          <p:cNvSpPr>
            <a:spLocks noGrp="1"/>
          </p:cNvSpPr>
          <p:nvPr>
            <p:ph type="subTitle" idx="1"/>
          </p:nvPr>
        </p:nvSpPr>
        <p:spPr>
          <a:xfrm>
            <a:off x="6400800" y="304801"/>
            <a:ext cx="2457912" cy="762000"/>
          </a:xfrm>
          <a:ln w="57150">
            <a:solidFill>
              <a:srgbClr val="00B0F0"/>
            </a:solidFill>
          </a:ln>
        </p:spPr>
        <p:txBody>
          <a:bodyPr>
            <a:noAutofit/>
          </a:bodyPr>
          <a:lstStyle/>
          <a:p>
            <a:pPr algn="r"/>
            <a:r>
              <a:rPr lang="en-US" sz="2200" b="1" dirty="0" smtClean="0">
                <a:solidFill>
                  <a:srgbClr val="FF0000"/>
                </a:solidFill>
              </a:rPr>
              <a:t>KT AP PSYCHOLOGY</a:t>
            </a:r>
            <a:endParaRPr lang="en-US" sz="2200" b="1" dirty="0">
              <a:solidFill>
                <a:srgbClr val="FF0000"/>
              </a:solidFill>
            </a:endParaRPr>
          </a:p>
        </p:txBody>
      </p:sp>
      <p:pic>
        <p:nvPicPr>
          <p:cNvPr id="50178" name="Picture 2" descr="Bell by casino"/>
          <p:cNvPicPr>
            <a:picLocks noChangeAspect="1" noChangeArrowheads="1"/>
          </p:cNvPicPr>
          <p:nvPr/>
        </p:nvPicPr>
        <p:blipFill>
          <a:blip r:embed="rId2" cstate="print">
            <a:lum bright="-11000"/>
          </a:blip>
          <a:srcRect/>
          <a:stretch>
            <a:fillRect/>
          </a:stretch>
        </p:blipFill>
        <p:spPr bwMode="auto">
          <a:xfrm>
            <a:off x="615037" y="1676400"/>
            <a:ext cx="3639671" cy="4419600"/>
          </a:xfrm>
          <a:prstGeom prst="rect">
            <a:avLst/>
          </a:prstGeom>
          <a:noFill/>
          <a:effectLst>
            <a:glow rad="127000">
              <a:schemeClr val="bg1"/>
            </a:glow>
          </a:effectLst>
        </p:spPr>
      </p:pic>
      <p:sp>
        <p:nvSpPr>
          <p:cNvPr id="7" name="Rectangle 6"/>
          <p:cNvSpPr/>
          <p:nvPr/>
        </p:nvSpPr>
        <p:spPr>
          <a:xfrm>
            <a:off x="1066800" y="2895600"/>
            <a:ext cx="2895600" cy="1647637"/>
          </a:xfrm>
          <a:prstGeom prst="rect">
            <a:avLst/>
          </a:prstGeom>
        </p:spPr>
        <p:txBody>
          <a:bodyPr wrap="square" lIns="77221" tIns="38611" rIns="77221" bIns="38611">
            <a:spAutoFit/>
          </a:bodyPr>
          <a:lstStyle/>
          <a:p>
            <a:pPr algn="ctr"/>
            <a:r>
              <a:rPr lang="en-US" sz="3400" b="1" dirty="0">
                <a:solidFill>
                  <a:srgbClr val="002060"/>
                </a:solidFill>
              </a:rPr>
              <a:t>Unit Bell-</a:t>
            </a:r>
          </a:p>
          <a:p>
            <a:pPr algn="ctr"/>
            <a:r>
              <a:rPr lang="en-US" sz="3400" b="1" dirty="0">
                <a:solidFill>
                  <a:srgbClr val="002060"/>
                </a:solidFill>
              </a:rPr>
              <a:t>Ringers /</a:t>
            </a:r>
          </a:p>
          <a:p>
            <a:pPr algn="ctr"/>
            <a:r>
              <a:rPr lang="en-US" sz="3400" b="1" dirty="0">
                <a:solidFill>
                  <a:srgbClr val="002060"/>
                </a:solidFill>
              </a:rPr>
              <a:t>Exit Tickets </a:t>
            </a:r>
            <a:endParaRPr lang="en-US" sz="3400" dirty="0">
              <a:solidFill>
                <a:srgbClr val="002060"/>
              </a:solidFill>
            </a:endParaRPr>
          </a:p>
        </p:txBody>
      </p:sp>
      <p:pic>
        <p:nvPicPr>
          <p:cNvPr id="10242" name="Picture 2" descr="Salivating Dog by algotruneman">
            <a:extLst>
              <a:ext uri="{FF2B5EF4-FFF2-40B4-BE49-F238E27FC236}">
                <a16:creationId xmlns="" xmlns:a16="http://schemas.microsoft.com/office/drawing/2014/main" id="{02667864-D3D4-4C05-8A2F-DAF52E881C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143000"/>
            <a:ext cx="3171234" cy="5428524"/>
          </a:xfrm>
          <a:prstGeom prst="rect">
            <a:avLst/>
          </a:prstGeom>
          <a:noFill/>
          <a:effectLst>
            <a:glow rad="127000">
              <a:schemeClr val="bg1"/>
            </a:glow>
          </a:effectLst>
          <a:extLst>
            <a:ext uri="{909E8E84-426E-40DD-AFC4-6F175D3DCCD1}">
              <a14:hiddenFill xmlns:a14="http://schemas.microsoft.com/office/drawing/2010/main">
                <a:solidFill>
                  <a:srgbClr val="FFFFFF"/>
                </a:solidFill>
              </a14:hiddenFill>
            </a:ext>
          </a:extLst>
        </p:spPr>
      </p:pic>
      <p:pic>
        <p:nvPicPr>
          <p:cNvPr id="8" name="Picture 2" descr="pet dish by johnny_automatic"/>
          <p:cNvPicPr>
            <a:picLocks noChangeAspect="1" noChangeArrowheads="1"/>
          </p:cNvPicPr>
          <p:nvPr/>
        </p:nvPicPr>
        <p:blipFill>
          <a:blip r:embed="rId4" cstate="print">
            <a:duotone>
              <a:prstClr val="black"/>
              <a:schemeClr val="accent5">
                <a:lumMod val="50000"/>
                <a:tint val="45000"/>
                <a:satMod val="400000"/>
              </a:schemeClr>
            </a:duotone>
          </a:blip>
          <a:srcRect/>
          <a:stretch>
            <a:fillRect/>
          </a:stretch>
        </p:blipFill>
        <p:spPr bwMode="auto">
          <a:xfrm>
            <a:off x="7201586" y="4876802"/>
            <a:ext cx="1718556" cy="1693291"/>
          </a:xfrm>
          <a:prstGeom prst="rect">
            <a:avLst/>
          </a:prstGeom>
          <a:noFill/>
        </p:spPr>
      </p:pic>
      <p:pic>
        <p:nvPicPr>
          <p:cNvPr id="9" name="Picture 6" descr="leg steak by johnny_automatic"/>
          <p:cNvPicPr>
            <a:picLocks noChangeAspect="1" noChangeArrowheads="1"/>
          </p:cNvPicPr>
          <p:nvPr/>
        </p:nvPicPr>
        <p:blipFill>
          <a:blip r:embed="rId5" cstate="print"/>
          <a:srcRect/>
          <a:stretch>
            <a:fillRect/>
          </a:stretch>
        </p:blipFill>
        <p:spPr bwMode="auto">
          <a:xfrm>
            <a:off x="7601739" y="5029200"/>
            <a:ext cx="914638" cy="762000"/>
          </a:xfrm>
          <a:prstGeom prst="rect">
            <a:avLst/>
          </a:prstGeom>
          <a:noFill/>
        </p:spPr>
      </p:pic>
      <p:sp>
        <p:nvSpPr>
          <p:cNvPr id="10" name="Rectangle 9">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103137499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611" y="304801"/>
            <a:ext cx="6859787" cy="609600"/>
          </a:xfrm>
        </p:spPr>
        <p:txBody>
          <a:bodyPr>
            <a:noAutofit/>
          </a:bodyPr>
          <a:lstStyle/>
          <a:p>
            <a:r>
              <a:rPr lang="en-US" sz="3400" b="1" u="sng" dirty="0"/>
              <a:t>Learning Concept Resources</a:t>
            </a:r>
          </a:p>
        </p:txBody>
      </p:sp>
      <p:sp>
        <p:nvSpPr>
          <p:cNvPr id="3" name="Subtitle 2"/>
          <p:cNvSpPr>
            <a:spLocks noGrp="1"/>
          </p:cNvSpPr>
          <p:nvPr>
            <p:ph type="subTitle" idx="1"/>
          </p:nvPr>
        </p:nvSpPr>
        <p:spPr>
          <a:xfrm>
            <a:off x="198887" y="685800"/>
            <a:ext cx="8746227" cy="5334000"/>
          </a:xfrm>
        </p:spPr>
        <p:txBody>
          <a:bodyPr>
            <a:normAutofit/>
          </a:bodyPr>
          <a:lstStyle/>
          <a:p>
            <a:pPr algn="l"/>
            <a:endParaRPr lang="en-US" dirty="0"/>
          </a:p>
          <a:p>
            <a:pPr algn="l">
              <a:buFont typeface="Arial" pitchFamily="34" charset="0"/>
              <a:buChar char="•"/>
            </a:pPr>
            <a:r>
              <a:rPr lang="en-US" sz="2500" b="1" dirty="0"/>
              <a:t>  Article: Difference Between a Stimulus &amp; Response.  -  </a:t>
            </a:r>
            <a:r>
              <a:rPr lang="en-US" sz="2500" b="1" dirty="0">
                <a:hlinkClick r:id="rId2"/>
              </a:rPr>
              <a:t>http://www.differencebetween.net/science/biology-science/difference-between-stimulus-and-response</a:t>
            </a:r>
            <a:r>
              <a:rPr lang="en-US" sz="2500" b="1" dirty="0" smtClean="0">
                <a:hlinkClick r:id="rId2"/>
              </a:rPr>
              <a:t>/</a:t>
            </a:r>
            <a:endParaRPr lang="en-US" sz="2500" b="1" dirty="0" smtClean="0"/>
          </a:p>
          <a:p>
            <a:pPr algn="l"/>
            <a:endParaRPr lang="en-US" sz="2500" b="1" dirty="0"/>
          </a:p>
          <a:p>
            <a:pPr algn="l">
              <a:buFont typeface="Arial" pitchFamily="34" charset="0"/>
              <a:buChar char="•"/>
            </a:pPr>
            <a:r>
              <a:rPr lang="en-US" sz="2500" b="1" dirty="0"/>
              <a:t>  Quizlet: Stimulus &amp; Response examples - </a:t>
            </a:r>
            <a:r>
              <a:rPr lang="en-US" sz="2500" b="1" dirty="0">
                <a:hlinkClick r:id="rId3"/>
              </a:rPr>
              <a:t>https://quizlet.com/70477767/stimulus-vs-response-flash-cards/</a:t>
            </a:r>
            <a:endParaRPr lang="en-US" sz="2500" b="1" dirty="0"/>
          </a:p>
          <a:p>
            <a:pPr algn="l"/>
            <a:endParaRPr lang="en-US" sz="2500" b="1" dirty="0"/>
          </a:p>
        </p:txBody>
      </p:sp>
      <p:sp>
        <p:nvSpPr>
          <p:cNvPr id="5" name="Rectangle 4">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306263536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 y="533400"/>
            <a:ext cx="8991601" cy="6553200"/>
          </a:xfrm>
        </p:spPr>
        <p:txBody>
          <a:bodyPr>
            <a:normAutofit fontScale="25000" lnSpcReduction="20000"/>
          </a:bodyPr>
          <a:lstStyle/>
          <a:p>
            <a:pPr algn="l">
              <a:lnSpc>
                <a:spcPct val="110000"/>
              </a:lnSpc>
              <a:spcBef>
                <a:spcPts val="0"/>
              </a:spcBef>
            </a:pPr>
            <a:r>
              <a:rPr lang="en-US" sz="9600" b="1" dirty="0"/>
              <a:t>Directions:  Match the Classical Conditioning terms (1-4) with the appropriate definition and application to </a:t>
            </a:r>
            <a:r>
              <a:rPr lang="en-US" sz="9600" b="1" dirty="0">
                <a:solidFill>
                  <a:srgbClr val="FF0000"/>
                </a:solidFill>
              </a:rPr>
              <a:t>Pavlov’s experiments </a:t>
            </a:r>
            <a:r>
              <a:rPr lang="en-US" sz="9600" b="1" dirty="0"/>
              <a:t>(a-d).</a:t>
            </a:r>
          </a:p>
          <a:p>
            <a:pPr marL="434369" indent="-434369" algn="l">
              <a:lnSpc>
                <a:spcPct val="110000"/>
              </a:lnSpc>
              <a:spcBef>
                <a:spcPts val="0"/>
              </a:spcBef>
            </a:pPr>
            <a:endParaRPr lang="en-US" sz="9600" b="1" dirty="0"/>
          </a:p>
          <a:p>
            <a:pPr marL="434369" indent="-434369" algn="l">
              <a:lnSpc>
                <a:spcPct val="110000"/>
              </a:lnSpc>
              <a:spcBef>
                <a:spcPts val="0"/>
              </a:spcBef>
              <a:buAutoNum type="arabicParenR"/>
            </a:pPr>
            <a:r>
              <a:rPr lang="en-US" sz="9600" b="1" dirty="0"/>
              <a:t>Unconditioned Stimulus	  __</a:t>
            </a:r>
            <a:r>
              <a:rPr lang="en-US" sz="9600" b="1" u="sng" dirty="0"/>
              <a:t>_</a:t>
            </a:r>
            <a:r>
              <a:rPr lang="en-US" sz="9600" b="1" dirty="0"/>
              <a:t>__</a:t>
            </a:r>
          </a:p>
          <a:p>
            <a:pPr marL="434369" indent="-434369" algn="l">
              <a:lnSpc>
                <a:spcPct val="110000"/>
              </a:lnSpc>
              <a:spcBef>
                <a:spcPts val="0"/>
              </a:spcBef>
              <a:buAutoNum type="arabicParenR"/>
            </a:pPr>
            <a:r>
              <a:rPr lang="en-US" sz="9600" b="1" dirty="0"/>
              <a:t>Unconditioned Response	  __</a:t>
            </a:r>
            <a:r>
              <a:rPr lang="en-US" sz="9600" b="1" u="sng" dirty="0"/>
              <a:t>_</a:t>
            </a:r>
            <a:r>
              <a:rPr lang="en-US" sz="9600" b="1" dirty="0"/>
              <a:t>__</a:t>
            </a:r>
          </a:p>
          <a:p>
            <a:pPr marL="434369" indent="-434369" algn="l">
              <a:lnSpc>
                <a:spcPct val="110000"/>
              </a:lnSpc>
              <a:spcBef>
                <a:spcPts val="0"/>
              </a:spcBef>
              <a:buAutoNum type="arabicParenR"/>
            </a:pPr>
            <a:r>
              <a:rPr lang="en-US" sz="9600" b="1" dirty="0"/>
              <a:t>Conditioned Stimulus	  __</a:t>
            </a:r>
            <a:r>
              <a:rPr lang="en-US" sz="9600" b="1" u="sng" dirty="0"/>
              <a:t>_</a:t>
            </a:r>
            <a:r>
              <a:rPr lang="en-US" sz="9600" b="1" dirty="0"/>
              <a:t>__</a:t>
            </a:r>
          </a:p>
          <a:p>
            <a:pPr marL="434369" indent="-434369" algn="l">
              <a:lnSpc>
                <a:spcPct val="110000"/>
              </a:lnSpc>
              <a:spcBef>
                <a:spcPts val="0"/>
              </a:spcBef>
              <a:buAutoNum type="arabicParenR"/>
            </a:pPr>
            <a:r>
              <a:rPr lang="en-US" sz="9600" b="1" dirty="0"/>
              <a:t>Conditioned Response	  __</a:t>
            </a:r>
            <a:r>
              <a:rPr lang="en-US" sz="9600" b="1" u="sng" dirty="0"/>
              <a:t>_</a:t>
            </a:r>
            <a:r>
              <a:rPr lang="en-US" sz="9600" b="1" dirty="0"/>
              <a:t>__</a:t>
            </a:r>
          </a:p>
          <a:p>
            <a:pPr marL="434369" indent="-434369" algn="l">
              <a:lnSpc>
                <a:spcPct val="110000"/>
              </a:lnSpc>
              <a:spcBef>
                <a:spcPts val="0"/>
              </a:spcBef>
            </a:pPr>
            <a:endParaRPr lang="en-US" sz="9600" b="1" dirty="0"/>
          </a:p>
          <a:p>
            <a:pPr marL="434369" indent="-434369" algn="l">
              <a:lnSpc>
                <a:spcPct val="110000"/>
              </a:lnSpc>
              <a:spcBef>
                <a:spcPts val="0"/>
              </a:spcBef>
            </a:pPr>
            <a:endParaRPr lang="en-US" sz="9600" b="1" dirty="0"/>
          </a:p>
          <a:p>
            <a:pPr marL="434369" indent="-434369" algn="l">
              <a:lnSpc>
                <a:spcPct val="110000"/>
              </a:lnSpc>
              <a:spcBef>
                <a:spcPts val="0"/>
              </a:spcBef>
              <a:buFont typeface="+mj-lt"/>
              <a:buAutoNum type="alphaLcParenR"/>
            </a:pPr>
            <a:r>
              <a:rPr lang="en-US" altLang="en-US" sz="9600" b="1" dirty="0"/>
              <a:t>Originally a neutral stimulus (</a:t>
            </a:r>
            <a:r>
              <a:rPr lang="en-US" altLang="en-US" sz="9600" b="1" dirty="0">
                <a:solidFill>
                  <a:srgbClr val="FF0000"/>
                </a:solidFill>
              </a:rPr>
              <a:t>sound of a bell</a:t>
            </a:r>
            <a:r>
              <a:rPr lang="en-US" altLang="en-US" sz="9600" b="1" dirty="0"/>
              <a:t>) that, after association with an unconditioned stimulus, comes to trigger a response. </a:t>
            </a:r>
          </a:p>
          <a:p>
            <a:pPr marL="434369" indent="-434369" algn="l">
              <a:lnSpc>
                <a:spcPct val="110000"/>
              </a:lnSpc>
              <a:spcBef>
                <a:spcPts val="0"/>
              </a:spcBef>
              <a:buFont typeface="+mj-lt"/>
              <a:buAutoNum type="alphaLcParenR"/>
            </a:pPr>
            <a:r>
              <a:rPr lang="en-US" altLang="en-US" sz="9600" b="1" dirty="0"/>
              <a:t>A stimulus, such as </a:t>
            </a:r>
            <a:r>
              <a:rPr lang="en-US" altLang="en-US" sz="9600" b="1" dirty="0">
                <a:solidFill>
                  <a:srgbClr val="FF0000"/>
                </a:solidFill>
              </a:rPr>
              <a:t>food</a:t>
            </a:r>
            <a:r>
              <a:rPr lang="en-US" altLang="en-US" sz="9600" b="1" dirty="0"/>
              <a:t>, that automatically and naturally triggers a response. </a:t>
            </a:r>
          </a:p>
          <a:p>
            <a:pPr marL="434369" indent="-434369" algn="l">
              <a:lnSpc>
                <a:spcPct val="110000"/>
              </a:lnSpc>
              <a:spcBef>
                <a:spcPts val="0"/>
              </a:spcBef>
              <a:buFont typeface="+mj-lt"/>
              <a:buAutoNum type="alphaLcParenR"/>
            </a:pPr>
            <a:r>
              <a:rPr lang="en-US" altLang="en-US" sz="9600" b="1" dirty="0"/>
              <a:t>An unlearned, naturally occurring response to a stimulus, like </a:t>
            </a:r>
            <a:r>
              <a:rPr lang="en-US" altLang="en-US" sz="9600" b="1" dirty="0">
                <a:solidFill>
                  <a:srgbClr val="FF0000"/>
                </a:solidFill>
              </a:rPr>
              <a:t>salivation in the dog when food is in its mouth</a:t>
            </a:r>
            <a:r>
              <a:rPr lang="en-US" altLang="en-US" sz="9600" b="1" dirty="0"/>
              <a:t>. </a:t>
            </a:r>
          </a:p>
          <a:p>
            <a:pPr marL="434369" indent="-434369" algn="l">
              <a:lnSpc>
                <a:spcPct val="110000"/>
              </a:lnSpc>
              <a:spcBef>
                <a:spcPts val="0"/>
              </a:spcBef>
              <a:buFont typeface="+mj-lt"/>
              <a:buAutoNum type="alphaLcParenR"/>
              <a:tabLst>
                <a:tab pos="5311631" algn="l"/>
              </a:tabLst>
            </a:pPr>
            <a:r>
              <a:rPr lang="en-US" altLang="en-US" sz="9600" b="1" dirty="0"/>
              <a:t>A learned response to a previously neutral stimulus. In Pavlov’s experiments, </a:t>
            </a:r>
            <a:r>
              <a:rPr lang="en-US" altLang="en-US" sz="9600" b="1" dirty="0">
                <a:solidFill>
                  <a:srgbClr val="FF0000"/>
                </a:solidFill>
              </a:rPr>
              <a:t>salivation when hearing the bell</a:t>
            </a:r>
            <a:r>
              <a:rPr lang="en-US" altLang="en-US" sz="9600" b="1" dirty="0"/>
              <a:t>.</a:t>
            </a:r>
          </a:p>
          <a:p>
            <a:pPr marL="434369" indent="-434369" algn="l">
              <a:lnSpc>
                <a:spcPct val="110000"/>
              </a:lnSpc>
              <a:spcBef>
                <a:spcPts val="0"/>
              </a:spcBef>
              <a:buFont typeface="+mj-lt"/>
              <a:buAutoNum type="alphaLcParenR"/>
              <a:tabLst>
                <a:tab pos="5311631" algn="l"/>
              </a:tabLst>
            </a:pPr>
            <a:endParaRPr lang="en-US" sz="5100" b="1" dirty="0"/>
          </a:p>
          <a:p>
            <a:pPr marL="339183" indent="-339183" algn="l"/>
            <a:endParaRPr lang="en-US" sz="5100" b="1" dirty="0"/>
          </a:p>
          <a:p>
            <a:pPr algn="l"/>
            <a:endParaRPr lang="en-US" sz="4700" dirty="0"/>
          </a:p>
          <a:p>
            <a:pPr marL="434369" indent="-434369" algn="l">
              <a:spcBef>
                <a:spcPts val="0"/>
              </a:spcBef>
            </a:pPr>
            <a:endParaRPr lang="en-US" sz="2500" b="1" dirty="0"/>
          </a:p>
        </p:txBody>
      </p:sp>
      <p:sp>
        <p:nvSpPr>
          <p:cNvPr id="2" name="Title 1"/>
          <p:cNvSpPr>
            <a:spLocks noGrp="1"/>
          </p:cNvSpPr>
          <p:nvPr>
            <p:ph type="ctrTitle"/>
          </p:nvPr>
        </p:nvSpPr>
        <p:spPr>
          <a:xfrm>
            <a:off x="152400" y="0"/>
            <a:ext cx="6859787" cy="609600"/>
          </a:xfrm>
        </p:spPr>
        <p:txBody>
          <a:bodyPr>
            <a:normAutofit/>
          </a:bodyPr>
          <a:lstStyle/>
          <a:p>
            <a:pPr algn="l"/>
            <a:r>
              <a:rPr lang="en-US" sz="2500" b="1" u="sng" dirty="0"/>
              <a:t>Learning, Bell-Ringer</a:t>
            </a:r>
          </a:p>
        </p:txBody>
      </p:sp>
      <p:pic>
        <p:nvPicPr>
          <p:cNvPr id="75778" name="Picture 2" descr="Bell Silver by hextrust"/>
          <p:cNvPicPr>
            <a:picLocks noChangeAspect="1" noChangeArrowheads="1"/>
          </p:cNvPicPr>
          <p:nvPr/>
        </p:nvPicPr>
        <p:blipFill>
          <a:blip r:embed="rId2" cstate="print"/>
          <a:srcRect/>
          <a:stretch>
            <a:fillRect/>
          </a:stretch>
        </p:blipFill>
        <p:spPr bwMode="auto">
          <a:xfrm rot="2744471">
            <a:off x="6852886" y="1032880"/>
            <a:ext cx="869866" cy="1782311"/>
          </a:xfrm>
          <a:prstGeom prst="rect">
            <a:avLst/>
          </a:prstGeom>
          <a:noFill/>
        </p:spPr>
      </p:pic>
      <p:pic>
        <p:nvPicPr>
          <p:cNvPr id="26" name="Picture 10" descr="Drop 02 by Arvin61r58"/>
          <p:cNvPicPr>
            <a:picLocks noChangeAspect="1" noChangeArrowheads="1"/>
          </p:cNvPicPr>
          <p:nvPr/>
        </p:nvPicPr>
        <p:blipFill>
          <a:blip r:embed="rId3" cstate="print"/>
          <a:srcRect/>
          <a:stretch>
            <a:fillRect/>
          </a:stretch>
        </p:blipFill>
        <p:spPr bwMode="auto">
          <a:xfrm>
            <a:off x="7162800" y="2286000"/>
            <a:ext cx="243928" cy="838200"/>
          </a:xfrm>
          <a:prstGeom prst="rect">
            <a:avLst/>
          </a:prstGeom>
          <a:noFill/>
        </p:spPr>
      </p:pic>
      <p:pic>
        <p:nvPicPr>
          <p:cNvPr id="27" name="Picture 10" descr="Drop 02 by Arvin61r58"/>
          <p:cNvPicPr>
            <a:picLocks noChangeAspect="1" noChangeArrowheads="1"/>
          </p:cNvPicPr>
          <p:nvPr/>
        </p:nvPicPr>
        <p:blipFill>
          <a:blip r:embed="rId3" cstate="print"/>
          <a:srcRect/>
          <a:stretch>
            <a:fillRect/>
          </a:stretch>
        </p:blipFill>
        <p:spPr bwMode="auto">
          <a:xfrm>
            <a:off x="7452272" y="2209800"/>
            <a:ext cx="243928" cy="838200"/>
          </a:xfrm>
          <a:prstGeom prst="rect">
            <a:avLst/>
          </a:prstGeom>
          <a:noFill/>
        </p:spPr>
      </p:pic>
      <p:pic>
        <p:nvPicPr>
          <p:cNvPr id="75780" name="Picture 4" descr="Food Meat by glitch"/>
          <p:cNvPicPr>
            <a:picLocks noChangeAspect="1" noChangeArrowheads="1"/>
          </p:cNvPicPr>
          <p:nvPr/>
        </p:nvPicPr>
        <p:blipFill>
          <a:blip r:embed="rId4" cstate="print"/>
          <a:srcRect/>
          <a:stretch>
            <a:fillRect/>
          </a:stretch>
        </p:blipFill>
        <p:spPr bwMode="auto">
          <a:xfrm>
            <a:off x="7544574" y="1447800"/>
            <a:ext cx="1387902" cy="1219200"/>
          </a:xfrm>
          <a:prstGeom prst="rect">
            <a:avLst/>
          </a:prstGeom>
          <a:noFill/>
        </p:spPr>
      </p:pic>
      <p:sp>
        <p:nvSpPr>
          <p:cNvPr id="17" name="Right Arrow 16"/>
          <p:cNvSpPr/>
          <p:nvPr/>
        </p:nvSpPr>
        <p:spPr>
          <a:xfrm>
            <a:off x="3886200" y="1905000"/>
            <a:ext cx="381000" cy="228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pic>
        <p:nvPicPr>
          <p:cNvPr id="79874" name="Picture 2" descr="Cartoon dog by lemmling"/>
          <p:cNvPicPr>
            <a:picLocks noChangeAspect="1" noChangeArrowheads="1"/>
          </p:cNvPicPr>
          <p:nvPr/>
        </p:nvPicPr>
        <p:blipFill>
          <a:blip r:embed="rId5" cstate="print"/>
          <a:srcRect/>
          <a:stretch>
            <a:fillRect/>
          </a:stretch>
        </p:blipFill>
        <p:spPr bwMode="auto">
          <a:xfrm>
            <a:off x="5181600" y="1311151"/>
            <a:ext cx="1295400" cy="1736849"/>
          </a:xfrm>
          <a:prstGeom prst="rect">
            <a:avLst/>
          </a:prstGeom>
          <a:noFill/>
        </p:spPr>
      </p:pic>
      <p:pic>
        <p:nvPicPr>
          <p:cNvPr id="25" name="Picture 10" descr="Drop 02 by Arvin61r58"/>
          <p:cNvPicPr>
            <a:picLocks noChangeAspect="1" noChangeArrowheads="1"/>
          </p:cNvPicPr>
          <p:nvPr/>
        </p:nvPicPr>
        <p:blipFill>
          <a:blip r:embed="rId3" cstate="print"/>
          <a:srcRect/>
          <a:stretch>
            <a:fillRect/>
          </a:stretch>
        </p:blipFill>
        <p:spPr bwMode="auto">
          <a:xfrm>
            <a:off x="7772400" y="2362200"/>
            <a:ext cx="243928" cy="838200"/>
          </a:xfrm>
          <a:prstGeom prst="rect">
            <a:avLst/>
          </a:prstGeom>
          <a:noFill/>
        </p:spPr>
      </p:pic>
      <p:sp>
        <p:nvSpPr>
          <p:cNvPr id="22" name="Right Arrow 21"/>
          <p:cNvSpPr/>
          <p:nvPr/>
        </p:nvSpPr>
        <p:spPr>
          <a:xfrm>
            <a:off x="3886200" y="1600200"/>
            <a:ext cx="381000" cy="228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sp>
        <p:nvSpPr>
          <p:cNvPr id="23" name="Right Arrow 22"/>
          <p:cNvSpPr/>
          <p:nvPr/>
        </p:nvSpPr>
        <p:spPr>
          <a:xfrm>
            <a:off x="3886200" y="2209800"/>
            <a:ext cx="381000" cy="228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sp>
        <p:nvSpPr>
          <p:cNvPr id="28" name="Right Arrow 27"/>
          <p:cNvSpPr/>
          <p:nvPr/>
        </p:nvSpPr>
        <p:spPr>
          <a:xfrm>
            <a:off x="3886200" y="2590800"/>
            <a:ext cx="381000" cy="228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sp>
        <p:nvSpPr>
          <p:cNvPr id="16" name="Rectangle 15">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273697379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 y="1447800"/>
            <a:ext cx="4953000" cy="1447800"/>
          </a:xfrm>
          <a:prstGeom prst="rect">
            <a:avLst/>
          </a:prstGeom>
          <a:solidFill>
            <a:srgbClr val="6DFE6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2" name="Title 1"/>
          <p:cNvSpPr>
            <a:spLocks noGrp="1"/>
          </p:cNvSpPr>
          <p:nvPr>
            <p:ph type="ctrTitle"/>
          </p:nvPr>
        </p:nvSpPr>
        <p:spPr>
          <a:xfrm>
            <a:off x="152400" y="0"/>
            <a:ext cx="6859787" cy="609600"/>
          </a:xfrm>
        </p:spPr>
        <p:txBody>
          <a:bodyPr>
            <a:normAutofit/>
          </a:bodyPr>
          <a:lstStyle/>
          <a:p>
            <a:pPr algn="l"/>
            <a:r>
              <a:rPr lang="en-US" sz="2500" b="1" u="sng" dirty="0"/>
              <a:t>Learning, Bell-Ringer</a:t>
            </a:r>
          </a:p>
        </p:txBody>
      </p:sp>
      <p:pic>
        <p:nvPicPr>
          <p:cNvPr id="75778" name="Picture 2" descr="Bell Silver by hextrust"/>
          <p:cNvPicPr>
            <a:picLocks noChangeAspect="1" noChangeArrowheads="1"/>
          </p:cNvPicPr>
          <p:nvPr/>
        </p:nvPicPr>
        <p:blipFill>
          <a:blip r:embed="rId2" cstate="print"/>
          <a:srcRect/>
          <a:stretch>
            <a:fillRect/>
          </a:stretch>
        </p:blipFill>
        <p:spPr bwMode="auto">
          <a:xfrm rot="2744471">
            <a:off x="6852886" y="1032880"/>
            <a:ext cx="869866" cy="1782311"/>
          </a:xfrm>
          <a:prstGeom prst="rect">
            <a:avLst/>
          </a:prstGeom>
          <a:noFill/>
        </p:spPr>
      </p:pic>
      <p:pic>
        <p:nvPicPr>
          <p:cNvPr id="26" name="Picture 10" descr="Drop 02 by Arvin61r58"/>
          <p:cNvPicPr>
            <a:picLocks noChangeAspect="1" noChangeArrowheads="1"/>
          </p:cNvPicPr>
          <p:nvPr/>
        </p:nvPicPr>
        <p:blipFill>
          <a:blip r:embed="rId3" cstate="print"/>
          <a:srcRect/>
          <a:stretch>
            <a:fillRect/>
          </a:stretch>
        </p:blipFill>
        <p:spPr bwMode="auto">
          <a:xfrm>
            <a:off x="7162800" y="2286000"/>
            <a:ext cx="243928" cy="838200"/>
          </a:xfrm>
          <a:prstGeom prst="rect">
            <a:avLst/>
          </a:prstGeom>
          <a:noFill/>
        </p:spPr>
      </p:pic>
      <p:pic>
        <p:nvPicPr>
          <p:cNvPr id="27" name="Picture 10" descr="Drop 02 by Arvin61r58"/>
          <p:cNvPicPr>
            <a:picLocks noChangeAspect="1" noChangeArrowheads="1"/>
          </p:cNvPicPr>
          <p:nvPr/>
        </p:nvPicPr>
        <p:blipFill>
          <a:blip r:embed="rId3" cstate="print"/>
          <a:srcRect/>
          <a:stretch>
            <a:fillRect/>
          </a:stretch>
        </p:blipFill>
        <p:spPr bwMode="auto">
          <a:xfrm>
            <a:off x="7452272" y="2209800"/>
            <a:ext cx="243928" cy="838200"/>
          </a:xfrm>
          <a:prstGeom prst="rect">
            <a:avLst/>
          </a:prstGeom>
          <a:noFill/>
        </p:spPr>
      </p:pic>
      <p:pic>
        <p:nvPicPr>
          <p:cNvPr id="75780" name="Picture 4" descr="Food Meat by glitch"/>
          <p:cNvPicPr>
            <a:picLocks noChangeAspect="1" noChangeArrowheads="1"/>
          </p:cNvPicPr>
          <p:nvPr/>
        </p:nvPicPr>
        <p:blipFill>
          <a:blip r:embed="rId4" cstate="print"/>
          <a:srcRect/>
          <a:stretch>
            <a:fillRect/>
          </a:stretch>
        </p:blipFill>
        <p:spPr bwMode="auto">
          <a:xfrm>
            <a:off x="7544574" y="1447800"/>
            <a:ext cx="1387902" cy="1219200"/>
          </a:xfrm>
          <a:prstGeom prst="rect">
            <a:avLst/>
          </a:prstGeom>
          <a:noFill/>
        </p:spPr>
      </p:pic>
      <p:sp>
        <p:nvSpPr>
          <p:cNvPr id="17" name="Right Arrow 16"/>
          <p:cNvSpPr/>
          <p:nvPr/>
        </p:nvSpPr>
        <p:spPr>
          <a:xfrm>
            <a:off x="3886200" y="1905000"/>
            <a:ext cx="381000" cy="228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pic>
        <p:nvPicPr>
          <p:cNvPr id="79874" name="Picture 2" descr="Cartoon dog by lemmling"/>
          <p:cNvPicPr>
            <a:picLocks noChangeAspect="1" noChangeArrowheads="1"/>
          </p:cNvPicPr>
          <p:nvPr/>
        </p:nvPicPr>
        <p:blipFill>
          <a:blip r:embed="rId5" cstate="print"/>
          <a:srcRect/>
          <a:stretch>
            <a:fillRect/>
          </a:stretch>
        </p:blipFill>
        <p:spPr bwMode="auto">
          <a:xfrm>
            <a:off x="5181600" y="1311151"/>
            <a:ext cx="1295400" cy="1736849"/>
          </a:xfrm>
          <a:prstGeom prst="rect">
            <a:avLst/>
          </a:prstGeom>
          <a:noFill/>
        </p:spPr>
      </p:pic>
      <p:pic>
        <p:nvPicPr>
          <p:cNvPr id="25" name="Picture 10" descr="Drop 02 by Arvin61r58"/>
          <p:cNvPicPr>
            <a:picLocks noChangeAspect="1" noChangeArrowheads="1"/>
          </p:cNvPicPr>
          <p:nvPr/>
        </p:nvPicPr>
        <p:blipFill>
          <a:blip r:embed="rId3" cstate="print"/>
          <a:srcRect/>
          <a:stretch>
            <a:fillRect/>
          </a:stretch>
        </p:blipFill>
        <p:spPr bwMode="auto">
          <a:xfrm>
            <a:off x="7772400" y="2362200"/>
            <a:ext cx="243928" cy="838200"/>
          </a:xfrm>
          <a:prstGeom prst="rect">
            <a:avLst/>
          </a:prstGeom>
          <a:noFill/>
        </p:spPr>
      </p:pic>
      <p:sp>
        <p:nvSpPr>
          <p:cNvPr id="22" name="Right Arrow 21"/>
          <p:cNvSpPr/>
          <p:nvPr/>
        </p:nvSpPr>
        <p:spPr>
          <a:xfrm>
            <a:off x="3886200" y="1600200"/>
            <a:ext cx="381000" cy="228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sp>
        <p:nvSpPr>
          <p:cNvPr id="23" name="Right Arrow 22"/>
          <p:cNvSpPr/>
          <p:nvPr/>
        </p:nvSpPr>
        <p:spPr>
          <a:xfrm>
            <a:off x="3886200" y="2209800"/>
            <a:ext cx="381000" cy="228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sp>
        <p:nvSpPr>
          <p:cNvPr id="28" name="Right Arrow 27"/>
          <p:cNvSpPr/>
          <p:nvPr/>
        </p:nvSpPr>
        <p:spPr>
          <a:xfrm>
            <a:off x="3886200" y="2590800"/>
            <a:ext cx="381000" cy="228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sp>
        <p:nvSpPr>
          <p:cNvPr id="33" name="Rectangle 32">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3" name="Subtitle 2"/>
          <p:cNvSpPr>
            <a:spLocks noGrp="1"/>
          </p:cNvSpPr>
          <p:nvPr>
            <p:ph type="subTitle" idx="1"/>
          </p:nvPr>
        </p:nvSpPr>
        <p:spPr>
          <a:xfrm>
            <a:off x="152399" y="533400"/>
            <a:ext cx="8991601" cy="6324600"/>
          </a:xfrm>
        </p:spPr>
        <p:txBody>
          <a:bodyPr>
            <a:normAutofit fontScale="25000" lnSpcReduction="20000"/>
          </a:bodyPr>
          <a:lstStyle/>
          <a:p>
            <a:pPr algn="l">
              <a:lnSpc>
                <a:spcPct val="110000"/>
              </a:lnSpc>
              <a:spcBef>
                <a:spcPts val="0"/>
              </a:spcBef>
            </a:pPr>
            <a:r>
              <a:rPr lang="en-US" sz="9600" b="1" dirty="0"/>
              <a:t>Directions:  Match the Classical Conditioning terms (1-4) with the appropriate definition and application to </a:t>
            </a:r>
            <a:r>
              <a:rPr lang="en-US" sz="9600" b="1" dirty="0">
                <a:solidFill>
                  <a:srgbClr val="FF0000"/>
                </a:solidFill>
              </a:rPr>
              <a:t>Pavlov’s experiments </a:t>
            </a:r>
            <a:r>
              <a:rPr lang="en-US" sz="9600" b="1" dirty="0"/>
              <a:t>(a-d).</a:t>
            </a:r>
          </a:p>
          <a:p>
            <a:pPr marL="434369" indent="-434369" algn="l">
              <a:lnSpc>
                <a:spcPct val="110000"/>
              </a:lnSpc>
              <a:spcBef>
                <a:spcPts val="0"/>
              </a:spcBef>
            </a:pPr>
            <a:endParaRPr lang="en-US" sz="9600" b="1" dirty="0"/>
          </a:p>
          <a:p>
            <a:pPr marL="434369" indent="-434369" algn="l">
              <a:lnSpc>
                <a:spcPct val="110000"/>
              </a:lnSpc>
              <a:spcBef>
                <a:spcPts val="0"/>
              </a:spcBef>
              <a:buAutoNum type="arabicParenR"/>
            </a:pPr>
            <a:r>
              <a:rPr lang="en-US" sz="9600" b="1" dirty="0"/>
              <a:t>Unconditioned Stimulus	  __</a:t>
            </a:r>
            <a:r>
              <a:rPr lang="en-US" sz="9600" b="1" u="sng" dirty="0"/>
              <a:t>B</a:t>
            </a:r>
            <a:r>
              <a:rPr lang="en-US" sz="9600" b="1" dirty="0"/>
              <a:t>__</a:t>
            </a:r>
          </a:p>
          <a:p>
            <a:pPr marL="434369" indent="-434369" algn="l">
              <a:lnSpc>
                <a:spcPct val="110000"/>
              </a:lnSpc>
              <a:spcBef>
                <a:spcPts val="0"/>
              </a:spcBef>
              <a:buAutoNum type="arabicParenR"/>
            </a:pPr>
            <a:r>
              <a:rPr lang="en-US" sz="9600" b="1" dirty="0"/>
              <a:t>Unconditioned Response	  __</a:t>
            </a:r>
            <a:r>
              <a:rPr lang="en-US" sz="9600" b="1" u="sng" dirty="0"/>
              <a:t>C</a:t>
            </a:r>
            <a:r>
              <a:rPr lang="en-US" sz="9600" b="1" dirty="0"/>
              <a:t>__</a:t>
            </a:r>
          </a:p>
          <a:p>
            <a:pPr marL="434369" indent="-434369" algn="l">
              <a:lnSpc>
                <a:spcPct val="110000"/>
              </a:lnSpc>
              <a:spcBef>
                <a:spcPts val="0"/>
              </a:spcBef>
              <a:buAutoNum type="arabicParenR"/>
            </a:pPr>
            <a:r>
              <a:rPr lang="en-US" sz="9600" b="1" dirty="0"/>
              <a:t>Conditioned Stimulus	  __</a:t>
            </a:r>
            <a:r>
              <a:rPr lang="en-US" sz="9600" b="1" u="sng" dirty="0"/>
              <a:t>A</a:t>
            </a:r>
            <a:r>
              <a:rPr lang="en-US" sz="9600" b="1" dirty="0"/>
              <a:t>__</a:t>
            </a:r>
          </a:p>
          <a:p>
            <a:pPr marL="434369" indent="-434369" algn="l">
              <a:lnSpc>
                <a:spcPct val="110000"/>
              </a:lnSpc>
              <a:spcBef>
                <a:spcPts val="0"/>
              </a:spcBef>
              <a:buAutoNum type="arabicParenR"/>
            </a:pPr>
            <a:r>
              <a:rPr lang="en-US" sz="9600" b="1" dirty="0"/>
              <a:t>Conditioned Response	  __</a:t>
            </a:r>
            <a:r>
              <a:rPr lang="en-US" sz="9600" b="1" u="sng" dirty="0"/>
              <a:t>D</a:t>
            </a:r>
            <a:r>
              <a:rPr lang="en-US" sz="9600" b="1" dirty="0"/>
              <a:t>__</a:t>
            </a:r>
          </a:p>
          <a:p>
            <a:pPr marL="434369" indent="-434369" algn="l">
              <a:lnSpc>
                <a:spcPct val="110000"/>
              </a:lnSpc>
              <a:spcBef>
                <a:spcPts val="0"/>
              </a:spcBef>
            </a:pPr>
            <a:endParaRPr lang="en-US" sz="9600" b="1" dirty="0"/>
          </a:p>
          <a:p>
            <a:pPr marL="434369" indent="-434369" algn="l">
              <a:lnSpc>
                <a:spcPct val="110000"/>
              </a:lnSpc>
              <a:spcBef>
                <a:spcPts val="0"/>
              </a:spcBef>
            </a:pPr>
            <a:endParaRPr lang="en-US" sz="9600" b="1" dirty="0"/>
          </a:p>
          <a:p>
            <a:pPr marL="434369" indent="-434369" algn="l">
              <a:lnSpc>
                <a:spcPct val="110000"/>
              </a:lnSpc>
              <a:spcBef>
                <a:spcPts val="0"/>
              </a:spcBef>
              <a:buFont typeface="+mj-lt"/>
              <a:buAutoNum type="alphaLcParenR"/>
            </a:pPr>
            <a:r>
              <a:rPr lang="en-US" altLang="en-US" sz="9600" b="1" dirty="0"/>
              <a:t>Originally a neutral stimulus (</a:t>
            </a:r>
            <a:r>
              <a:rPr lang="en-US" altLang="en-US" sz="9600" b="1" dirty="0">
                <a:solidFill>
                  <a:srgbClr val="FF0000"/>
                </a:solidFill>
              </a:rPr>
              <a:t>sound of a bell</a:t>
            </a:r>
            <a:r>
              <a:rPr lang="en-US" altLang="en-US" sz="9600" b="1" dirty="0"/>
              <a:t>) that, after association with an unconditioned stimulus, comes to trigger a response. </a:t>
            </a:r>
          </a:p>
          <a:p>
            <a:pPr marL="434369" indent="-434369" algn="l">
              <a:lnSpc>
                <a:spcPct val="110000"/>
              </a:lnSpc>
              <a:spcBef>
                <a:spcPts val="0"/>
              </a:spcBef>
              <a:buFont typeface="+mj-lt"/>
              <a:buAutoNum type="alphaLcParenR"/>
            </a:pPr>
            <a:r>
              <a:rPr lang="en-US" altLang="en-US" sz="9600" b="1" dirty="0"/>
              <a:t>A stimulus, such as </a:t>
            </a:r>
            <a:r>
              <a:rPr lang="en-US" altLang="en-US" sz="9600" b="1" dirty="0">
                <a:solidFill>
                  <a:srgbClr val="FF0000"/>
                </a:solidFill>
              </a:rPr>
              <a:t>food</a:t>
            </a:r>
            <a:r>
              <a:rPr lang="en-US" altLang="en-US" sz="9600" b="1" dirty="0"/>
              <a:t>, that automatically and naturally triggers a response. </a:t>
            </a:r>
          </a:p>
          <a:p>
            <a:pPr marL="434369" indent="-434369" algn="l">
              <a:lnSpc>
                <a:spcPct val="110000"/>
              </a:lnSpc>
              <a:spcBef>
                <a:spcPts val="0"/>
              </a:spcBef>
              <a:buFont typeface="+mj-lt"/>
              <a:buAutoNum type="alphaLcParenR"/>
            </a:pPr>
            <a:r>
              <a:rPr lang="en-US" altLang="en-US" sz="9600" b="1" dirty="0"/>
              <a:t>An unlearned, naturally occurring response to a stimulus, like </a:t>
            </a:r>
            <a:r>
              <a:rPr lang="en-US" altLang="en-US" sz="9600" b="1" dirty="0">
                <a:solidFill>
                  <a:srgbClr val="FF0000"/>
                </a:solidFill>
              </a:rPr>
              <a:t>salivation in the dog when food is in its mouth</a:t>
            </a:r>
            <a:r>
              <a:rPr lang="en-US" altLang="en-US" sz="9600" b="1" dirty="0"/>
              <a:t>. </a:t>
            </a:r>
          </a:p>
          <a:p>
            <a:pPr marL="434369" indent="-434369" algn="l">
              <a:lnSpc>
                <a:spcPct val="110000"/>
              </a:lnSpc>
              <a:spcBef>
                <a:spcPts val="0"/>
              </a:spcBef>
              <a:buFont typeface="+mj-lt"/>
              <a:buAutoNum type="alphaLcParenR"/>
              <a:tabLst>
                <a:tab pos="5311631" algn="l"/>
              </a:tabLst>
            </a:pPr>
            <a:r>
              <a:rPr lang="en-US" altLang="en-US" sz="9600" b="1" dirty="0"/>
              <a:t>A learned response to a previously neutral stimulus. In Pavlov’s experiments, </a:t>
            </a:r>
            <a:r>
              <a:rPr lang="en-US" altLang="en-US" sz="9600" b="1" dirty="0">
                <a:solidFill>
                  <a:srgbClr val="FF0000"/>
                </a:solidFill>
              </a:rPr>
              <a:t>salivation when hearing the bell</a:t>
            </a:r>
            <a:r>
              <a:rPr lang="en-US" altLang="en-US" sz="9600" b="1" dirty="0"/>
              <a:t>.</a:t>
            </a:r>
          </a:p>
          <a:p>
            <a:pPr marL="434369" indent="-434369" algn="l">
              <a:lnSpc>
                <a:spcPct val="110000"/>
              </a:lnSpc>
              <a:spcBef>
                <a:spcPts val="0"/>
              </a:spcBef>
              <a:buFont typeface="+mj-lt"/>
              <a:buAutoNum type="alphaLcParenR"/>
              <a:tabLst>
                <a:tab pos="5311631" algn="l"/>
              </a:tabLst>
            </a:pPr>
            <a:endParaRPr lang="en-US" sz="5100" b="1" dirty="0"/>
          </a:p>
          <a:p>
            <a:pPr marL="339183" indent="-339183" algn="l"/>
            <a:endParaRPr lang="en-US" sz="5100" b="1" dirty="0"/>
          </a:p>
          <a:p>
            <a:pPr algn="l"/>
            <a:endParaRPr lang="en-US" sz="4700" dirty="0"/>
          </a:p>
          <a:p>
            <a:pPr marL="434369" indent="-434369" algn="l">
              <a:spcBef>
                <a:spcPts val="0"/>
              </a:spcBef>
            </a:pPr>
            <a:endParaRPr lang="en-US" sz="2500" b="1" dirty="0"/>
          </a:p>
        </p:txBody>
      </p:sp>
    </p:spTree>
    <p:extLst>
      <p:ext uri="{BB962C8B-B14F-4D97-AF65-F5344CB8AC3E}">
        <p14:creationId xmlns:p14="http://schemas.microsoft.com/office/powerpoint/2010/main" val="273697379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611" y="304801"/>
            <a:ext cx="6859787" cy="609600"/>
          </a:xfrm>
        </p:spPr>
        <p:txBody>
          <a:bodyPr>
            <a:noAutofit/>
          </a:bodyPr>
          <a:lstStyle/>
          <a:p>
            <a:r>
              <a:rPr lang="en-US" sz="3400" b="1" u="sng" dirty="0"/>
              <a:t>Learning Concept Resources</a:t>
            </a:r>
          </a:p>
        </p:txBody>
      </p:sp>
      <p:sp>
        <p:nvSpPr>
          <p:cNvPr id="3" name="Subtitle 2"/>
          <p:cNvSpPr>
            <a:spLocks noGrp="1"/>
          </p:cNvSpPr>
          <p:nvPr>
            <p:ph type="subTitle" idx="1"/>
          </p:nvPr>
        </p:nvSpPr>
        <p:spPr>
          <a:xfrm>
            <a:off x="198887" y="685800"/>
            <a:ext cx="8746227" cy="5334000"/>
          </a:xfrm>
        </p:spPr>
        <p:txBody>
          <a:bodyPr>
            <a:normAutofit/>
          </a:bodyPr>
          <a:lstStyle/>
          <a:p>
            <a:pPr algn="l"/>
            <a:endParaRPr lang="en-US" dirty="0"/>
          </a:p>
          <a:p>
            <a:pPr algn="l">
              <a:buFont typeface="Arial" pitchFamily="34" charset="0"/>
              <a:buChar char="•"/>
            </a:pPr>
            <a:r>
              <a:rPr lang="en-US" sz="2500" b="1" dirty="0"/>
              <a:t>  Video: How To Train a Brain, Crash Course Psychology #11 - </a:t>
            </a:r>
            <a:r>
              <a:rPr lang="en-US" sz="2500" b="1" dirty="0">
                <a:hlinkClick r:id="rId2"/>
              </a:rPr>
              <a:t>https://</a:t>
            </a:r>
            <a:r>
              <a:rPr lang="en-US" sz="2500" b="1" dirty="0" smtClean="0">
                <a:hlinkClick r:id="rId2"/>
              </a:rPr>
              <a:t>www.youtube.com/watch?v=qG2SwE_6uVM</a:t>
            </a:r>
            <a:endParaRPr lang="en-US" sz="2500" b="1" dirty="0" smtClean="0"/>
          </a:p>
          <a:p>
            <a:pPr algn="l"/>
            <a:endParaRPr lang="en-US" sz="2500" b="1" dirty="0"/>
          </a:p>
          <a:p>
            <a:pPr algn="l">
              <a:buFont typeface="Arial" pitchFamily="34" charset="0"/>
              <a:buChar char="•"/>
            </a:pPr>
            <a:r>
              <a:rPr lang="en-US" sz="2500" b="1" dirty="0"/>
              <a:t>  Video: Neutral, conditioned &amp; unconditioned stimuli &amp; responses. Khan Academy - </a:t>
            </a:r>
            <a:r>
              <a:rPr lang="en-US" sz="2500" b="1" dirty="0">
                <a:hlinkClick r:id="rId3"/>
              </a:rPr>
              <a:t>https://</a:t>
            </a:r>
            <a:r>
              <a:rPr lang="en-US" sz="2500" b="1" dirty="0" smtClean="0">
                <a:hlinkClick r:id="rId3"/>
              </a:rPr>
              <a:t>www.khanacademy.org/test-prep/mcat/behavior/learning-slug/v/classical-conditioning-neutral-conditioned-and-unconditioned-stimuli-and-responses</a:t>
            </a:r>
            <a:endParaRPr lang="en-US" sz="2500" b="1" dirty="0" smtClean="0"/>
          </a:p>
          <a:p>
            <a:pPr algn="l"/>
            <a:endParaRPr lang="en-US" sz="2500" b="1" dirty="0" smtClean="0"/>
          </a:p>
          <a:p>
            <a:pPr algn="l">
              <a:buFont typeface="Arial" pitchFamily="34" charset="0"/>
              <a:buChar char="•"/>
            </a:pPr>
            <a:r>
              <a:rPr lang="en-US" sz="2500" b="1" dirty="0" smtClean="0"/>
              <a:t>  Article: What is Classical Conditioning? – Very Well Mind - </a:t>
            </a:r>
            <a:r>
              <a:rPr lang="en-US" sz="2500" b="1" dirty="0" smtClean="0">
                <a:hlinkClick r:id="rId4"/>
              </a:rPr>
              <a:t>https://www.verywellmind.com/classical-conditioning-2794859</a:t>
            </a:r>
            <a:endParaRPr lang="en-US" sz="2500" b="1" dirty="0" smtClean="0"/>
          </a:p>
          <a:p>
            <a:pPr algn="l">
              <a:buFont typeface="Arial" pitchFamily="34" charset="0"/>
              <a:buChar char="•"/>
            </a:pPr>
            <a:endParaRPr lang="en-US" sz="2500" b="1" dirty="0"/>
          </a:p>
          <a:p>
            <a:pPr algn="l">
              <a:buFont typeface="Arial" pitchFamily="34" charset="0"/>
              <a:buChar char="•"/>
            </a:pPr>
            <a:endParaRPr lang="en-US" sz="2500" b="1" dirty="0"/>
          </a:p>
          <a:p>
            <a:pPr algn="l">
              <a:buFont typeface="Arial" pitchFamily="34" charset="0"/>
              <a:buChar char="•"/>
            </a:pPr>
            <a:endParaRPr lang="en-US" sz="2500" b="1" dirty="0"/>
          </a:p>
        </p:txBody>
      </p:sp>
      <p:sp>
        <p:nvSpPr>
          <p:cNvPr id="5" name="Rectangle 4">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306263536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7470" y="228600"/>
            <a:ext cx="8746227" cy="6400800"/>
          </a:xfrm>
        </p:spPr>
        <p:txBody>
          <a:bodyPr>
            <a:normAutofit lnSpcReduction="10000"/>
          </a:bodyPr>
          <a:lstStyle/>
          <a:p>
            <a:pPr algn="l"/>
            <a:r>
              <a:rPr lang="en-US" sz="2800" b="1" u="sng" dirty="0"/>
              <a:t>Learning, Bell-Ringer</a:t>
            </a:r>
            <a:endParaRPr lang="en-US" sz="2800" dirty="0"/>
          </a:p>
          <a:p>
            <a:pPr marL="393700" lvl="0" indent="-393700" algn="l"/>
            <a:r>
              <a:rPr lang="en-US" sz="2800" b="1" dirty="0"/>
              <a:t>1) During acquisition, a(n) ______ is presented shortly before a(n) ______.</a:t>
            </a:r>
            <a:endParaRPr lang="en-US" sz="2800" dirty="0"/>
          </a:p>
          <a:p>
            <a:pPr marL="772211" lvl="1" indent="-386105" algn="l">
              <a:buFont typeface="+mj-lt"/>
              <a:buAutoNum type="alphaLcParenR"/>
            </a:pPr>
            <a:r>
              <a:rPr lang="en-US" sz="2800" b="1" dirty="0"/>
              <a:t>UCR; CR</a:t>
            </a:r>
            <a:endParaRPr lang="en-US" sz="2800" dirty="0"/>
          </a:p>
          <a:p>
            <a:pPr marL="772211" lvl="1" indent="-386105" algn="l">
              <a:buFont typeface="+mj-lt"/>
              <a:buAutoNum type="alphaLcParenR"/>
            </a:pPr>
            <a:r>
              <a:rPr lang="en-US" sz="2800" b="1" dirty="0"/>
              <a:t>CS; CR</a:t>
            </a:r>
            <a:endParaRPr lang="en-US" sz="2800" dirty="0"/>
          </a:p>
          <a:p>
            <a:pPr marL="772211" lvl="1" indent="-386105" algn="l">
              <a:buFont typeface="+mj-lt"/>
              <a:buAutoNum type="alphaLcParenR"/>
            </a:pPr>
            <a:r>
              <a:rPr lang="en-US" sz="2800" b="1" dirty="0"/>
              <a:t>CS; UCS</a:t>
            </a:r>
            <a:endParaRPr lang="en-US" sz="2800" dirty="0"/>
          </a:p>
          <a:p>
            <a:pPr marL="772211" lvl="1" indent="-386105" algn="l">
              <a:buFont typeface="+mj-lt"/>
              <a:buAutoNum type="alphaLcParenR"/>
            </a:pPr>
            <a:r>
              <a:rPr lang="en-US" sz="2800" b="1" dirty="0"/>
              <a:t>UCS; CS</a:t>
            </a:r>
            <a:endParaRPr lang="en-US" sz="2800" dirty="0"/>
          </a:p>
          <a:p>
            <a:pPr algn="l"/>
            <a:r>
              <a:rPr lang="en-US" sz="2800" b="1" dirty="0"/>
              <a:t> </a:t>
            </a:r>
            <a:endParaRPr lang="en-US" sz="2800" dirty="0"/>
          </a:p>
          <a:p>
            <a:pPr marL="292260" indent="-292260" algn="l"/>
            <a:r>
              <a:rPr lang="en-US" sz="2800" b="1" dirty="0"/>
              <a:t>2) In classical conditioning, when a conditioned response no longer occurs in the presence of the conditioned stimulus, ______ has taken place. </a:t>
            </a:r>
            <a:endParaRPr lang="en-US" sz="2800" dirty="0"/>
          </a:p>
          <a:p>
            <a:pPr marL="772211" lvl="1" indent="-386105" algn="l">
              <a:buFont typeface="+mj-lt"/>
              <a:buAutoNum type="alphaLcParenR"/>
            </a:pPr>
            <a:r>
              <a:rPr lang="en-US" sz="2800" b="1" dirty="0"/>
              <a:t>Spontaneous recovery</a:t>
            </a:r>
            <a:endParaRPr lang="en-US" sz="2800" dirty="0"/>
          </a:p>
          <a:p>
            <a:pPr marL="772211" lvl="1" indent="-386105" algn="l">
              <a:buFont typeface="+mj-lt"/>
              <a:buAutoNum type="alphaLcParenR"/>
            </a:pPr>
            <a:r>
              <a:rPr lang="en-US" sz="2800" b="1" dirty="0"/>
              <a:t>Extinction</a:t>
            </a:r>
          </a:p>
          <a:p>
            <a:pPr marL="772211" lvl="1" indent="-386105" algn="l">
              <a:buFont typeface="+mj-lt"/>
              <a:buAutoNum type="alphaLcParenR"/>
            </a:pPr>
            <a:r>
              <a:rPr lang="en-US" sz="2800" b="1" dirty="0"/>
              <a:t>Acquisition</a:t>
            </a:r>
            <a:endParaRPr lang="en-US" sz="2800" dirty="0"/>
          </a:p>
          <a:p>
            <a:pPr marL="772211" lvl="1" indent="-386105" algn="l">
              <a:buFont typeface="+mj-lt"/>
              <a:buAutoNum type="alphaLcParenR"/>
            </a:pPr>
            <a:r>
              <a:rPr lang="en-US" sz="2800" b="1" dirty="0"/>
              <a:t>Generalization</a:t>
            </a:r>
            <a:endParaRPr lang="en-US" sz="2800" dirty="0"/>
          </a:p>
          <a:p>
            <a:endParaRPr lang="en-US" dirty="0"/>
          </a:p>
        </p:txBody>
      </p:sp>
      <p:pic>
        <p:nvPicPr>
          <p:cNvPr id="43010" name="Picture 2" descr="pet dish by johnny_automatic"/>
          <p:cNvPicPr>
            <a:picLocks noChangeAspect="1" noChangeArrowheads="1"/>
          </p:cNvPicPr>
          <p:nvPr/>
        </p:nvPicPr>
        <p:blipFill>
          <a:blip r:embed="rId2" cstate="print">
            <a:duotone>
              <a:prstClr val="black"/>
              <a:schemeClr val="accent5">
                <a:lumMod val="50000"/>
                <a:tint val="45000"/>
                <a:satMod val="400000"/>
              </a:schemeClr>
            </a:duotone>
          </a:blip>
          <a:srcRect/>
          <a:stretch>
            <a:fillRect/>
          </a:stretch>
        </p:blipFill>
        <p:spPr bwMode="auto">
          <a:xfrm>
            <a:off x="6434844" y="1371600"/>
            <a:ext cx="1718556" cy="1693291"/>
          </a:xfrm>
          <a:prstGeom prst="rect">
            <a:avLst/>
          </a:prstGeom>
          <a:noFill/>
        </p:spPr>
      </p:pic>
      <p:pic>
        <p:nvPicPr>
          <p:cNvPr id="43012" name="Picture 4" descr="Ringing Bell by algotruneman"/>
          <p:cNvPicPr>
            <a:picLocks noChangeAspect="1" noChangeArrowheads="1"/>
          </p:cNvPicPr>
          <p:nvPr/>
        </p:nvPicPr>
        <p:blipFill>
          <a:blip r:embed="rId3" cstate="print"/>
          <a:srcRect/>
          <a:stretch>
            <a:fillRect/>
          </a:stretch>
        </p:blipFill>
        <p:spPr bwMode="auto">
          <a:xfrm rot="1474984">
            <a:off x="4465788" y="959195"/>
            <a:ext cx="729322" cy="2291967"/>
          </a:xfrm>
          <a:prstGeom prst="rect">
            <a:avLst/>
          </a:prstGeom>
          <a:noFill/>
        </p:spPr>
      </p:pic>
      <p:pic>
        <p:nvPicPr>
          <p:cNvPr id="43014" name="Picture 6" descr="leg steak by johnny_automatic"/>
          <p:cNvPicPr>
            <a:picLocks noChangeAspect="1" noChangeArrowheads="1"/>
          </p:cNvPicPr>
          <p:nvPr/>
        </p:nvPicPr>
        <p:blipFill>
          <a:blip r:embed="rId4" cstate="print"/>
          <a:srcRect/>
          <a:stretch>
            <a:fillRect/>
          </a:stretch>
        </p:blipFill>
        <p:spPr bwMode="auto">
          <a:xfrm>
            <a:off x="6857762" y="1524000"/>
            <a:ext cx="914638" cy="762000"/>
          </a:xfrm>
          <a:prstGeom prst="rect">
            <a:avLst/>
          </a:prstGeom>
          <a:noFill/>
        </p:spPr>
      </p:pic>
      <p:sp>
        <p:nvSpPr>
          <p:cNvPr id="11" name="Right Arrow 10"/>
          <p:cNvSpPr/>
          <p:nvPr/>
        </p:nvSpPr>
        <p:spPr>
          <a:xfrm>
            <a:off x="5238468" y="5486400"/>
            <a:ext cx="1086132" cy="381000"/>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pic>
        <p:nvPicPr>
          <p:cNvPr id="12" name="Picture 4" descr="Ringing Bell by algotruneman"/>
          <p:cNvPicPr>
            <a:picLocks noChangeAspect="1" noChangeArrowheads="1"/>
          </p:cNvPicPr>
          <p:nvPr/>
        </p:nvPicPr>
        <p:blipFill>
          <a:blip r:embed="rId3" cstate="print"/>
          <a:srcRect/>
          <a:stretch>
            <a:fillRect/>
          </a:stretch>
        </p:blipFill>
        <p:spPr bwMode="auto">
          <a:xfrm rot="1474984">
            <a:off x="4484216" y="4350497"/>
            <a:ext cx="717864" cy="2255959"/>
          </a:xfrm>
          <a:prstGeom prst="rect">
            <a:avLst/>
          </a:prstGeom>
          <a:noFill/>
        </p:spPr>
      </p:pic>
      <p:sp>
        <p:nvSpPr>
          <p:cNvPr id="13" name="Right Arrow 12"/>
          <p:cNvSpPr/>
          <p:nvPr/>
        </p:nvSpPr>
        <p:spPr>
          <a:xfrm>
            <a:off x="5238468" y="1981200"/>
            <a:ext cx="1086132" cy="381000"/>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grpSp>
        <p:nvGrpSpPr>
          <p:cNvPr id="2" name="Group 21"/>
          <p:cNvGrpSpPr/>
          <p:nvPr/>
        </p:nvGrpSpPr>
        <p:grpSpPr>
          <a:xfrm>
            <a:off x="6400800" y="4572000"/>
            <a:ext cx="1829276" cy="1981200"/>
            <a:chOff x="5886792" y="4648200"/>
            <a:chExt cx="1829276" cy="1981200"/>
          </a:xfrm>
        </p:grpSpPr>
        <p:pic>
          <p:nvPicPr>
            <p:cNvPr id="43018" name="Picture 10" descr="Drop 02 by Arvin61r58"/>
            <p:cNvPicPr>
              <a:picLocks noChangeAspect="1" noChangeArrowheads="1"/>
            </p:cNvPicPr>
            <p:nvPr/>
          </p:nvPicPr>
          <p:blipFill>
            <a:blip r:embed="rId5" cstate="print"/>
            <a:srcRect/>
            <a:stretch>
              <a:fillRect/>
            </a:stretch>
          </p:blipFill>
          <p:spPr bwMode="auto">
            <a:xfrm>
              <a:off x="6858595" y="4800600"/>
              <a:ext cx="243928" cy="838200"/>
            </a:xfrm>
            <a:prstGeom prst="rect">
              <a:avLst/>
            </a:prstGeom>
            <a:noFill/>
          </p:spPr>
        </p:pic>
        <p:pic>
          <p:nvPicPr>
            <p:cNvPr id="16" name="Picture 10" descr="Drop 02 by Arvin61r58"/>
            <p:cNvPicPr>
              <a:picLocks noChangeAspect="1" noChangeArrowheads="1"/>
            </p:cNvPicPr>
            <p:nvPr/>
          </p:nvPicPr>
          <p:blipFill>
            <a:blip r:embed="rId5" cstate="print"/>
            <a:srcRect/>
            <a:stretch>
              <a:fillRect/>
            </a:stretch>
          </p:blipFill>
          <p:spPr bwMode="auto">
            <a:xfrm>
              <a:off x="6671833" y="5181600"/>
              <a:ext cx="243928" cy="838200"/>
            </a:xfrm>
            <a:prstGeom prst="rect">
              <a:avLst/>
            </a:prstGeom>
            <a:noFill/>
          </p:spPr>
        </p:pic>
        <p:pic>
          <p:nvPicPr>
            <p:cNvPr id="17" name="Picture 10" descr="Drop 02 by Arvin61r58"/>
            <p:cNvPicPr>
              <a:picLocks noChangeAspect="1" noChangeArrowheads="1"/>
            </p:cNvPicPr>
            <p:nvPr/>
          </p:nvPicPr>
          <p:blipFill>
            <a:blip r:embed="rId5" cstate="print"/>
            <a:srcRect/>
            <a:stretch>
              <a:fillRect/>
            </a:stretch>
          </p:blipFill>
          <p:spPr bwMode="auto">
            <a:xfrm>
              <a:off x="6344111" y="5486400"/>
              <a:ext cx="243928" cy="838200"/>
            </a:xfrm>
            <a:prstGeom prst="rect">
              <a:avLst/>
            </a:prstGeom>
            <a:noFill/>
          </p:spPr>
        </p:pic>
        <p:pic>
          <p:nvPicPr>
            <p:cNvPr id="18" name="Picture 10" descr="Drop 02 by Arvin61r58"/>
            <p:cNvPicPr>
              <a:picLocks noChangeAspect="1" noChangeArrowheads="1"/>
            </p:cNvPicPr>
            <p:nvPr/>
          </p:nvPicPr>
          <p:blipFill>
            <a:blip r:embed="rId5" cstate="print"/>
            <a:srcRect/>
            <a:stretch>
              <a:fillRect/>
            </a:stretch>
          </p:blipFill>
          <p:spPr bwMode="auto">
            <a:xfrm>
              <a:off x="6915760" y="5562600"/>
              <a:ext cx="243928" cy="838200"/>
            </a:xfrm>
            <a:prstGeom prst="rect">
              <a:avLst/>
            </a:prstGeom>
            <a:noFill/>
          </p:spPr>
        </p:pic>
        <p:pic>
          <p:nvPicPr>
            <p:cNvPr id="19" name="Picture 10" descr="Drop 02 by Arvin61r58"/>
            <p:cNvPicPr>
              <a:picLocks noChangeAspect="1" noChangeArrowheads="1"/>
            </p:cNvPicPr>
            <p:nvPr/>
          </p:nvPicPr>
          <p:blipFill>
            <a:blip r:embed="rId5" cstate="print"/>
            <a:srcRect/>
            <a:stretch>
              <a:fillRect/>
            </a:stretch>
          </p:blipFill>
          <p:spPr bwMode="auto">
            <a:xfrm>
              <a:off x="6458441" y="4800600"/>
              <a:ext cx="243928" cy="838200"/>
            </a:xfrm>
            <a:prstGeom prst="rect">
              <a:avLst/>
            </a:prstGeom>
            <a:noFill/>
          </p:spPr>
        </p:pic>
        <p:sp>
          <p:nvSpPr>
            <p:cNvPr id="14" name="&quot;No&quot; Symbol 13"/>
            <p:cNvSpPr/>
            <p:nvPr/>
          </p:nvSpPr>
          <p:spPr>
            <a:xfrm>
              <a:off x="5886792" y="4648200"/>
              <a:ext cx="1829276" cy="1981200"/>
            </a:xfrm>
            <a:prstGeom prst="noSmoking">
              <a:avLst>
                <a:gd name="adj" fmla="val 497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solidFill>
                  <a:schemeClr val="tx1"/>
                </a:solidFill>
              </a:endParaRPr>
            </a:p>
          </p:txBody>
        </p:sp>
        <p:pic>
          <p:nvPicPr>
            <p:cNvPr id="20" name="Picture 10" descr="Drop 02 by Arvin61r58"/>
            <p:cNvPicPr>
              <a:picLocks noChangeAspect="1" noChangeArrowheads="1"/>
            </p:cNvPicPr>
            <p:nvPr/>
          </p:nvPicPr>
          <p:blipFill>
            <a:blip r:embed="rId5" cstate="print"/>
            <a:srcRect/>
            <a:stretch>
              <a:fillRect/>
            </a:stretch>
          </p:blipFill>
          <p:spPr bwMode="auto">
            <a:xfrm>
              <a:off x="7258750" y="5181600"/>
              <a:ext cx="243928" cy="838200"/>
            </a:xfrm>
            <a:prstGeom prst="rect">
              <a:avLst/>
            </a:prstGeom>
            <a:noFill/>
          </p:spPr>
        </p:pic>
        <p:pic>
          <p:nvPicPr>
            <p:cNvPr id="21" name="Picture 10" descr="Drop 02 by Arvin61r58"/>
            <p:cNvPicPr>
              <a:picLocks noChangeAspect="1" noChangeArrowheads="1"/>
            </p:cNvPicPr>
            <p:nvPr/>
          </p:nvPicPr>
          <p:blipFill>
            <a:blip r:embed="rId5" cstate="print"/>
            <a:srcRect/>
            <a:stretch>
              <a:fillRect/>
            </a:stretch>
          </p:blipFill>
          <p:spPr bwMode="auto">
            <a:xfrm>
              <a:off x="6058287" y="5181600"/>
              <a:ext cx="243928" cy="838200"/>
            </a:xfrm>
            <a:prstGeom prst="rect">
              <a:avLst/>
            </a:prstGeom>
            <a:noFill/>
          </p:spPr>
        </p:pic>
      </p:grpSp>
      <p:sp>
        <p:nvSpPr>
          <p:cNvPr id="22" name="Rectangle 21">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4953000"/>
            <a:ext cx="2057400" cy="381000"/>
          </a:xfrm>
          <a:prstGeom prst="rect">
            <a:avLst/>
          </a:prstGeom>
          <a:solidFill>
            <a:srgbClr val="6DFE6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10" name="Rectangle 9"/>
          <p:cNvSpPr/>
          <p:nvPr/>
        </p:nvSpPr>
        <p:spPr>
          <a:xfrm>
            <a:off x="609600" y="2209800"/>
            <a:ext cx="1676400" cy="381000"/>
          </a:xfrm>
          <a:prstGeom prst="rect">
            <a:avLst/>
          </a:prstGeom>
          <a:solidFill>
            <a:srgbClr val="6DFE6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pic>
        <p:nvPicPr>
          <p:cNvPr id="43010" name="Picture 2" descr="pet dish by johnny_automatic"/>
          <p:cNvPicPr>
            <a:picLocks noChangeAspect="1" noChangeArrowheads="1"/>
          </p:cNvPicPr>
          <p:nvPr/>
        </p:nvPicPr>
        <p:blipFill>
          <a:blip r:embed="rId2" cstate="print">
            <a:duotone>
              <a:prstClr val="black"/>
              <a:schemeClr val="accent5">
                <a:lumMod val="50000"/>
                <a:tint val="45000"/>
                <a:satMod val="400000"/>
              </a:schemeClr>
            </a:duotone>
          </a:blip>
          <a:srcRect/>
          <a:stretch>
            <a:fillRect/>
          </a:stretch>
        </p:blipFill>
        <p:spPr bwMode="auto">
          <a:xfrm>
            <a:off x="6434844" y="1371600"/>
            <a:ext cx="1718556" cy="1693291"/>
          </a:xfrm>
          <a:prstGeom prst="rect">
            <a:avLst/>
          </a:prstGeom>
          <a:noFill/>
        </p:spPr>
      </p:pic>
      <p:pic>
        <p:nvPicPr>
          <p:cNvPr id="43012" name="Picture 4" descr="Ringing Bell by algotruneman"/>
          <p:cNvPicPr>
            <a:picLocks noChangeAspect="1" noChangeArrowheads="1"/>
          </p:cNvPicPr>
          <p:nvPr/>
        </p:nvPicPr>
        <p:blipFill>
          <a:blip r:embed="rId3" cstate="print"/>
          <a:srcRect/>
          <a:stretch>
            <a:fillRect/>
          </a:stretch>
        </p:blipFill>
        <p:spPr bwMode="auto">
          <a:xfrm rot="1474984">
            <a:off x="4465788" y="959195"/>
            <a:ext cx="729322" cy="2291967"/>
          </a:xfrm>
          <a:prstGeom prst="rect">
            <a:avLst/>
          </a:prstGeom>
          <a:noFill/>
        </p:spPr>
      </p:pic>
      <p:pic>
        <p:nvPicPr>
          <p:cNvPr id="43014" name="Picture 6" descr="leg steak by johnny_automatic"/>
          <p:cNvPicPr>
            <a:picLocks noChangeAspect="1" noChangeArrowheads="1"/>
          </p:cNvPicPr>
          <p:nvPr/>
        </p:nvPicPr>
        <p:blipFill>
          <a:blip r:embed="rId4" cstate="print"/>
          <a:srcRect/>
          <a:stretch>
            <a:fillRect/>
          </a:stretch>
        </p:blipFill>
        <p:spPr bwMode="auto">
          <a:xfrm>
            <a:off x="6857762" y="1524000"/>
            <a:ext cx="914638" cy="762000"/>
          </a:xfrm>
          <a:prstGeom prst="rect">
            <a:avLst/>
          </a:prstGeom>
          <a:noFill/>
        </p:spPr>
      </p:pic>
      <p:sp>
        <p:nvSpPr>
          <p:cNvPr id="11" name="Right Arrow 10"/>
          <p:cNvSpPr/>
          <p:nvPr/>
        </p:nvSpPr>
        <p:spPr>
          <a:xfrm>
            <a:off x="5238468" y="5486400"/>
            <a:ext cx="1086132" cy="381000"/>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pic>
        <p:nvPicPr>
          <p:cNvPr id="12" name="Picture 4" descr="Ringing Bell by algotruneman"/>
          <p:cNvPicPr>
            <a:picLocks noChangeAspect="1" noChangeArrowheads="1"/>
          </p:cNvPicPr>
          <p:nvPr/>
        </p:nvPicPr>
        <p:blipFill>
          <a:blip r:embed="rId3" cstate="print"/>
          <a:srcRect/>
          <a:stretch>
            <a:fillRect/>
          </a:stretch>
        </p:blipFill>
        <p:spPr bwMode="auto">
          <a:xfrm rot="1474984">
            <a:off x="4484216" y="4350497"/>
            <a:ext cx="717864" cy="2255959"/>
          </a:xfrm>
          <a:prstGeom prst="rect">
            <a:avLst/>
          </a:prstGeom>
          <a:noFill/>
        </p:spPr>
      </p:pic>
      <p:sp>
        <p:nvSpPr>
          <p:cNvPr id="13" name="Right Arrow 12"/>
          <p:cNvSpPr/>
          <p:nvPr/>
        </p:nvSpPr>
        <p:spPr>
          <a:xfrm>
            <a:off x="5238468" y="1981200"/>
            <a:ext cx="1086132" cy="381000"/>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grpSp>
        <p:nvGrpSpPr>
          <p:cNvPr id="22" name="Group 21"/>
          <p:cNvGrpSpPr/>
          <p:nvPr/>
        </p:nvGrpSpPr>
        <p:grpSpPr>
          <a:xfrm>
            <a:off x="6400800" y="4572000"/>
            <a:ext cx="1829276" cy="1981200"/>
            <a:chOff x="5886792" y="4648200"/>
            <a:chExt cx="1829276" cy="1981200"/>
          </a:xfrm>
        </p:grpSpPr>
        <p:pic>
          <p:nvPicPr>
            <p:cNvPr id="43018" name="Picture 10" descr="Drop 02 by Arvin61r58"/>
            <p:cNvPicPr>
              <a:picLocks noChangeAspect="1" noChangeArrowheads="1"/>
            </p:cNvPicPr>
            <p:nvPr/>
          </p:nvPicPr>
          <p:blipFill>
            <a:blip r:embed="rId5" cstate="print"/>
            <a:srcRect/>
            <a:stretch>
              <a:fillRect/>
            </a:stretch>
          </p:blipFill>
          <p:spPr bwMode="auto">
            <a:xfrm>
              <a:off x="6858595" y="4800600"/>
              <a:ext cx="243928" cy="838200"/>
            </a:xfrm>
            <a:prstGeom prst="rect">
              <a:avLst/>
            </a:prstGeom>
            <a:noFill/>
          </p:spPr>
        </p:pic>
        <p:pic>
          <p:nvPicPr>
            <p:cNvPr id="16" name="Picture 10" descr="Drop 02 by Arvin61r58"/>
            <p:cNvPicPr>
              <a:picLocks noChangeAspect="1" noChangeArrowheads="1"/>
            </p:cNvPicPr>
            <p:nvPr/>
          </p:nvPicPr>
          <p:blipFill>
            <a:blip r:embed="rId5" cstate="print"/>
            <a:srcRect/>
            <a:stretch>
              <a:fillRect/>
            </a:stretch>
          </p:blipFill>
          <p:spPr bwMode="auto">
            <a:xfrm>
              <a:off x="6671833" y="5181600"/>
              <a:ext cx="243928" cy="838200"/>
            </a:xfrm>
            <a:prstGeom prst="rect">
              <a:avLst/>
            </a:prstGeom>
            <a:noFill/>
          </p:spPr>
        </p:pic>
        <p:pic>
          <p:nvPicPr>
            <p:cNvPr id="17" name="Picture 10" descr="Drop 02 by Arvin61r58"/>
            <p:cNvPicPr>
              <a:picLocks noChangeAspect="1" noChangeArrowheads="1"/>
            </p:cNvPicPr>
            <p:nvPr/>
          </p:nvPicPr>
          <p:blipFill>
            <a:blip r:embed="rId5" cstate="print"/>
            <a:srcRect/>
            <a:stretch>
              <a:fillRect/>
            </a:stretch>
          </p:blipFill>
          <p:spPr bwMode="auto">
            <a:xfrm>
              <a:off x="6344111" y="5486400"/>
              <a:ext cx="243928" cy="838200"/>
            </a:xfrm>
            <a:prstGeom prst="rect">
              <a:avLst/>
            </a:prstGeom>
            <a:noFill/>
          </p:spPr>
        </p:pic>
        <p:pic>
          <p:nvPicPr>
            <p:cNvPr id="18" name="Picture 10" descr="Drop 02 by Arvin61r58"/>
            <p:cNvPicPr>
              <a:picLocks noChangeAspect="1" noChangeArrowheads="1"/>
            </p:cNvPicPr>
            <p:nvPr/>
          </p:nvPicPr>
          <p:blipFill>
            <a:blip r:embed="rId5" cstate="print"/>
            <a:srcRect/>
            <a:stretch>
              <a:fillRect/>
            </a:stretch>
          </p:blipFill>
          <p:spPr bwMode="auto">
            <a:xfrm>
              <a:off x="6915760" y="5562600"/>
              <a:ext cx="243928" cy="838200"/>
            </a:xfrm>
            <a:prstGeom prst="rect">
              <a:avLst/>
            </a:prstGeom>
            <a:noFill/>
          </p:spPr>
        </p:pic>
        <p:pic>
          <p:nvPicPr>
            <p:cNvPr id="19" name="Picture 10" descr="Drop 02 by Arvin61r58"/>
            <p:cNvPicPr>
              <a:picLocks noChangeAspect="1" noChangeArrowheads="1"/>
            </p:cNvPicPr>
            <p:nvPr/>
          </p:nvPicPr>
          <p:blipFill>
            <a:blip r:embed="rId5" cstate="print"/>
            <a:srcRect/>
            <a:stretch>
              <a:fillRect/>
            </a:stretch>
          </p:blipFill>
          <p:spPr bwMode="auto">
            <a:xfrm>
              <a:off x="6458441" y="4800600"/>
              <a:ext cx="243928" cy="838200"/>
            </a:xfrm>
            <a:prstGeom prst="rect">
              <a:avLst/>
            </a:prstGeom>
            <a:noFill/>
          </p:spPr>
        </p:pic>
        <p:sp>
          <p:nvSpPr>
            <p:cNvPr id="14" name="&quot;No&quot; Symbol 13"/>
            <p:cNvSpPr/>
            <p:nvPr/>
          </p:nvSpPr>
          <p:spPr>
            <a:xfrm>
              <a:off x="5886792" y="4648200"/>
              <a:ext cx="1829276" cy="1981200"/>
            </a:xfrm>
            <a:prstGeom prst="noSmoking">
              <a:avLst>
                <a:gd name="adj" fmla="val 497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solidFill>
                  <a:schemeClr val="tx1"/>
                </a:solidFill>
              </a:endParaRPr>
            </a:p>
          </p:txBody>
        </p:sp>
        <p:pic>
          <p:nvPicPr>
            <p:cNvPr id="20" name="Picture 10" descr="Drop 02 by Arvin61r58"/>
            <p:cNvPicPr>
              <a:picLocks noChangeAspect="1" noChangeArrowheads="1"/>
            </p:cNvPicPr>
            <p:nvPr/>
          </p:nvPicPr>
          <p:blipFill>
            <a:blip r:embed="rId5" cstate="print"/>
            <a:srcRect/>
            <a:stretch>
              <a:fillRect/>
            </a:stretch>
          </p:blipFill>
          <p:spPr bwMode="auto">
            <a:xfrm>
              <a:off x="7258750" y="5181600"/>
              <a:ext cx="243928" cy="838200"/>
            </a:xfrm>
            <a:prstGeom prst="rect">
              <a:avLst/>
            </a:prstGeom>
            <a:noFill/>
          </p:spPr>
        </p:pic>
        <p:pic>
          <p:nvPicPr>
            <p:cNvPr id="21" name="Picture 10" descr="Drop 02 by Arvin61r58"/>
            <p:cNvPicPr>
              <a:picLocks noChangeAspect="1" noChangeArrowheads="1"/>
            </p:cNvPicPr>
            <p:nvPr/>
          </p:nvPicPr>
          <p:blipFill>
            <a:blip r:embed="rId5" cstate="print"/>
            <a:srcRect/>
            <a:stretch>
              <a:fillRect/>
            </a:stretch>
          </p:blipFill>
          <p:spPr bwMode="auto">
            <a:xfrm>
              <a:off x="6058287" y="5181600"/>
              <a:ext cx="243928" cy="838200"/>
            </a:xfrm>
            <a:prstGeom prst="rect">
              <a:avLst/>
            </a:prstGeom>
            <a:noFill/>
          </p:spPr>
        </p:pic>
      </p:grpSp>
      <p:sp>
        <p:nvSpPr>
          <p:cNvPr id="23" name="Rectangle 22">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3" name="Subtitle 2"/>
          <p:cNvSpPr>
            <a:spLocks noGrp="1"/>
          </p:cNvSpPr>
          <p:nvPr>
            <p:ph type="subTitle" idx="1"/>
          </p:nvPr>
        </p:nvSpPr>
        <p:spPr>
          <a:xfrm>
            <a:off x="227470" y="228600"/>
            <a:ext cx="8746227" cy="6400800"/>
          </a:xfrm>
        </p:spPr>
        <p:txBody>
          <a:bodyPr>
            <a:normAutofit lnSpcReduction="10000"/>
          </a:bodyPr>
          <a:lstStyle/>
          <a:p>
            <a:pPr algn="l"/>
            <a:r>
              <a:rPr lang="en-US" sz="2800" b="1" u="sng" dirty="0"/>
              <a:t>Learning, Bell-Ringer</a:t>
            </a:r>
            <a:endParaRPr lang="en-US" sz="2800" dirty="0"/>
          </a:p>
          <a:p>
            <a:pPr marL="393700" lvl="0" indent="-393700" algn="l"/>
            <a:r>
              <a:rPr lang="en-US" sz="2800" b="1" dirty="0"/>
              <a:t>1) During acquisition, a(n) ______ is presented shortly before a(n) ______.</a:t>
            </a:r>
            <a:endParaRPr lang="en-US" sz="2800" dirty="0"/>
          </a:p>
          <a:p>
            <a:pPr marL="772211" lvl="1" indent="-386105" algn="l">
              <a:buFont typeface="+mj-lt"/>
              <a:buAutoNum type="alphaLcParenR"/>
            </a:pPr>
            <a:r>
              <a:rPr lang="en-US" sz="2800" b="1" dirty="0"/>
              <a:t>UCR; CR</a:t>
            </a:r>
            <a:endParaRPr lang="en-US" sz="2800" dirty="0"/>
          </a:p>
          <a:p>
            <a:pPr marL="772211" lvl="1" indent="-386105" algn="l">
              <a:buFont typeface="+mj-lt"/>
              <a:buAutoNum type="alphaLcParenR"/>
            </a:pPr>
            <a:r>
              <a:rPr lang="en-US" sz="2800" b="1" dirty="0"/>
              <a:t>CS; CR</a:t>
            </a:r>
            <a:endParaRPr lang="en-US" sz="2800" dirty="0"/>
          </a:p>
          <a:p>
            <a:pPr marL="772211" lvl="1" indent="-386105" algn="l">
              <a:buFont typeface="+mj-lt"/>
              <a:buAutoNum type="alphaLcParenR"/>
            </a:pPr>
            <a:r>
              <a:rPr lang="en-US" sz="2800" b="1" dirty="0"/>
              <a:t>CS; UCS</a:t>
            </a:r>
            <a:endParaRPr lang="en-US" sz="2800" dirty="0"/>
          </a:p>
          <a:p>
            <a:pPr marL="772211" lvl="1" indent="-386105" algn="l">
              <a:buFont typeface="+mj-lt"/>
              <a:buAutoNum type="alphaLcParenR"/>
            </a:pPr>
            <a:r>
              <a:rPr lang="en-US" sz="2800" b="1" dirty="0"/>
              <a:t>UCS; CS</a:t>
            </a:r>
            <a:endParaRPr lang="en-US" sz="2800" dirty="0"/>
          </a:p>
          <a:p>
            <a:pPr algn="l"/>
            <a:r>
              <a:rPr lang="en-US" sz="2800" b="1" dirty="0"/>
              <a:t> </a:t>
            </a:r>
            <a:endParaRPr lang="en-US" sz="2800" dirty="0"/>
          </a:p>
          <a:p>
            <a:pPr marL="292260" indent="-292260" algn="l"/>
            <a:r>
              <a:rPr lang="en-US" sz="2800" b="1" dirty="0"/>
              <a:t>2) In classical conditioning, when a conditioned response no longer occurs in the presence of the conditioned stimulus, ______ has taken place. </a:t>
            </a:r>
            <a:endParaRPr lang="en-US" sz="2800" dirty="0"/>
          </a:p>
          <a:p>
            <a:pPr marL="772211" lvl="1" indent="-386105" algn="l">
              <a:buFont typeface="+mj-lt"/>
              <a:buAutoNum type="alphaLcParenR"/>
            </a:pPr>
            <a:r>
              <a:rPr lang="en-US" sz="2800" b="1" dirty="0"/>
              <a:t>Spontaneous recovery</a:t>
            </a:r>
            <a:endParaRPr lang="en-US" sz="2800" dirty="0"/>
          </a:p>
          <a:p>
            <a:pPr marL="772211" lvl="1" indent="-386105" algn="l">
              <a:buFont typeface="+mj-lt"/>
              <a:buAutoNum type="alphaLcParenR"/>
            </a:pPr>
            <a:r>
              <a:rPr lang="en-US" sz="2800" b="1" dirty="0"/>
              <a:t>Extinction</a:t>
            </a:r>
          </a:p>
          <a:p>
            <a:pPr marL="772211" lvl="1" indent="-386105" algn="l">
              <a:buFont typeface="+mj-lt"/>
              <a:buAutoNum type="alphaLcParenR"/>
            </a:pPr>
            <a:r>
              <a:rPr lang="en-US" sz="2800" b="1" dirty="0"/>
              <a:t>Acquisition</a:t>
            </a:r>
            <a:endParaRPr lang="en-US" sz="2800" dirty="0"/>
          </a:p>
          <a:p>
            <a:pPr marL="772211" lvl="1" indent="-386105" algn="l">
              <a:buFont typeface="+mj-lt"/>
              <a:buAutoNum type="alphaLcParenR"/>
            </a:pPr>
            <a:r>
              <a:rPr lang="en-US" sz="2800" b="1" dirty="0"/>
              <a:t>Generalization</a:t>
            </a:r>
            <a:endParaRPr lang="en-US" sz="2800" dirty="0"/>
          </a:p>
          <a:p>
            <a:endParaRPr lang="en-US"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611" y="304801"/>
            <a:ext cx="6859787" cy="609600"/>
          </a:xfrm>
        </p:spPr>
        <p:txBody>
          <a:bodyPr>
            <a:noAutofit/>
          </a:bodyPr>
          <a:lstStyle/>
          <a:p>
            <a:r>
              <a:rPr lang="en-US" sz="3400" b="1" u="sng" dirty="0"/>
              <a:t>Learning Concept Resources</a:t>
            </a:r>
          </a:p>
        </p:txBody>
      </p:sp>
      <p:sp>
        <p:nvSpPr>
          <p:cNvPr id="3" name="Subtitle 2"/>
          <p:cNvSpPr>
            <a:spLocks noGrp="1"/>
          </p:cNvSpPr>
          <p:nvPr>
            <p:ph type="subTitle" idx="1"/>
          </p:nvPr>
        </p:nvSpPr>
        <p:spPr>
          <a:xfrm>
            <a:off x="198887" y="685800"/>
            <a:ext cx="8746227" cy="5867400"/>
          </a:xfrm>
        </p:spPr>
        <p:txBody>
          <a:bodyPr>
            <a:normAutofit lnSpcReduction="10000"/>
          </a:bodyPr>
          <a:lstStyle/>
          <a:p>
            <a:pPr algn="l"/>
            <a:endParaRPr lang="en-US" sz="2500" b="1" dirty="0" smtClean="0"/>
          </a:p>
          <a:p>
            <a:pPr algn="l">
              <a:buFont typeface="Arial" pitchFamily="34" charset="0"/>
              <a:buChar char="•"/>
            </a:pPr>
            <a:r>
              <a:rPr lang="en-US" sz="2500" b="1" dirty="0" smtClean="0"/>
              <a:t>Simulation</a:t>
            </a:r>
            <a:r>
              <a:rPr lang="en-US" sz="2500" b="1" dirty="0"/>
              <a:t>: Classical Conditioning – </a:t>
            </a:r>
            <a:r>
              <a:rPr lang="en-US" sz="2500" b="1" dirty="0" err="1"/>
              <a:t>PsychSim</a:t>
            </a:r>
            <a:r>
              <a:rPr lang="en-US" sz="2500" b="1" dirty="0"/>
              <a:t> Tutorials - </a:t>
            </a:r>
            <a:r>
              <a:rPr lang="en-US" sz="2500" b="1" dirty="0">
                <a:hlinkClick r:id="rId2" invalidUrl="http://bcs.worthpublishers.com/webpub/Ektron/Myers_Psychology 10e/PsychSim5_Tutorials/ClassicalConditioning/ClassicalConditioning.htm"/>
              </a:rPr>
              <a:t>http://</a:t>
            </a:r>
            <a:r>
              <a:rPr lang="en-US" sz="2500" b="1" dirty="0" smtClean="0">
                <a:hlinkClick r:id="rId3" invalidUrl="http://bcs.worthpublishers.com/webpub/Ektron/Myers_Psychology 10e/PsychSim5_Tutorials/ClassicalConditioning/ClassicalConditioning.htm"/>
              </a:rPr>
              <a:t>bcs.worthpublishers.com/webpub/Ektron/Myers_Psychology%2010e/PsychSim5_Tutorials/ClassicalConditioning/ClassicalConditioning.htm</a:t>
            </a:r>
            <a:endParaRPr lang="en-US" sz="2500" b="1" dirty="0" smtClean="0"/>
          </a:p>
          <a:p>
            <a:pPr algn="l"/>
            <a:endParaRPr lang="en-US" sz="2500" b="1" dirty="0" smtClean="0"/>
          </a:p>
          <a:p>
            <a:pPr algn="l">
              <a:buFont typeface="Arial" pitchFamily="34" charset="0"/>
              <a:buChar char="•"/>
            </a:pPr>
            <a:r>
              <a:rPr lang="en-US" sz="2500" b="1" dirty="0" smtClean="0"/>
              <a:t> Video: Baby Albert Experiments - </a:t>
            </a:r>
            <a:r>
              <a:rPr lang="en-US" sz="2500" b="1" dirty="0" smtClean="0">
                <a:hlinkClick r:id="rId4"/>
              </a:rPr>
              <a:t>https://www.youtube.com/watch?v=FMnhyGozLyE</a:t>
            </a:r>
            <a:endParaRPr lang="en-US" sz="2500" b="1" dirty="0" smtClean="0"/>
          </a:p>
          <a:p>
            <a:pPr algn="l"/>
            <a:endParaRPr lang="en-US" sz="2500" b="1" dirty="0" smtClean="0"/>
          </a:p>
          <a:p>
            <a:pPr algn="l">
              <a:buFont typeface="Arial" pitchFamily="34" charset="0"/>
              <a:buChar char="•"/>
            </a:pPr>
            <a:r>
              <a:rPr lang="en-US" sz="2500" b="1" dirty="0" smtClean="0"/>
              <a:t>  Article: Classical Conditioning – Simply Psychology - </a:t>
            </a:r>
            <a:r>
              <a:rPr lang="en-US" sz="2500" b="1" dirty="0" smtClean="0">
                <a:hlinkClick r:id="rId5"/>
              </a:rPr>
              <a:t>https://www.simplypsychology.org/classical-conditioning.html</a:t>
            </a:r>
            <a:endParaRPr lang="en-US" sz="2500" b="1" dirty="0" smtClean="0"/>
          </a:p>
          <a:p>
            <a:pPr algn="l"/>
            <a:endParaRPr lang="en-US" sz="2500" b="1" dirty="0" smtClean="0"/>
          </a:p>
          <a:p>
            <a:pPr algn="l">
              <a:buFont typeface="Arial" pitchFamily="34" charset="0"/>
              <a:buChar char="•"/>
            </a:pPr>
            <a:r>
              <a:rPr lang="en-US" sz="2500" b="1" dirty="0" smtClean="0"/>
              <a:t>  Article: What Is Classical Conditioning? (And Why Does It Matter?) – Scientific American - </a:t>
            </a:r>
            <a:r>
              <a:rPr lang="en-US" sz="2500" b="1" dirty="0" smtClean="0">
                <a:hlinkClick r:id="rId6"/>
              </a:rPr>
              <a:t>https://blogs.scientificamerican.com/thoughtful-animal/what-is-classical-conditioning-and-why-does-it-matter/</a:t>
            </a:r>
            <a:endParaRPr lang="en-US" sz="2500" b="1" dirty="0" smtClean="0"/>
          </a:p>
          <a:p>
            <a:pPr algn="l"/>
            <a:endParaRPr lang="en-US" sz="2800" b="1" dirty="0" smtClean="0"/>
          </a:p>
          <a:p>
            <a:pPr algn="l">
              <a:buFont typeface="Arial" pitchFamily="34" charset="0"/>
              <a:buChar char="•"/>
            </a:pPr>
            <a:endParaRPr lang="en-US" sz="2500" b="1" dirty="0"/>
          </a:p>
          <a:p>
            <a:pPr algn="l">
              <a:buFont typeface="Arial" pitchFamily="34" charset="0"/>
              <a:buChar char="•"/>
            </a:pPr>
            <a:endParaRPr lang="en-US" sz="2500" b="1" dirty="0"/>
          </a:p>
        </p:txBody>
      </p:sp>
      <p:sp>
        <p:nvSpPr>
          <p:cNvPr id="5" name="Rectangle 4">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3062635363"/>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887" y="533400"/>
            <a:ext cx="8746227" cy="5943600"/>
          </a:xfrm>
        </p:spPr>
        <p:txBody>
          <a:bodyPr>
            <a:normAutofit lnSpcReduction="10000"/>
          </a:bodyPr>
          <a:lstStyle/>
          <a:p>
            <a:pPr marL="434369" indent="-434369" algn="l">
              <a:spcBef>
                <a:spcPts val="0"/>
              </a:spcBef>
              <a:buAutoNum type="arabicPeriod"/>
            </a:pPr>
            <a:r>
              <a:rPr lang="en-US" sz="2600" b="1" dirty="0"/>
              <a:t>After a horrific experience being operated on by an unlicensed dentist, Matt is terrified of the sound of the dentist drill.  One day at home, Matt tried installing a door but became terrified when he started to use a power drill. This is because of…</a:t>
            </a:r>
          </a:p>
          <a:p>
            <a:pPr marL="971967" lvl="1" indent="-386105" algn="l">
              <a:spcBef>
                <a:spcPts val="0"/>
              </a:spcBef>
              <a:buFont typeface="+mj-lt"/>
              <a:buAutoNum type="alphaLcParenR"/>
            </a:pPr>
            <a:r>
              <a:rPr lang="en-US" sz="2600" b="1" dirty="0"/>
              <a:t>Generalization</a:t>
            </a:r>
          </a:p>
          <a:p>
            <a:pPr marL="971967" lvl="1" indent="-386105" algn="l">
              <a:spcBef>
                <a:spcPts val="0"/>
              </a:spcBef>
              <a:buFont typeface="+mj-lt"/>
              <a:buAutoNum type="alphaLcParenR"/>
            </a:pPr>
            <a:r>
              <a:rPr lang="en-US" sz="2600" b="1" dirty="0"/>
              <a:t>Discrimination</a:t>
            </a:r>
          </a:p>
          <a:p>
            <a:pPr marL="971967" lvl="1" indent="-386105" algn="l">
              <a:spcBef>
                <a:spcPts val="0"/>
              </a:spcBef>
              <a:buFont typeface="+mj-lt"/>
              <a:buAutoNum type="alphaLcParenR"/>
            </a:pPr>
            <a:r>
              <a:rPr lang="en-US" sz="2600" b="1" dirty="0"/>
              <a:t>Extinction</a:t>
            </a:r>
          </a:p>
          <a:p>
            <a:pPr marL="971967" lvl="1" indent="-386105" algn="l">
              <a:spcBef>
                <a:spcPts val="0"/>
              </a:spcBef>
              <a:buFont typeface="+mj-lt"/>
              <a:buAutoNum type="alphaLcParenR"/>
            </a:pPr>
            <a:r>
              <a:rPr lang="en-US" sz="2600" b="1" dirty="0"/>
              <a:t>Acquisition </a:t>
            </a:r>
          </a:p>
          <a:p>
            <a:pPr marL="431687" algn="l">
              <a:spcBef>
                <a:spcPts val="0"/>
              </a:spcBef>
            </a:pPr>
            <a:endParaRPr lang="en-US" sz="2600" b="1" dirty="0"/>
          </a:p>
          <a:p>
            <a:pPr marL="339183" indent="-339183" algn="l">
              <a:spcBef>
                <a:spcPts val="0"/>
              </a:spcBef>
            </a:pPr>
            <a:r>
              <a:rPr lang="en-US" sz="2600" b="1" dirty="0"/>
              <a:t>2. After avoiding the dentist for a year his fear of drills became extinct.  If Matt’s fear suddenly returned after a period of rest, this would be called…</a:t>
            </a:r>
          </a:p>
          <a:p>
            <a:pPr marL="866056" indent="-434369" algn="l">
              <a:spcBef>
                <a:spcPts val="0"/>
              </a:spcBef>
              <a:buAutoNum type="alphaLcParenR"/>
            </a:pPr>
            <a:r>
              <a:rPr lang="en-US" sz="2600" b="1" dirty="0"/>
              <a:t>The law of effect</a:t>
            </a:r>
          </a:p>
          <a:p>
            <a:pPr marL="866056" indent="-434369" algn="l">
              <a:spcBef>
                <a:spcPts val="0"/>
              </a:spcBef>
              <a:buAutoNum type="alphaLcParenR"/>
            </a:pPr>
            <a:r>
              <a:rPr lang="en-US" sz="2600" b="1" dirty="0"/>
              <a:t>Discrimination</a:t>
            </a:r>
          </a:p>
          <a:p>
            <a:pPr marL="866056" indent="-434369" algn="l">
              <a:spcBef>
                <a:spcPts val="0"/>
              </a:spcBef>
              <a:buAutoNum type="alphaLcParenR"/>
            </a:pPr>
            <a:r>
              <a:rPr lang="en-US" sz="2600" b="1" dirty="0"/>
              <a:t>Spontaneous recovery</a:t>
            </a:r>
          </a:p>
          <a:p>
            <a:pPr marL="866056" indent="-434369" algn="l">
              <a:spcBef>
                <a:spcPts val="0"/>
              </a:spcBef>
              <a:buAutoNum type="alphaLcParenR"/>
            </a:pPr>
            <a:r>
              <a:rPr lang="en-US" sz="2600" b="1" dirty="0"/>
              <a:t>An unconditioned response</a:t>
            </a:r>
          </a:p>
          <a:p>
            <a:pPr algn="l"/>
            <a:endParaRPr lang="en-US" dirty="0"/>
          </a:p>
        </p:txBody>
      </p:sp>
      <p:pic>
        <p:nvPicPr>
          <p:cNvPr id="46088" name="Picture 8" descr="Terrified Man by Ghost Guts"/>
          <p:cNvPicPr>
            <a:picLocks noChangeAspect="1" noChangeArrowheads="1"/>
          </p:cNvPicPr>
          <p:nvPr/>
        </p:nvPicPr>
        <p:blipFill>
          <a:blip r:embed="rId2" cstate="print">
            <a:duotone>
              <a:prstClr val="black"/>
              <a:schemeClr val="accent2">
                <a:tint val="45000"/>
                <a:satMod val="400000"/>
              </a:schemeClr>
            </a:duotone>
            <a:lum contrast="10000"/>
          </a:blip>
          <a:srcRect t="-1712"/>
          <a:stretch>
            <a:fillRect/>
          </a:stretch>
        </p:blipFill>
        <p:spPr bwMode="auto">
          <a:xfrm>
            <a:off x="6744268" y="4419600"/>
            <a:ext cx="2089241" cy="2438400"/>
          </a:xfrm>
          <a:prstGeom prst="rect">
            <a:avLst/>
          </a:prstGeom>
          <a:noFill/>
        </p:spPr>
      </p:pic>
      <p:sp>
        <p:nvSpPr>
          <p:cNvPr id="2" name="Title 1"/>
          <p:cNvSpPr>
            <a:spLocks noGrp="1"/>
          </p:cNvSpPr>
          <p:nvPr>
            <p:ph type="ctrTitle"/>
          </p:nvPr>
        </p:nvSpPr>
        <p:spPr>
          <a:xfrm>
            <a:off x="227468" y="-76200"/>
            <a:ext cx="6859787" cy="609600"/>
          </a:xfrm>
        </p:spPr>
        <p:txBody>
          <a:bodyPr>
            <a:normAutofit/>
          </a:bodyPr>
          <a:lstStyle/>
          <a:p>
            <a:pPr algn="l"/>
            <a:r>
              <a:rPr lang="en-US" sz="2500" b="1" u="sng" dirty="0"/>
              <a:t>Learning, Bell-Ringer</a:t>
            </a:r>
          </a:p>
        </p:txBody>
      </p:sp>
      <p:pic>
        <p:nvPicPr>
          <p:cNvPr id="46084" name="Picture 4" descr="dental exam by johnny_automatic"/>
          <p:cNvPicPr>
            <a:picLocks noChangeAspect="1" noChangeArrowheads="1"/>
          </p:cNvPicPr>
          <p:nvPr/>
        </p:nvPicPr>
        <p:blipFill>
          <a:blip r:embed="rId3" cstate="print"/>
          <a:srcRect/>
          <a:stretch>
            <a:fillRect/>
          </a:stretch>
        </p:blipFill>
        <p:spPr bwMode="auto">
          <a:xfrm>
            <a:off x="6458443" y="1828800"/>
            <a:ext cx="2365430" cy="1852614"/>
          </a:xfrm>
          <a:prstGeom prst="rect">
            <a:avLst/>
          </a:prstGeom>
          <a:noFill/>
        </p:spPr>
      </p:pic>
      <p:pic>
        <p:nvPicPr>
          <p:cNvPr id="46092" name="Picture 12" descr="perceuse  by scro2003"/>
          <p:cNvPicPr>
            <a:picLocks noChangeAspect="1" noChangeArrowheads="1"/>
          </p:cNvPicPr>
          <p:nvPr/>
        </p:nvPicPr>
        <p:blipFill>
          <a:blip r:embed="rId4" cstate="print"/>
          <a:srcRect/>
          <a:stretch>
            <a:fillRect/>
          </a:stretch>
        </p:blipFill>
        <p:spPr bwMode="auto">
          <a:xfrm rot="205647" flipH="1">
            <a:off x="6172616" y="4470354"/>
            <a:ext cx="1314793" cy="1828800"/>
          </a:xfrm>
          <a:prstGeom prst="rect">
            <a:avLst/>
          </a:prstGeom>
          <a:noFill/>
        </p:spPr>
      </p:pic>
      <p:sp>
        <p:nvSpPr>
          <p:cNvPr id="10" name="Rectangle 9">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273697379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8" name="Picture 8" descr="Terrified Man by Ghost Guts"/>
          <p:cNvPicPr>
            <a:picLocks noChangeAspect="1" noChangeArrowheads="1"/>
          </p:cNvPicPr>
          <p:nvPr/>
        </p:nvPicPr>
        <p:blipFill>
          <a:blip r:embed="rId2" cstate="print">
            <a:duotone>
              <a:prstClr val="black"/>
              <a:schemeClr val="accent2">
                <a:tint val="45000"/>
                <a:satMod val="400000"/>
              </a:schemeClr>
            </a:duotone>
            <a:lum contrast="10000"/>
          </a:blip>
          <a:srcRect t="-1712"/>
          <a:stretch>
            <a:fillRect/>
          </a:stretch>
        </p:blipFill>
        <p:spPr bwMode="auto">
          <a:xfrm>
            <a:off x="6744268" y="4419600"/>
            <a:ext cx="2089241" cy="2438400"/>
          </a:xfrm>
          <a:prstGeom prst="rect">
            <a:avLst/>
          </a:prstGeom>
          <a:noFill/>
        </p:spPr>
      </p:pic>
      <p:sp>
        <p:nvSpPr>
          <p:cNvPr id="2" name="Title 1"/>
          <p:cNvSpPr>
            <a:spLocks noGrp="1"/>
          </p:cNvSpPr>
          <p:nvPr>
            <p:ph type="ctrTitle"/>
          </p:nvPr>
        </p:nvSpPr>
        <p:spPr>
          <a:xfrm>
            <a:off x="227468" y="-76200"/>
            <a:ext cx="6859787" cy="609600"/>
          </a:xfrm>
        </p:spPr>
        <p:txBody>
          <a:bodyPr>
            <a:normAutofit/>
          </a:bodyPr>
          <a:lstStyle/>
          <a:p>
            <a:pPr algn="l"/>
            <a:r>
              <a:rPr lang="en-US" sz="2500" b="1" u="sng" dirty="0"/>
              <a:t>Learning, Bell-Ringer</a:t>
            </a:r>
          </a:p>
        </p:txBody>
      </p:sp>
      <p:sp>
        <p:nvSpPr>
          <p:cNvPr id="7" name="Rectangle 6">
            <a:extLst>
              <a:ext uri="{FF2B5EF4-FFF2-40B4-BE49-F238E27FC236}">
                <a16:creationId xmlns="" xmlns:a16="http://schemas.microsoft.com/office/drawing/2014/main" id="{F98FE13E-E0C9-47B6-AC53-C40C8EAE71CF}"/>
              </a:ext>
            </a:extLst>
          </p:cNvPr>
          <p:cNvSpPr/>
          <p:nvPr/>
        </p:nvSpPr>
        <p:spPr>
          <a:xfrm>
            <a:off x="685800" y="5334000"/>
            <a:ext cx="3581400" cy="304800"/>
          </a:xfrm>
          <a:prstGeom prst="rect">
            <a:avLst/>
          </a:prstGeom>
          <a:solidFill>
            <a:srgbClr val="6DFE6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8" name="Rectangle 7">
            <a:extLst>
              <a:ext uri="{FF2B5EF4-FFF2-40B4-BE49-F238E27FC236}">
                <a16:creationId xmlns="" xmlns:a16="http://schemas.microsoft.com/office/drawing/2014/main" id="{6DFA650A-2278-42A0-BFC1-206E18BA3CA1}"/>
              </a:ext>
            </a:extLst>
          </p:cNvPr>
          <p:cNvSpPr/>
          <p:nvPr/>
        </p:nvSpPr>
        <p:spPr>
          <a:xfrm>
            <a:off x="838200" y="2133600"/>
            <a:ext cx="2514600" cy="304800"/>
          </a:xfrm>
          <a:prstGeom prst="rect">
            <a:avLst/>
          </a:prstGeom>
          <a:solidFill>
            <a:srgbClr val="6DFE6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pic>
        <p:nvPicPr>
          <p:cNvPr id="46084" name="Picture 4" descr="dental exam by johnny_automatic"/>
          <p:cNvPicPr>
            <a:picLocks noChangeAspect="1" noChangeArrowheads="1"/>
          </p:cNvPicPr>
          <p:nvPr/>
        </p:nvPicPr>
        <p:blipFill>
          <a:blip r:embed="rId3" cstate="print"/>
          <a:srcRect/>
          <a:stretch>
            <a:fillRect/>
          </a:stretch>
        </p:blipFill>
        <p:spPr bwMode="auto">
          <a:xfrm>
            <a:off x="6458443" y="1828800"/>
            <a:ext cx="2365430" cy="1852614"/>
          </a:xfrm>
          <a:prstGeom prst="rect">
            <a:avLst/>
          </a:prstGeom>
          <a:noFill/>
        </p:spPr>
      </p:pic>
      <p:pic>
        <p:nvPicPr>
          <p:cNvPr id="46092" name="Picture 12" descr="perceuse  by scro2003"/>
          <p:cNvPicPr>
            <a:picLocks noChangeAspect="1" noChangeArrowheads="1"/>
          </p:cNvPicPr>
          <p:nvPr/>
        </p:nvPicPr>
        <p:blipFill>
          <a:blip r:embed="rId4" cstate="print"/>
          <a:srcRect/>
          <a:stretch>
            <a:fillRect/>
          </a:stretch>
        </p:blipFill>
        <p:spPr bwMode="auto">
          <a:xfrm rot="205647" flipH="1">
            <a:off x="6172616" y="4470354"/>
            <a:ext cx="1314793" cy="1828800"/>
          </a:xfrm>
          <a:prstGeom prst="rect">
            <a:avLst/>
          </a:prstGeom>
          <a:noFill/>
        </p:spPr>
      </p:pic>
      <p:sp>
        <p:nvSpPr>
          <p:cNvPr id="3" name="Subtitle 2"/>
          <p:cNvSpPr>
            <a:spLocks noGrp="1"/>
          </p:cNvSpPr>
          <p:nvPr>
            <p:ph type="subTitle" idx="1"/>
          </p:nvPr>
        </p:nvSpPr>
        <p:spPr>
          <a:xfrm>
            <a:off x="198887" y="533400"/>
            <a:ext cx="8746227" cy="5943600"/>
          </a:xfrm>
        </p:spPr>
        <p:txBody>
          <a:bodyPr>
            <a:normAutofit lnSpcReduction="10000"/>
          </a:bodyPr>
          <a:lstStyle/>
          <a:p>
            <a:pPr marL="434369" indent="-434369" algn="l">
              <a:spcBef>
                <a:spcPts val="0"/>
              </a:spcBef>
              <a:buAutoNum type="arabicPeriod"/>
            </a:pPr>
            <a:r>
              <a:rPr lang="en-US" sz="2600" b="1" dirty="0"/>
              <a:t>After a horrific experience being operated on by an unlicensed dentist, Matt is terrified of the sound of the dentist drill.  One day at home, Matt tried installing a door but became terrified when he started to use a power drill. This is because of…</a:t>
            </a:r>
          </a:p>
          <a:p>
            <a:pPr marL="971967" lvl="1" indent="-386105" algn="l">
              <a:spcBef>
                <a:spcPts val="0"/>
              </a:spcBef>
              <a:buFont typeface="+mj-lt"/>
              <a:buAutoNum type="alphaLcParenR"/>
            </a:pPr>
            <a:r>
              <a:rPr lang="en-US" sz="2600" b="1" dirty="0"/>
              <a:t>Generalization</a:t>
            </a:r>
          </a:p>
          <a:p>
            <a:pPr marL="971967" lvl="1" indent="-386105" algn="l">
              <a:spcBef>
                <a:spcPts val="0"/>
              </a:spcBef>
              <a:buFont typeface="+mj-lt"/>
              <a:buAutoNum type="alphaLcParenR"/>
            </a:pPr>
            <a:r>
              <a:rPr lang="en-US" sz="2600" b="1" dirty="0"/>
              <a:t>Discrimination</a:t>
            </a:r>
          </a:p>
          <a:p>
            <a:pPr marL="971967" lvl="1" indent="-386105" algn="l">
              <a:spcBef>
                <a:spcPts val="0"/>
              </a:spcBef>
              <a:buFont typeface="+mj-lt"/>
              <a:buAutoNum type="alphaLcParenR"/>
            </a:pPr>
            <a:r>
              <a:rPr lang="en-US" sz="2600" b="1" dirty="0"/>
              <a:t>Extinction</a:t>
            </a:r>
          </a:p>
          <a:p>
            <a:pPr marL="971967" lvl="1" indent="-386105" algn="l">
              <a:spcBef>
                <a:spcPts val="0"/>
              </a:spcBef>
              <a:buFont typeface="+mj-lt"/>
              <a:buAutoNum type="alphaLcParenR"/>
            </a:pPr>
            <a:r>
              <a:rPr lang="en-US" sz="2600" b="1" dirty="0"/>
              <a:t>Acquisition </a:t>
            </a:r>
          </a:p>
          <a:p>
            <a:pPr marL="431687" algn="l">
              <a:spcBef>
                <a:spcPts val="0"/>
              </a:spcBef>
            </a:pPr>
            <a:endParaRPr lang="en-US" sz="2600" b="1" dirty="0"/>
          </a:p>
          <a:p>
            <a:pPr marL="339183" indent="-339183" algn="l">
              <a:spcBef>
                <a:spcPts val="0"/>
              </a:spcBef>
            </a:pPr>
            <a:r>
              <a:rPr lang="en-US" sz="2600" b="1" dirty="0"/>
              <a:t>2. After avoiding the dentist for a year his fear of drills became extinct.  If Matt’s fear suddenly returned after a period of rest, this would be called…</a:t>
            </a:r>
          </a:p>
          <a:p>
            <a:pPr marL="866056" indent="-434369" algn="l">
              <a:spcBef>
                <a:spcPts val="0"/>
              </a:spcBef>
              <a:buAutoNum type="alphaLcParenR"/>
            </a:pPr>
            <a:r>
              <a:rPr lang="en-US" sz="2600" b="1" dirty="0"/>
              <a:t>The law of effect</a:t>
            </a:r>
          </a:p>
          <a:p>
            <a:pPr marL="866056" indent="-434369" algn="l">
              <a:spcBef>
                <a:spcPts val="0"/>
              </a:spcBef>
              <a:buAutoNum type="alphaLcParenR"/>
            </a:pPr>
            <a:r>
              <a:rPr lang="en-US" sz="2600" b="1" dirty="0"/>
              <a:t>Discrimination</a:t>
            </a:r>
          </a:p>
          <a:p>
            <a:pPr marL="866056" indent="-434369" algn="l">
              <a:spcBef>
                <a:spcPts val="0"/>
              </a:spcBef>
              <a:buAutoNum type="alphaLcParenR"/>
            </a:pPr>
            <a:r>
              <a:rPr lang="en-US" sz="2600" b="1" dirty="0"/>
              <a:t>Spontaneous recovery</a:t>
            </a:r>
          </a:p>
          <a:p>
            <a:pPr marL="866056" indent="-434369" algn="l">
              <a:spcBef>
                <a:spcPts val="0"/>
              </a:spcBef>
              <a:buAutoNum type="alphaLcParenR"/>
            </a:pPr>
            <a:r>
              <a:rPr lang="en-US" sz="2600" b="1" dirty="0"/>
              <a:t>An unconditioned response</a:t>
            </a:r>
          </a:p>
          <a:p>
            <a:pPr algn="l"/>
            <a:endParaRPr lang="en-US" dirty="0"/>
          </a:p>
        </p:txBody>
      </p:sp>
      <p:sp>
        <p:nvSpPr>
          <p:cNvPr id="10" name="Rectangle 9">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273697379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611" y="304801"/>
            <a:ext cx="6859787" cy="609600"/>
          </a:xfrm>
        </p:spPr>
        <p:txBody>
          <a:bodyPr>
            <a:noAutofit/>
          </a:bodyPr>
          <a:lstStyle/>
          <a:p>
            <a:r>
              <a:rPr lang="en-US" sz="3400" b="1" u="sng" dirty="0"/>
              <a:t>Learning Concept Resources</a:t>
            </a:r>
          </a:p>
        </p:txBody>
      </p:sp>
      <p:sp>
        <p:nvSpPr>
          <p:cNvPr id="3" name="Subtitle 2"/>
          <p:cNvSpPr>
            <a:spLocks noGrp="1"/>
          </p:cNvSpPr>
          <p:nvPr>
            <p:ph type="subTitle" idx="1"/>
          </p:nvPr>
        </p:nvSpPr>
        <p:spPr>
          <a:xfrm>
            <a:off x="198887" y="685800"/>
            <a:ext cx="8746227" cy="5334000"/>
          </a:xfrm>
        </p:spPr>
        <p:txBody>
          <a:bodyPr>
            <a:normAutofit/>
          </a:bodyPr>
          <a:lstStyle/>
          <a:p>
            <a:pPr algn="l"/>
            <a:endParaRPr lang="en-US" sz="2500" b="1" dirty="0" smtClean="0"/>
          </a:p>
          <a:p>
            <a:pPr algn="l">
              <a:buFont typeface="Arial" pitchFamily="34" charset="0"/>
              <a:buChar char="•"/>
            </a:pPr>
            <a:r>
              <a:rPr lang="en-US" sz="2500" b="1" dirty="0" smtClean="0"/>
              <a:t>  Video</a:t>
            </a:r>
            <a:r>
              <a:rPr lang="en-US" sz="2500" b="1" dirty="0"/>
              <a:t>: </a:t>
            </a:r>
            <a:r>
              <a:rPr lang="en-US" sz="2500" b="1" dirty="0" smtClean="0"/>
              <a:t>Extinction</a:t>
            </a:r>
            <a:r>
              <a:rPr lang="en-US" sz="2500" b="1" dirty="0"/>
              <a:t>, Spontaneous Recovery, Generalization, &amp; Discrimination </a:t>
            </a:r>
            <a:r>
              <a:rPr lang="en-US" sz="2500" b="1" dirty="0" smtClean="0"/>
              <a:t>– Khan Academy -  </a:t>
            </a:r>
            <a:r>
              <a:rPr lang="en-US" sz="2500" b="1" dirty="0">
                <a:hlinkClick r:id="rId2"/>
              </a:rPr>
              <a:t>https://</a:t>
            </a:r>
            <a:r>
              <a:rPr lang="en-US" sz="2500" b="1" dirty="0" smtClean="0">
                <a:hlinkClick r:id="rId2"/>
              </a:rPr>
              <a:t>www.khanacademy.org/test-prep/mcat/behavior/learning-slug/v/classical-conditioning-extinction-spontaneous-recovery-generalization-discrimination</a:t>
            </a:r>
            <a:endParaRPr lang="en-US" sz="2500" b="1" dirty="0" smtClean="0"/>
          </a:p>
          <a:p>
            <a:pPr algn="l"/>
            <a:endParaRPr lang="en-US" sz="2500" b="1" dirty="0"/>
          </a:p>
          <a:p>
            <a:pPr algn="l">
              <a:buFont typeface="Arial" pitchFamily="34" charset="0"/>
              <a:buChar char="•"/>
            </a:pPr>
            <a:r>
              <a:rPr lang="en-US" sz="2500" b="1" dirty="0" smtClean="0"/>
              <a:t>  Article: The Role of Classical Conditioning in Taste Aversions – Very Well Mind - </a:t>
            </a:r>
            <a:r>
              <a:rPr lang="en-US" sz="2500" b="1" dirty="0" smtClean="0">
                <a:hlinkClick r:id="rId3"/>
              </a:rPr>
              <a:t>https://www.verywellmind.com/what-is-a-taste-aversion-2794991</a:t>
            </a:r>
            <a:endParaRPr lang="en-US" sz="2500" b="1" dirty="0" smtClean="0"/>
          </a:p>
          <a:p>
            <a:pPr algn="l"/>
            <a:endParaRPr lang="en-US" sz="2500" b="1" dirty="0" smtClean="0"/>
          </a:p>
          <a:p>
            <a:pPr algn="l">
              <a:buFont typeface="Arial" pitchFamily="34" charset="0"/>
              <a:buChar char="•"/>
            </a:pPr>
            <a:r>
              <a:rPr lang="en-US" sz="2500" b="1" dirty="0" smtClean="0"/>
              <a:t> </a:t>
            </a:r>
            <a:r>
              <a:rPr lang="en-US" sz="2500" b="1" dirty="0" err="1" smtClean="0"/>
              <a:t>Quizlet</a:t>
            </a:r>
            <a:r>
              <a:rPr lang="en-US" sz="2500" b="1" dirty="0" smtClean="0"/>
              <a:t> Test: Classical Conditioning - </a:t>
            </a:r>
            <a:r>
              <a:rPr lang="en-US" sz="2500" b="1" dirty="0" smtClean="0">
                <a:hlinkClick r:id="rId4"/>
              </a:rPr>
              <a:t>https://quizlet.com/1666170/test</a:t>
            </a:r>
            <a:endParaRPr lang="en-US" sz="2500" b="1" dirty="0" smtClean="0"/>
          </a:p>
          <a:p>
            <a:pPr algn="l"/>
            <a:endParaRPr lang="en-US" sz="2500" b="1" dirty="0"/>
          </a:p>
        </p:txBody>
      </p:sp>
      <p:sp>
        <p:nvSpPr>
          <p:cNvPr id="5" name="Rectangle 4">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306263536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71" y="-76200"/>
            <a:ext cx="8229600" cy="914400"/>
          </a:xfrm>
        </p:spPr>
        <p:txBody>
          <a:bodyPr/>
          <a:lstStyle/>
          <a:p>
            <a:r>
              <a:rPr lang="en-US" b="1" u="sng" dirty="0"/>
              <a:t>Table of Contents</a:t>
            </a:r>
          </a:p>
        </p:txBody>
      </p:sp>
      <p:sp>
        <p:nvSpPr>
          <p:cNvPr id="3" name="Content Placeholder 2"/>
          <p:cNvSpPr>
            <a:spLocks noGrp="1"/>
          </p:cNvSpPr>
          <p:nvPr>
            <p:ph idx="1"/>
          </p:nvPr>
        </p:nvSpPr>
        <p:spPr>
          <a:xfrm>
            <a:off x="228603" y="609600"/>
            <a:ext cx="8839197" cy="6172200"/>
          </a:xfrm>
        </p:spPr>
        <p:txBody>
          <a:bodyPr>
            <a:normAutofit fontScale="85000" lnSpcReduction="20000"/>
          </a:bodyPr>
          <a:lstStyle/>
          <a:p>
            <a:pPr>
              <a:lnSpc>
                <a:spcPct val="120000"/>
              </a:lnSpc>
              <a:spcBef>
                <a:spcPts val="0"/>
              </a:spcBef>
            </a:pPr>
            <a:r>
              <a:rPr lang="en-US" sz="2200" b="1" dirty="0"/>
              <a:t>Title Slide						Slide 1</a:t>
            </a:r>
          </a:p>
          <a:p>
            <a:pPr>
              <a:lnSpc>
                <a:spcPct val="120000"/>
              </a:lnSpc>
              <a:spcBef>
                <a:spcPts val="0"/>
              </a:spcBef>
            </a:pPr>
            <a:r>
              <a:rPr lang="en-US" sz="2200" b="1" dirty="0"/>
              <a:t>Table of Contents					Slide 2</a:t>
            </a:r>
          </a:p>
          <a:p>
            <a:pPr>
              <a:lnSpc>
                <a:spcPct val="120000"/>
              </a:lnSpc>
              <a:spcBef>
                <a:spcPts val="0"/>
              </a:spcBef>
            </a:pPr>
            <a:r>
              <a:rPr lang="en-US" sz="2200" b="1" dirty="0"/>
              <a:t>Directions						Slide 3</a:t>
            </a:r>
          </a:p>
          <a:p>
            <a:pPr>
              <a:lnSpc>
                <a:spcPct val="120000"/>
              </a:lnSpc>
              <a:spcBef>
                <a:spcPts val="0"/>
              </a:spcBef>
            </a:pPr>
            <a:r>
              <a:rPr lang="en-US" sz="2200" b="1" dirty="0"/>
              <a:t>Student Response Template/Handout 		Slide 4</a:t>
            </a:r>
          </a:p>
          <a:p>
            <a:pPr>
              <a:lnSpc>
                <a:spcPct val="120000"/>
              </a:lnSpc>
              <a:spcBef>
                <a:spcPts val="0"/>
              </a:spcBef>
            </a:pPr>
            <a:r>
              <a:rPr lang="en-US" sz="2200" b="1" dirty="0"/>
              <a:t>Introduction Questions				Slide 5</a:t>
            </a:r>
          </a:p>
          <a:p>
            <a:pPr>
              <a:lnSpc>
                <a:spcPct val="120000"/>
              </a:lnSpc>
              <a:spcBef>
                <a:spcPts val="0"/>
              </a:spcBef>
            </a:pPr>
            <a:r>
              <a:rPr lang="en-US" sz="2200" b="1" dirty="0"/>
              <a:t>Stimulus vs. Response				Slide 8</a:t>
            </a:r>
          </a:p>
          <a:p>
            <a:pPr>
              <a:lnSpc>
                <a:spcPct val="120000"/>
              </a:lnSpc>
              <a:spcBef>
                <a:spcPts val="0"/>
              </a:spcBef>
            </a:pPr>
            <a:r>
              <a:rPr lang="en-US" sz="2200" b="1" dirty="0"/>
              <a:t>Classical Conditioning &amp; Pavlov’s Experiments	Slide 11</a:t>
            </a:r>
          </a:p>
          <a:p>
            <a:pPr>
              <a:lnSpc>
                <a:spcPct val="120000"/>
              </a:lnSpc>
              <a:spcBef>
                <a:spcPts val="0"/>
              </a:spcBef>
            </a:pPr>
            <a:r>
              <a:rPr lang="en-US" sz="2200" b="1" dirty="0"/>
              <a:t>Acquisition &amp; Extinction				Slide 14			</a:t>
            </a:r>
          </a:p>
          <a:p>
            <a:pPr>
              <a:lnSpc>
                <a:spcPct val="120000"/>
              </a:lnSpc>
              <a:spcBef>
                <a:spcPts val="0"/>
              </a:spcBef>
            </a:pPr>
            <a:r>
              <a:rPr lang="en-US" sz="2200" b="1" dirty="0"/>
              <a:t>Generalization &amp; Spontaneous Recovery		Slide 17</a:t>
            </a:r>
          </a:p>
          <a:p>
            <a:pPr>
              <a:lnSpc>
                <a:spcPct val="120000"/>
              </a:lnSpc>
              <a:spcBef>
                <a:spcPts val="0"/>
              </a:spcBef>
            </a:pPr>
            <a:r>
              <a:rPr lang="en-US" sz="2200" b="1" dirty="0"/>
              <a:t>Identifying the UCS, UCR, CS, &amp; CR			Slide 20</a:t>
            </a:r>
          </a:p>
          <a:p>
            <a:pPr>
              <a:lnSpc>
                <a:spcPct val="120000"/>
              </a:lnSpc>
              <a:spcBef>
                <a:spcPts val="0"/>
              </a:spcBef>
            </a:pPr>
            <a:r>
              <a:rPr lang="en-US" sz="2200" b="1" dirty="0"/>
              <a:t>Shaping Behavior					Slide 23</a:t>
            </a:r>
          </a:p>
          <a:p>
            <a:pPr>
              <a:lnSpc>
                <a:spcPct val="120000"/>
              </a:lnSpc>
              <a:spcBef>
                <a:spcPts val="0"/>
              </a:spcBef>
            </a:pPr>
            <a:r>
              <a:rPr lang="en-US" sz="2200" b="1" dirty="0"/>
              <a:t>Reinforcement &amp; Punishment – 1			Slide 26</a:t>
            </a:r>
          </a:p>
          <a:p>
            <a:pPr>
              <a:lnSpc>
                <a:spcPct val="120000"/>
              </a:lnSpc>
              <a:spcBef>
                <a:spcPts val="0"/>
              </a:spcBef>
            </a:pPr>
            <a:r>
              <a:rPr lang="en-US" sz="2200" b="1" dirty="0"/>
              <a:t>Reinforcement &amp; Punishment – 2			Slide 29</a:t>
            </a:r>
          </a:p>
          <a:p>
            <a:pPr>
              <a:lnSpc>
                <a:spcPct val="120000"/>
              </a:lnSpc>
              <a:spcBef>
                <a:spcPts val="0"/>
              </a:spcBef>
            </a:pPr>
            <a:r>
              <a:rPr lang="en-US" sz="2200" b="1" dirty="0"/>
              <a:t>Schedules of Reinforcement – 1			Slide 32</a:t>
            </a:r>
          </a:p>
          <a:p>
            <a:pPr>
              <a:lnSpc>
                <a:spcPct val="120000"/>
              </a:lnSpc>
              <a:spcBef>
                <a:spcPts val="0"/>
              </a:spcBef>
            </a:pPr>
            <a:r>
              <a:rPr lang="en-US" sz="2200" b="1" dirty="0"/>
              <a:t>Schedules of Reinforcement – 2			Slide 35</a:t>
            </a:r>
          </a:p>
          <a:p>
            <a:pPr>
              <a:lnSpc>
                <a:spcPct val="120000"/>
              </a:lnSpc>
              <a:spcBef>
                <a:spcPts val="0"/>
              </a:spcBef>
            </a:pPr>
            <a:r>
              <a:rPr lang="en-US" sz="2200" b="1" dirty="0"/>
              <a:t>Cognitive Maps &amp; Latent Learning			Slide 38</a:t>
            </a:r>
          </a:p>
          <a:p>
            <a:pPr>
              <a:lnSpc>
                <a:spcPct val="120000"/>
              </a:lnSpc>
              <a:spcBef>
                <a:spcPts val="0"/>
              </a:spcBef>
            </a:pPr>
            <a:r>
              <a:rPr lang="en-US" sz="2200" b="1" dirty="0"/>
              <a:t>Intrinsic Motivation &amp; Biological Predispositions	Slide 41</a:t>
            </a:r>
          </a:p>
          <a:p>
            <a:pPr>
              <a:lnSpc>
                <a:spcPct val="120000"/>
              </a:lnSpc>
              <a:spcBef>
                <a:spcPts val="0"/>
              </a:spcBef>
            </a:pPr>
            <a:r>
              <a:rPr lang="en-US" sz="2200" b="1" dirty="0"/>
              <a:t>Operant Conditioning Principles in Schools		Slide 44</a:t>
            </a:r>
          </a:p>
          <a:p>
            <a:pPr>
              <a:lnSpc>
                <a:spcPct val="120000"/>
              </a:lnSpc>
              <a:spcBef>
                <a:spcPts val="0"/>
              </a:spcBef>
            </a:pPr>
            <a:r>
              <a:rPr lang="en-US" sz="2200" b="1" dirty="0"/>
              <a:t>Observational Learning &amp; Modeling			Slide 47</a:t>
            </a:r>
          </a:p>
          <a:p>
            <a:pPr>
              <a:lnSpc>
                <a:spcPct val="120000"/>
              </a:lnSpc>
              <a:spcBef>
                <a:spcPts val="0"/>
              </a:spcBef>
            </a:pPr>
            <a:r>
              <a:rPr lang="en-US" sz="2200" b="1" dirty="0"/>
              <a:t>Thorndike, Pavlov, Watson, Skinner, &amp; Bandura	Slide 50</a:t>
            </a:r>
          </a:p>
          <a:p>
            <a:pPr>
              <a:lnSpc>
                <a:spcPct val="120000"/>
              </a:lnSpc>
              <a:spcBef>
                <a:spcPts val="0"/>
              </a:spcBef>
            </a:pPr>
            <a:r>
              <a:rPr lang="en-US" sz="2200" b="1" dirty="0"/>
              <a:t>Classical vs. Operant Conditioning			Slide 53</a:t>
            </a:r>
          </a:p>
          <a:p>
            <a:endParaRPr lang="en-US" sz="1700" dirty="0"/>
          </a:p>
          <a:p>
            <a:endParaRPr lang="en-US" sz="1700" dirty="0"/>
          </a:p>
          <a:p>
            <a:endParaRPr lang="en-US" dirty="0"/>
          </a:p>
          <a:p>
            <a:endParaRPr lang="en-US" dirty="0"/>
          </a:p>
        </p:txBody>
      </p:sp>
      <p:sp>
        <p:nvSpPr>
          <p:cNvPr id="5" name="Rectangle 4">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2794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0303" y="228600"/>
            <a:ext cx="8973697" cy="6248400"/>
          </a:xfrm>
        </p:spPr>
        <p:txBody>
          <a:bodyPr>
            <a:normAutofit lnSpcReduction="10000"/>
          </a:bodyPr>
          <a:lstStyle/>
          <a:p>
            <a:pPr algn="l"/>
            <a:r>
              <a:rPr lang="en-US" sz="2700" b="1" u="sng" dirty="0"/>
              <a:t>Learning, Bell-Ringer</a:t>
            </a:r>
            <a:endParaRPr lang="en-US" sz="2700" dirty="0"/>
          </a:p>
          <a:p>
            <a:pPr algn="l"/>
            <a:r>
              <a:rPr lang="en-US" sz="2700" b="1" dirty="0"/>
              <a:t> </a:t>
            </a:r>
            <a:endParaRPr lang="en-US" sz="2700" dirty="0"/>
          </a:p>
          <a:p>
            <a:pPr marL="337842" indent="-337842" algn="l"/>
            <a:r>
              <a:rPr lang="en-US" sz="2700" b="1" dirty="0"/>
              <a:t>1) Kanye proposed to Kim at an Applebee’s restaurant and to his great delight, she said “Yes.”  Now every time Kanye goes to Applebee’s he gets a happy feeling.  What is the unconditioned response?</a:t>
            </a:r>
            <a:endParaRPr lang="en-US" sz="2700" dirty="0"/>
          </a:p>
          <a:p>
            <a:pPr lvl="1" algn="l"/>
            <a:r>
              <a:rPr lang="en-US" sz="2700" b="1" dirty="0"/>
              <a:t>a) The restaurant</a:t>
            </a:r>
            <a:endParaRPr lang="en-US" sz="2700" dirty="0"/>
          </a:p>
          <a:p>
            <a:pPr lvl="1" algn="l"/>
            <a:r>
              <a:rPr lang="en-US" sz="2700" b="1" dirty="0"/>
              <a:t>b) Feeling happy in the restaurant</a:t>
            </a:r>
            <a:endParaRPr lang="en-US" sz="2700" dirty="0"/>
          </a:p>
          <a:p>
            <a:pPr lvl="1" algn="l"/>
            <a:r>
              <a:rPr lang="en-US" sz="2700" b="1" dirty="0"/>
              <a:t>c) The acceptance of the proposal</a:t>
            </a:r>
            <a:endParaRPr lang="en-US" sz="2700" dirty="0"/>
          </a:p>
          <a:p>
            <a:pPr lvl="1" algn="l"/>
            <a:r>
              <a:rPr lang="en-US" sz="2700" b="1" dirty="0"/>
              <a:t>d) Feeling happy when the proposal was accepted</a:t>
            </a:r>
            <a:endParaRPr lang="en-US" sz="2700" dirty="0"/>
          </a:p>
          <a:p>
            <a:pPr algn="l"/>
            <a:r>
              <a:rPr lang="en-US" sz="2700" b="1" dirty="0"/>
              <a:t> </a:t>
            </a:r>
            <a:endParaRPr lang="en-US" sz="2700" dirty="0"/>
          </a:p>
          <a:p>
            <a:pPr algn="l"/>
            <a:r>
              <a:rPr lang="en-US" sz="2700" b="1" dirty="0"/>
              <a:t>What about the…(choose a, b, c, or d)</a:t>
            </a:r>
            <a:endParaRPr lang="en-US" sz="2700" dirty="0"/>
          </a:p>
          <a:p>
            <a:pPr algn="l"/>
            <a:r>
              <a:rPr lang="en-US" sz="2700" b="1" dirty="0"/>
              <a:t>2) US </a:t>
            </a:r>
            <a:r>
              <a:rPr lang="en-US" sz="2700" b="1" dirty="0" smtClean="0"/>
              <a:t>–</a:t>
            </a:r>
          </a:p>
          <a:p>
            <a:pPr algn="l"/>
            <a:r>
              <a:rPr lang="en-US" sz="2700" b="1" dirty="0" smtClean="0"/>
              <a:t>3</a:t>
            </a:r>
            <a:r>
              <a:rPr lang="en-US" sz="2700" b="1" dirty="0"/>
              <a:t>) CR – </a:t>
            </a:r>
            <a:endParaRPr lang="en-US" sz="2700" b="1" dirty="0"/>
          </a:p>
          <a:p>
            <a:pPr algn="l"/>
            <a:r>
              <a:rPr lang="en-US" sz="2700" b="1" dirty="0" smtClean="0"/>
              <a:t>4</a:t>
            </a:r>
            <a:r>
              <a:rPr lang="en-US" sz="2700" b="1" dirty="0"/>
              <a:t>) CS –  </a:t>
            </a:r>
            <a:endParaRPr lang="en-US" dirty="0"/>
          </a:p>
        </p:txBody>
      </p:sp>
      <p:pic>
        <p:nvPicPr>
          <p:cNvPr id="4098" name="Picture 2" descr="specials, pizza meue on table by tom"/>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7373080" y="2900818"/>
            <a:ext cx="1600617" cy="3652382"/>
          </a:xfrm>
          <a:prstGeom prst="rect">
            <a:avLst/>
          </a:prstGeom>
          <a:noFill/>
        </p:spPr>
      </p:pic>
      <p:pic>
        <p:nvPicPr>
          <p:cNvPr id="4100" name="Picture 4" descr="Marriage Proposal Silhouette No Ground by GDJ"/>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304517" y="4191002"/>
            <a:ext cx="1262959" cy="2308225"/>
          </a:xfrm>
          <a:prstGeom prst="rect">
            <a:avLst/>
          </a:prstGeom>
          <a:noFill/>
        </p:spPr>
      </p:pic>
      <p:sp>
        <p:nvSpPr>
          <p:cNvPr id="9" name="Rectangle 8">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364307037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pecials, pizza meue on table by tom"/>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7373080" y="2900818"/>
            <a:ext cx="1600617" cy="3652382"/>
          </a:xfrm>
          <a:prstGeom prst="rect">
            <a:avLst/>
          </a:prstGeom>
          <a:noFill/>
        </p:spPr>
      </p:pic>
      <p:pic>
        <p:nvPicPr>
          <p:cNvPr id="4100" name="Picture 4" descr="Marriage Proposal Silhouette No Ground by GDJ"/>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304517" y="4191002"/>
            <a:ext cx="1262959" cy="2308225"/>
          </a:xfrm>
          <a:prstGeom prst="rect">
            <a:avLst/>
          </a:prstGeom>
          <a:noFill/>
        </p:spPr>
      </p:pic>
      <p:sp>
        <p:nvSpPr>
          <p:cNvPr id="7" name="Rectangle 6"/>
          <p:cNvSpPr/>
          <p:nvPr/>
        </p:nvSpPr>
        <p:spPr>
          <a:xfrm>
            <a:off x="609600" y="3581400"/>
            <a:ext cx="7162800" cy="381000"/>
          </a:xfrm>
          <a:prstGeom prst="rect">
            <a:avLst/>
          </a:prstGeom>
          <a:solidFill>
            <a:srgbClr val="6DFE6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sp>
        <p:nvSpPr>
          <p:cNvPr id="8" name="Rectangle 7"/>
          <p:cNvSpPr/>
          <p:nvPr/>
        </p:nvSpPr>
        <p:spPr>
          <a:xfrm>
            <a:off x="1295400" y="4876800"/>
            <a:ext cx="4953000" cy="1371600"/>
          </a:xfrm>
          <a:prstGeom prst="rect">
            <a:avLst/>
          </a:prstGeom>
          <a:solidFill>
            <a:srgbClr val="6DFE6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sp>
        <p:nvSpPr>
          <p:cNvPr id="9" name="Rectangle 8">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3" name="Subtitle 2"/>
          <p:cNvSpPr>
            <a:spLocks noGrp="1"/>
          </p:cNvSpPr>
          <p:nvPr>
            <p:ph type="subTitle" idx="1"/>
          </p:nvPr>
        </p:nvSpPr>
        <p:spPr>
          <a:xfrm>
            <a:off x="170303" y="228600"/>
            <a:ext cx="8973697" cy="6248400"/>
          </a:xfrm>
        </p:spPr>
        <p:txBody>
          <a:bodyPr>
            <a:normAutofit lnSpcReduction="10000"/>
          </a:bodyPr>
          <a:lstStyle/>
          <a:p>
            <a:pPr algn="l"/>
            <a:r>
              <a:rPr lang="en-US" sz="2700" b="1" u="sng" dirty="0"/>
              <a:t>Learning, Bell-Ringer</a:t>
            </a:r>
            <a:endParaRPr lang="en-US" sz="2700" dirty="0"/>
          </a:p>
          <a:p>
            <a:pPr algn="l"/>
            <a:r>
              <a:rPr lang="en-US" sz="2700" b="1" dirty="0"/>
              <a:t> </a:t>
            </a:r>
            <a:endParaRPr lang="en-US" sz="2700" dirty="0"/>
          </a:p>
          <a:p>
            <a:pPr marL="337842" indent="-337842" algn="l"/>
            <a:r>
              <a:rPr lang="en-US" sz="2700" b="1" dirty="0"/>
              <a:t>1) Kanye proposed to Kim at an Applebee’s restaurant and to his great delight, she said “Yes.”  Now every time Kanye goes to Applebee’s he gets a happy feeling.  What is the unconditioned response?</a:t>
            </a:r>
            <a:endParaRPr lang="en-US" sz="2700" dirty="0"/>
          </a:p>
          <a:p>
            <a:pPr lvl="1" algn="l"/>
            <a:r>
              <a:rPr lang="en-US" sz="2700" b="1" dirty="0"/>
              <a:t>a) The restaurant</a:t>
            </a:r>
            <a:endParaRPr lang="en-US" sz="2700" dirty="0"/>
          </a:p>
          <a:p>
            <a:pPr lvl="1" algn="l"/>
            <a:r>
              <a:rPr lang="en-US" sz="2700" b="1" dirty="0"/>
              <a:t>b) Feeling happy in the restaurant</a:t>
            </a:r>
            <a:endParaRPr lang="en-US" sz="2700" dirty="0"/>
          </a:p>
          <a:p>
            <a:pPr lvl="1" algn="l"/>
            <a:r>
              <a:rPr lang="en-US" sz="2700" b="1" dirty="0"/>
              <a:t>c) The acceptance of the proposal</a:t>
            </a:r>
            <a:endParaRPr lang="en-US" sz="2700" dirty="0"/>
          </a:p>
          <a:p>
            <a:pPr lvl="1" algn="l"/>
            <a:r>
              <a:rPr lang="en-US" sz="2700" b="1" dirty="0"/>
              <a:t>d) Feeling happy when the proposal was accepted</a:t>
            </a:r>
            <a:endParaRPr lang="en-US" sz="2700" dirty="0"/>
          </a:p>
          <a:p>
            <a:pPr algn="l"/>
            <a:r>
              <a:rPr lang="en-US" sz="2700" b="1" dirty="0"/>
              <a:t> </a:t>
            </a:r>
            <a:endParaRPr lang="en-US" sz="2700" dirty="0"/>
          </a:p>
          <a:p>
            <a:pPr algn="l"/>
            <a:r>
              <a:rPr lang="en-US" sz="2700" b="1" dirty="0"/>
              <a:t>What about the…(choose a, b, c, or d)</a:t>
            </a:r>
            <a:endParaRPr lang="en-US" sz="2700" dirty="0"/>
          </a:p>
          <a:p>
            <a:pPr algn="l"/>
            <a:r>
              <a:rPr lang="en-US" sz="2700" b="1" dirty="0"/>
              <a:t>2) US – c) The acceptance of the proposal</a:t>
            </a:r>
            <a:endParaRPr lang="en-US" sz="2700" dirty="0"/>
          </a:p>
          <a:p>
            <a:pPr algn="l"/>
            <a:r>
              <a:rPr lang="en-US" sz="2700" b="1" dirty="0"/>
              <a:t>3) CR – b) Feeling happy in the restaurant</a:t>
            </a:r>
            <a:endParaRPr lang="en-US" sz="2700" dirty="0"/>
          </a:p>
          <a:p>
            <a:pPr algn="l"/>
            <a:r>
              <a:rPr lang="en-US" sz="2700" b="1" dirty="0"/>
              <a:t>4) CS –  a) The restaurant</a:t>
            </a:r>
            <a:endParaRPr lang="en-US" sz="2700" dirty="0"/>
          </a:p>
          <a:p>
            <a:endParaRPr lang="en-US" dirty="0"/>
          </a:p>
        </p:txBody>
      </p:sp>
    </p:spTree>
    <p:extLst>
      <p:ext uri="{BB962C8B-B14F-4D97-AF65-F5344CB8AC3E}">
        <p14:creationId xmlns:p14="http://schemas.microsoft.com/office/powerpoint/2010/main" val="3643070371"/>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611" y="304801"/>
            <a:ext cx="6859787" cy="609600"/>
          </a:xfrm>
        </p:spPr>
        <p:txBody>
          <a:bodyPr>
            <a:noAutofit/>
          </a:bodyPr>
          <a:lstStyle/>
          <a:p>
            <a:r>
              <a:rPr lang="en-US" sz="3400" b="1" u="sng" dirty="0"/>
              <a:t>Learning Concept Resources</a:t>
            </a:r>
          </a:p>
        </p:txBody>
      </p:sp>
      <p:sp>
        <p:nvSpPr>
          <p:cNvPr id="3" name="Subtitle 2"/>
          <p:cNvSpPr>
            <a:spLocks noGrp="1"/>
          </p:cNvSpPr>
          <p:nvPr>
            <p:ph type="subTitle" idx="1"/>
          </p:nvPr>
        </p:nvSpPr>
        <p:spPr>
          <a:xfrm>
            <a:off x="198887" y="685800"/>
            <a:ext cx="8746227" cy="5334000"/>
          </a:xfrm>
        </p:spPr>
        <p:txBody>
          <a:bodyPr>
            <a:normAutofit/>
          </a:bodyPr>
          <a:lstStyle/>
          <a:p>
            <a:pPr algn="l"/>
            <a:endParaRPr lang="en-US" sz="2500" dirty="0"/>
          </a:p>
          <a:p>
            <a:pPr algn="l">
              <a:buFont typeface="Arial" pitchFamily="34" charset="0"/>
              <a:buChar char="•"/>
            </a:pPr>
            <a:r>
              <a:rPr lang="en-US" sz="2500" b="1" dirty="0" smtClean="0"/>
              <a:t>  Article: Classical Conditioning Examples - </a:t>
            </a:r>
            <a:r>
              <a:rPr lang="en-US" sz="2500" b="1" dirty="0" smtClean="0">
                <a:hlinkClick r:id="rId2"/>
              </a:rPr>
              <a:t>https://www.psychestudy.com/behavioral/learning-memory/classical-conditioning/classical-examples</a:t>
            </a:r>
            <a:endParaRPr lang="en-US" sz="2500" b="1" dirty="0" smtClean="0"/>
          </a:p>
          <a:p>
            <a:pPr algn="l"/>
            <a:endParaRPr lang="en-US" sz="2500" b="1" dirty="0" smtClean="0"/>
          </a:p>
          <a:p>
            <a:pPr algn="l">
              <a:buFont typeface="Arial" pitchFamily="34" charset="0"/>
              <a:buChar char="•"/>
            </a:pPr>
            <a:r>
              <a:rPr lang="en-US" sz="2500" b="1" dirty="0" smtClean="0"/>
              <a:t>  Article: Classical Conditioning in Therapy – Simply Psychology - </a:t>
            </a:r>
            <a:r>
              <a:rPr lang="en-US" sz="2500" b="1" dirty="0" smtClean="0">
                <a:hlinkClick r:id="rId3"/>
              </a:rPr>
              <a:t>https://www.simplypsychology.org/behavioral-therapy.html</a:t>
            </a:r>
            <a:endParaRPr lang="en-US" sz="2500" b="1" dirty="0" smtClean="0"/>
          </a:p>
          <a:p>
            <a:pPr algn="l"/>
            <a:endParaRPr lang="en-US" sz="2500" b="1" dirty="0" smtClean="0"/>
          </a:p>
          <a:p>
            <a:pPr algn="l">
              <a:buFont typeface="Arial" pitchFamily="34" charset="0"/>
              <a:buChar char="•"/>
            </a:pPr>
            <a:r>
              <a:rPr lang="en-US" sz="2500" b="1" dirty="0" smtClean="0"/>
              <a:t>  Video: Classical Conditioning - </a:t>
            </a:r>
            <a:r>
              <a:rPr lang="en-US" sz="2500" b="1" dirty="0" smtClean="0">
                <a:hlinkClick r:id="rId4"/>
              </a:rPr>
              <a:t>https://www.youtube.com/watch?v=cP5lCleK-PM</a:t>
            </a:r>
            <a:endParaRPr lang="en-US" sz="2500" b="1" dirty="0" smtClean="0"/>
          </a:p>
          <a:p>
            <a:pPr algn="l"/>
            <a:endParaRPr lang="en-US" sz="2500" b="1" dirty="0"/>
          </a:p>
        </p:txBody>
      </p:sp>
      <p:sp>
        <p:nvSpPr>
          <p:cNvPr id="5" name="Rectangle 4">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3062635363"/>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887" y="685800"/>
            <a:ext cx="8746227" cy="5334000"/>
          </a:xfrm>
        </p:spPr>
        <p:txBody>
          <a:bodyPr/>
          <a:lstStyle/>
          <a:p>
            <a:pPr algn="l"/>
            <a:r>
              <a:rPr lang="en-US" sz="2500" b="1" dirty="0"/>
              <a:t>Directions: Put the following steps for shaping a rat to push a lever in chronological order.  1 = First  /  5 = Last</a:t>
            </a:r>
            <a:endParaRPr lang="en-US" sz="2500" dirty="0"/>
          </a:p>
          <a:p>
            <a:pPr algn="l"/>
            <a:endParaRPr lang="en-US" sz="2500" dirty="0"/>
          </a:p>
          <a:p>
            <a:pPr algn="l"/>
            <a:r>
              <a:rPr lang="en-US" sz="2500" b="1" dirty="0"/>
              <a:t>___</a:t>
            </a:r>
            <a:r>
              <a:rPr lang="en-US" sz="2500" b="1" u="sng" dirty="0"/>
              <a:t>_</a:t>
            </a:r>
            <a:r>
              <a:rPr lang="en-US" sz="2500" b="1" dirty="0"/>
              <a:t>___  Rat pushes the lever</a:t>
            </a:r>
            <a:endParaRPr lang="en-US" sz="2500" dirty="0"/>
          </a:p>
          <a:p>
            <a:pPr algn="l"/>
            <a:r>
              <a:rPr lang="en-US" sz="2500" b="1" dirty="0"/>
              <a:t>___</a:t>
            </a:r>
            <a:r>
              <a:rPr lang="en-US" sz="2500" b="1" u="sng" dirty="0"/>
              <a:t>_</a:t>
            </a:r>
            <a:r>
              <a:rPr lang="en-US" sz="2500" b="1" dirty="0"/>
              <a:t>___  Rat turns its head towards the lever</a:t>
            </a:r>
            <a:endParaRPr lang="en-US" sz="2500" dirty="0"/>
          </a:p>
          <a:p>
            <a:pPr algn="l"/>
            <a:r>
              <a:rPr lang="en-US" sz="2500" b="1" dirty="0"/>
              <a:t>___</a:t>
            </a:r>
            <a:r>
              <a:rPr lang="en-US" sz="2500" b="1" u="sng" dirty="0"/>
              <a:t>_</a:t>
            </a:r>
            <a:r>
              <a:rPr lang="en-US" sz="2500" b="1" dirty="0"/>
              <a:t>___  Rat moves towards the lever</a:t>
            </a:r>
            <a:endParaRPr lang="en-US" sz="2500" dirty="0"/>
          </a:p>
          <a:p>
            <a:pPr algn="l"/>
            <a:r>
              <a:rPr lang="en-US" sz="2500" b="1" dirty="0"/>
              <a:t>___</a:t>
            </a:r>
            <a:r>
              <a:rPr lang="en-US" sz="2500" b="1" u="sng" dirty="0"/>
              <a:t>_</a:t>
            </a:r>
            <a:r>
              <a:rPr lang="en-US" sz="2500" b="1" dirty="0"/>
              <a:t>___  Put rat in Operant Chamber</a:t>
            </a:r>
            <a:endParaRPr lang="en-US" sz="2500" dirty="0"/>
          </a:p>
          <a:p>
            <a:pPr algn="l"/>
            <a:r>
              <a:rPr lang="en-US" sz="2500" b="1" dirty="0"/>
              <a:t>___</a:t>
            </a:r>
            <a:r>
              <a:rPr lang="en-US" sz="2500" b="1" u="sng" dirty="0"/>
              <a:t>_</a:t>
            </a:r>
            <a:r>
              <a:rPr lang="en-US" sz="2500" b="1" dirty="0"/>
              <a:t>___  Rat reaches toward the lever</a:t>
            </a:r>
            <a:endParaRPr lang="en-US" sz="2500" dirty="0"/>
          </a:p>
          <a:p>
            <a:pPr algn="l"/>
            <a:endParaRPr lang="en-US" dirty="0"/>
          </a:p>
        </p:txBody>
      </p:sp>
      <p:sp>
        <p:nvSpPr>
          <p:cNvPr id="2" name="Title 1"/>
          <p:cNvSpPr>
            <a:spLocks noGrp="1"/>
          </p:cNvSpPr>
          <p:nvPr>
            <p:ph type="ctrTitle"/>
          </p:nvPr>
        </p:nvSpPr>
        <p:spPr>
          <a:xfrm>
            <a:off x="227468" y="0"/>
            <a:ext cx="6859787" cy="609600"/>
          </a:xfrm>
        </p:spPr>
        <p:txBody>
          <a:bodyPr>
            <a:normAutofit/>
          </a:bodyPr>
          <a:lstStyle/>
          <a:p>
            <a:pPr algn="l"/>
            <a:r>
              <a:rPr lang="en-US" sz="2500" b="1" u="sng" dirty="0"/>
              <a:t>Learning, Bell-Ringer</a:t>
            </a:r>
          </a:p>
        </p:txBody>
      </p:sp>
      <p:pic>
        <p:nvPicPr>
          <p:cNvPr id="2053" name="Picture 5" descr="Operant Conditioning cage by harmonic">
            <a:extLst>
              <a:ext uri="{FF2B5EF4-FFF2-40B4-BE49-F238E27FC236}">
                <a16:creationId xmlns="" xmlns:a16="http://schemas.microsoft.com/office/drawing/2014/main" id="{04D5A091-2D05-4785-B258-CEFF321B51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738820" y="1447800"/>
            <a:ext cx="4260064" cy="5131939"/>
          </a:xfrm>
          <a:prstGeom prst="rect">
            <a:avLst/>
          </a:prstGeom>
          <a:noFill/>
          <a:effectLst>
            <a:glow rad="12700">
              <a:schemeClr val="bg1"/>
            </a:glow>
          </a:effectLst>
          <a:extLst>
            <a:ext uri="{909E8E84-426E-40DD-AFC4-6F175D3DCCD1}">
              <a14:hiddenFill xmlns:a14="http://schemas.microsoft.com/office/drawing/2010/main">
                <a:solidFill>
                  <a:srgbClr val="FFFFFF"/>
                </a:solidFill>
              </a14:hiddenFill>
            </a:ext>
          </a:extLst>
        </p:spPr>
      </p:pic>
      <p:pic>
        <p:nvPicPr>
          <p:cNvPr id="2055" name="Picture 7" descr="rat 3 by bratac">
            <a:extLst>
              <a:ext uri="{FF2B5EF4-FFF2-40B4-BE49-F238E27FC236}">
                <a16:creationId xmlns="" xmlns:a16="http://schemas.microsoft.com/office/drawing/2014/main" id="{7DC23FC3-CC9D-492B-892A-7BDB449B16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2334" y="3048000"/>
            <a:ext cx="951055" cy="24384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62200987"/>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905000"/>
            <a:ext cx="1093606" cy="2286000"/>
          </a:xfrm>
          <a:prstGeom prst="rect">
            <a:avLst/>
          </a:prstGeom>
          <a:solidFill>
            <a:srgbClr val="6DFE6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3" name="Subtitle 2"/>
          <p:cNvSpPr>
            <a:spLocks noGrp="1"/>
          </p:cNvSpPr>
          <p:nvPr>
            <p:ph type="subTitle" idx="1"/>
          </p:nvPr>
        </p:nvSpPr>
        <p:spPr>
          <a:xfrm>
            <a:off x="198887" y="685800"/>
            <a:ext cx="8746227" cy="5334000"/>
          </a:xfrm>
        </p:spPr>
        <p:txBody>
          <a:bodyPr/>
          <a:lstStyle/>
          <a:p>
            <a:pPr algn="l"/>
            <a:r>
              <a:rPr lang="en-US" sz="2500" b="1" dirty="0"/>
              <a:t>Directions: Put the following steps for shaping a rat to push a lever in chronological order.  1 = First  /  5 = Last</a:t>
            </a:r>
            <a:endParaRPr lang="en-US" sz="2500" dirty="0"/>
          </a:p>
          <a:p>
            <a:pPr algn="l"/>
            <a:endParaRPr lang="en-US" sz="2500" dirty="0"/>
          </a:p>
          <a:p>
            <a:pPr algn="l"/>
            <a:r>
              <a:rPr lang="en-US" sz="2500" b="1" dirty="0"/>
              <a:t>___</a:t>
            </a:r>
            <a:r>
              <a:rPr lang="en-US" sz="2500" b="1" u="sng" dirty="0"/>
              <a:t>5</a:t>
            </a:r>
            <a:r>
              <a:rPr lang="en-US" sz="2500" b="1" dirty="0"/>
              <a:t>___  Rat pushes the lever</a:t>
            </a:r>
            <a:endParaRPr lang="en-US" sz="2500" dirty="0"/>
          </a:p>
          <a:p>
            <a:pPr algn="l"/>
            <a:r>
              <a:rPr lang="en-US" sz="2500" b="1" dirty="0"/>
              <a:t>___</a:t>
            </a:r>
            <a:r>
              <a:rPr lang="en-US" sz="2500" b="1" u="sng" dirty="0"/>
              <a:t>3</a:t>
            </a:r>
            <a:r>
              <a:rPr lang="en-US" sz="2500" b="1" dirty="0"/>
              <a:t>___  Rat turns its head towards the lever</a:t>
            </a:r>
            <a:endParaRPr lang="en-US" sz="2500" dirty="0"/>
          </a:p>
          <a:p>
            <a:pPr algn="l"/>
            <a:r>
              <a:rPr lang="en-US" sz="2500" b="1" dirty="0"/>
              <a:t>___</a:t>
            </a:r>
            <a:r>
              <a:rPr lang="en-US" sz="2500" b="1" u="sng" dirty="0"/>
              <a:t>2</a:t>
            </a:r>
            <a:r>
              <a:rPr lang="en-US" sz="2500" b="1" dirty="0"/>
              <a:t>___  Rat moves towards the lever</a:t>
            </a:r>
            <a:endParaRPr lang="en-US" sz="2500" dirty="0"/>
          </a:p>
          <a:p>
            <a:pPr algn="l"/>
            <a:r>
              <a:rPr lang="en-US" sz="2500" b="1" dirty="0"/>
              <a:t>___</a:t>
            </a:r>
            <a:r>
              <a:rPr lang="en-US" sz="2500" b="1" u="sng" dirty="0"/>
              <a:t>1</a:t>
            </a:r>
            <a:r>
              <a:rPr lang="en-US" sz="2500" b="1" dirty="0"/>
              <a:t>___  Put rat in Operant Chamber</a:t>
            </a:r>
            <a:endParaRPr lang="en-US" sz="2500" dirty="0"/>
          </a:p>
          <a:p>
            <a:pPr algn="l"/>
            <a:r>
              <a:rPr lang="en-US" sz="2500" b="1" dirty="0"/>
              <a:t>___</a:t>
            </a:r>
            <a:r>
              <a:rPr lang="en-US" sz="2500" b="1" u="sng" dirty="0"/>
              <a:t>4</a:t>
            </a:r>
            <a:r>
              <a:rPr lang="en-US" sz="2500" b="1" dirty="0"/>
              <a:t>___  Rat reaches toward the lever</a:t>
            </a:r>
            <a:endParaRPr lang="en-US" sz="2500" dirty="0"/>
          </a:p>
          <a:p>
            <a:pPr algn="l"/>
            <a:endParaRPr lang="en-US" dirty="0"/>
          </a:p>
        </p:txBody>
      </p:sp>
      <p:sp>
        <p:nvSpPr>
          <p:cNvPr id="2" name="Title 1"/>
          <p:cNvSpPr>
            <a:spLocks noGrp="1"/>
          </p:cNvSpPr>
          <p:nvPr>
            <p:ph type="ctrTitle"/>
          </p:nvPr>
        </p:nvSpPr>
        <p:spPr>
          <a:xfrm>
            <a:off x="227468" y="0"/>
            <a:ext cx="6859787" cy="609600"/>
          </a:xfrm>
        </p:spPr>
        <p:txBody>
          <a:bodyPr>
            <a:normAutofit/>
          </a:bodyPr>
          <a:lstStyle/>
          <a:p>
            <a:pPr algn="l"/>
            <a:r>
              <a:rPr lang="en-US" sz="2500" b="1" u="sng" dirty="0"/>
              <a:t>Learning, Bell-Ringer</a:t>
            </a:r>
          </a:p>
        </p:txBody>
      </p:sp>
      <p:pic>
        <p:nvPicPr>
          <p:cNvPr id="2053" name="Picture 5" descr="Operant Conditioning cage by harmonic">
            <a:extLst>
              <a:ext uri="{FF2B5EF4-FFF2-40B4-BE49-F238E27FC236}">
                <a16:creationId xmlns="" xmlns:a16="http://schemas.microsoft.com/office/drawing/2014/main" id="{04D5A091-2D05-4785-B258-CEFF321B51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738820" y="1447800"/>
            <a:ext cx="4260064" cy="5131939"/>
          </a:xfrm>
          <a:prstGeom prst="rect">
            <a:avLst/>
          </a:prstGeom>
          <a:noFill/>
          <a:effectLst>
            <a:glow rad="12700">
              <a:schemeClr val="bg1"/>
            </a:glow>
          </a:effectLst>
          <a:extLst>
            <a:ext uri="{909E8E84-426E-40DD-AFC4-6F175D3DCCD1}">
              <a14:hiddenFill xmlns:a14="http://schemas.microsoft.com/office/drawing/2010/main">
                <a:solidFill>
                  <a:srgbClr val="FFFFFF"/>
                </a:solidFill>
              </a14:hiddenFill>
            </a:ext>
          </a:extLst>
        </p:spPr>
      </p:pic>
      <p:pic>
        <p:nvPicPr>
          <p:cNvPr id="2055" name="Picture 7" descr="rat 3 by bratac">
            <a:extLst>
              <a:ext uri="{FF2B5EF4-FFF2-40B4-BE49-F238E27FC236}">
                <a16:creationId xmlns="" xmlns:a16="http://schemas.microsoft.com/office/drawing/2014/main" id="{7DC23FC3-CC9D-492B-892A-7BDB449B16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2334" y="3048000"/>
            <a:ext cx="951055" cy="24384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6220098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611" y="304801"/>
            <a:ext cx="6859787" cy="609600"/>
          </a:xfrm>
        </p:spPr>
        <p:txBody>
          <a:bodyPr>
            <a:noAutofit/>
          </a:bodyPr>
          <a:lstStyle/>
          <a:p>
            <a:r>
              <a:rPr lang="en-US" sz="3400" b="1" u="sng" dirty="0"/>
              <a:t>Learning Concept Resources</a:t>
            </a:r>
          </a:p>
        </p:txBody>
      </p:sp>
      <p:sp>
        <p:nvSpPr>
          <p:cNvPr id="3" name="Subtitle 2"/>
          <p:cNvSpPr>
            <a:spLocks noGrp="1"/>
          </p:cNvSpPr>
          <p:nvPr>
            <p:ph type="subTitle" idx="1"/>
          </p:nvPr>
        </p:nvSpPr>
        <p:spPr>
          <a:xfrm>
            <a:off x="198887" y="685800"/>
            <a:ext cx="8746227" cy="5867400"/>
          </a:xfrm>
        </p:spPr>
        <p:txBody>
          <a:bodyPr>
            <a:normAutofit/>
          </a:bodyPr>
          <a:lstStyle/>
          <a:p>
            <a:pPr algn="l"/>
            <a:endParaRPr lang="en-US" sz="2500" dirty="0"/>
          </a:p>
          <a:p>
            <a:pPr algn="l">
              <a:buFont typeface="Arial" pitchFamily="34" charset="0"/>
              <a:buChar char="•"/>
            </a:pPr>
            <a:r>
              <a:rPr lang="en-US" sz="2500" b="1" dirty="0"/>
              <a:t>  Video: </a:t>
            </a:r>
            <a:r>
              <a:rPr lang="en-US" sz="2500" b="1" dirty="0" smtClean="0"/>
              <a:t>Operant </a:t>
            </a:r>
            <a:r>
              <a:rPr lang="en-US" sz="2500" b="1" dirty="0"/>
              <a:t>Conditioning: Shaping </a:t>
            </a:r>
            <a:r>
              <a:rPr lang="en-US" sz="2500" b="1" dirty="0" smtClean="0"/>
              <a:t>– Khan Academy - </a:t>
            </a:r>
            <a:r>
              <a:rPr lang="en-US" sz="2500" b="1" dirty="0" smtClean="0">
                <a:hlinkClick r:id="rId2"/>
              </a:rPr>
              <a:t>https</a:t>
            </a:r>
            <a:r>
              <a:rPr lang="en-US" sz="2500" b="1" dirty="0">
                <a:hlinkClick r:id="rId2"/>
              </a:rPr>
              <a:t>://</a:t>
            </a:r>
            <a:r>
              <a:rPr lang="en-US" sz="2500" b="1" dirty="0" smtClean="0">
                <a:hlinkClick r:id="rId2"/>
              </a:rPr>
              <a:t>www.khanacademy.org/test-prep/mcat/behavior/learning-slug/v/operant-conditioning-shaping</a:t>
            </a:r>
            <a:endParaRPr lang="en-US" sz="2500" b="1" dirty="0" smtClean="0"/>
          </a:p>
          <a:p>
            <a:pPr algn="l"/>
            <a:endParaRPr lang="en-US" sz="2500" b="1" dirty="0" smtClean="0"/>
          </a:p>
          <a:p>
            <a:pPr algn="l">
              <a:buFont typeface="Arial" pitchFamily="34" charset="0"/>
              <a:buChar char="•"/>
            </a:pPr>
            <a:r>
              <a:rPr lang="en-US" sz="2500" b="1" dirty="0" smtClean="0"/>
              <a:t>  Video: Interview with B.F. Skinner - </a:t>
            </a:r>
            <a:r>
              <a:rPr lang="en-US" sz="2500" b="1" dirty="0" smtClean="0">
                <a:hlinkClick r:id="rId3"/>
              </a:rPr>
              <a:t>https://www.youtube.com/watch?v=I_ctJqjlrHA</a:t>
            </a:r>
            <a:endParaRPr lang="en-US" sz="2500" b="1" dirty="0" smtClean="0"/>
          </a:p>
          <a:p>
            <a:pPr algn="l"/>
            <a:endParaRPr lang="en-US" sz="2500" b="1" dirty="0" smtClean="0"/>
          </a:p>
          <a:p>
            <a:pPr algn="l">
              <a:buFont typeface="Arial" pitchFamily="34" charset="0"/>
              <a:buChar char="•"/>
            </a:pPr>
            <a:r>
              <a:rPr lang="en-US" sz="2500" b="1" dirty="0" smtClean="0"/>
              <a:t>  Article: Skinner &amp; Operant </a:t>
            </a:r>
            <a:r>
              <a:rPr lang="en-US" sz="2500" b="1" dirty="0" smtClean="0">
                <a:hlinkClick r:id="rId4"/>
              </a:rPr>
              <a:t>https://www.simplypsychology.org/operant-conditioning.html</a:t>
            </a:r>
            <a:endParaRPr lang="en-US" sz="2500" b="1" dirty="0" smtClean="0"/>
          </a:p>
          <a:p>
            <a:pPr algn="l"/>
            <a:endParaRPr lang="en-US" sz="2500" b="1" dirty="0" smtClean="0"/>
          </a:p>
          <a:p>
            <a:pPr algn="l">
              <a:buFont typeface="Arial" pitchFamily="34" charset="0"/>
              <a:buChar char="•"/>
            </a:pPr>
            <a:r>
              <a:rPr lang="en-US" sz="2500" b="1" dirty="0" smtClean="0"/>
              <a:t>  Wikipedia: Shaping - </a:t>
            </a:r>
            <a:r>
              <a:rPr lang="en-US" sz="2500" b="1" dirty="0" smtClean="0">
                <a:hlinkClick r:id="rId5"/>
              </a:rPr>
              <a:t>https://en.wikipedia.org/wiki/Shaping_(psychology)</a:t>
            </a:r>
            <a:endParaRPr lang="en-US" sz="2500" b="1" dirty="0" smtClean="0"/>
          </a:p>
          <a:p>
            <a:pPr algn="l"/>
            <a:endParaRPr lang="en-US" sz="2500" b="1" dirty="0"/>
          </a:p>
          <a:p>
            <a:pPr algn="l">
              <a:buFont typeface="Arial" pitchFamily="34" charset="0"/>
              <a:buChar char="•"/>
            </a:pPr>
            <a:endParaRPr lang="en-US" sz="2500" b="1" dirty="0"/>
          </a:p>
          <a:p>
            <a:pPr algn="l">
              <a:buFont typeface="Arial" pitchFamily="34" charset="0"/>
              <a:buChar char="•"/>
            </a:pPr>
            <a:endParaRPr lang="en-US" sz="2500" b="1" dirty="0"/>
          </a:p>
        </p:txBody>
      </p:sp>
      <p:sp>
        <p:nvSpPr>
          <p:cNvPr id="5" name="Rectangle 4">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306263536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555" y="838200"/>
            <a:ext cx="8717645" cy="5791200"/>
          </a:xfrm>
        </p:spPr>
        <p:txBody>
          <a:bodyPr>
            <a:normAutofit/>
          </a:bodyPr>
          <a:lstStyle/>
          <a:p>
            <a:pPr marL="386105" indent="-386105" algn="l">
              <a:spcBef>
                <a:spcPts val="0"/>
              </a:spcBef>
            </a:pPr>
            <a:r>
              <a:rPr lang="en-US" sz="2700" b="1" dirty="0"/>
              <a:t>1.  Rory’s father gives him $10 for washing the car.  This  consequence best illustrates… </a:t>
            </a:r>
          </a:p>
          <a:p>
            <a:pPr marL="866056" indent="-434369" algn="l">
              <a:spcBef>
                <a:spcPts val="0"/>
              </a:spcBef>
              <a:buAutoNum type="alphaLcParenR"/>
            </a:pPr>
            <a:r>
              <a:rPr lang="en-US" sz="2700" b="1" dirty="0"/>
              <a:t>Positive reinforcement</a:t>
            </a:r>
          </a:p>
          <a:p>
            <a:pPr marL="866056" indent="-434369" algn="l">
              <a:spcBef>
                <a:spcPts val="0"/>
              </a:spcBef>
              <a:buAutoNum type="alphaLcParenR"/>
            </a:pPr>
            <a:r>
              <a:rPr lang="en-US" sz="2700" b="1" dirty="0"/>
              <a:t>Negative reinforcement </a:t>
            </a:r>
          </a:p>
          <a:p>
            <a:pPr marL="866056" indent="-434369" algn="l">
              <a:spcBef>
                <a:spcPts val="0"/>
              </a:spcBef>
              <a:buAutoNum type="alphaLcParenR"/>
            </a:pPr>
            <a:r>
              <a:rPr lang="en-US" sz="2700" b="1" dirty="0"/>
              <a:t>Positive punishment</a:t>
            </a:r>
          </a:p>
          <a:p>
            <a:pPr marL="866056" indent="-434369" algn="l">
              <a:spcBef>
                <a:spcPts val="0"/>
              </a:spcBef>
              <a:buAutoNum type="alphaLcParenR"/>
            </a:pPr>
            <a:r>
              <a:rPr lang="en-US" sz="2700" b="1" dirty="0"/>
              <a:t>Negative punishment </a:t>
            </a:r>
          </a:p>
          <a:p>
            <a:pPr marL="866056" indent="-434369" algn="l">
              <a:spcBef>
                <a:spcPts val="0"/>
              </a:spcBef>
            </a:pPr>
            <a:endParaRPr lang="en-US" sz="2700" b="1" dirty="0"/>
          </a:p>
          <a:p>
            <a:pPr marL="339183" indent="-339183" algn="l">
              <a:spcBef>
                <a:spcPts val="0"/>
              </a:spcBef>
            </a:pPr>
            <a:r>
              <a:rPr lang="en-US" sz="2700" b="1" dirty="0"/>
              <a:t>2. Brittany was fighting with her sister. Her mother says she can’t use her phone tomorrow.  This consequence best illustrates…</a:t>
            </a:r>
          </a:p>
          <a:p>
            <a:pPr marL="866056" indent="-434369" algn="l">
              <a:spcBef>
                <a:spcPts val="0"/>
              </a:spcBef>
              <a:buAutoNum type="alphaLcParenR"/>
            </a:pPr>
            <a:r>
              <a:rPr lang="en-US" sz="2700" b="1" dirty="0"/>
              <a:t>Positive reinforcement</a:t>
            </a:r>
          </a:p>
          <a:p>
            <a:pPr marL="866056" indent="-434369" algn="l">
              <a:spcBef>
                <a:spcPts val="0"/>
              </a:spcBef>
              <a:buAutoNum type="alphaLcParenR"/>
            </a:pPr>
            <a:r>
              <a:rPr lang="en-US" sz="2700" b="1" dirty="0"/>
              <a:t>Negative reinforcement </a:t>
            </a:r>
          </a:p>
          <a:p>
            <a:pPr marL="866056" indent="-434369" algn="l">
              <a:spcBef>
                <a:spcPts val="0"/>
              </a:spcBef>
              <a:buAutoNum type="alphaLcParenR"/>
            </a:pPr>
            <a:r>
              <a:rPr lang="en-US" sz="2700" b="1" dirty="0"/>
              <a:t>Positive punishment</a:t>
            </a:r>
          </a:p>
          <a:p>
            <a:pPr marL="866056" indent="-434369" algn="l">
              <a:spcBef>
                <a:spcPts val="0"/>
              </a:spcBef>
              <a:buAutoNum type="alphaLcParenR"/>
            </a:pPr>
            <a:r>
              <a:rPr lang="en-US" sz="2700" b="1" dirty="0"/>
              <a:t>Negative punishment </a:t>
            </a:r>
          </a:p>
          <a:p>
            <a:pPr marL="339183" indent="-339183" algn="l"/>
            <a:endParaRPr lang="en-US" sz="2500" b="1" dirty="0"/>
          </a:p>
          <a:p>
            <a:pPr algn="l"/>
            <a:endParaRPr lang="en-US" dirty="0"/>
          </a:p>
        </p:txBody>
      </p:sp>
      <p:sp>
        <p:nvSpPr>
          <p:cNvPr id="2" name="Title 1"/>
          <p:cNvSpPr>
            <a:spLocks noGrp="1"/>
          </p:cNvSpPr>
          <p:nvPr>
            <p:ph type="ctrTitle"/>
          </p:nvPr>
        </p:nvSpPr>
        <p:spPr>
          <a:xfrm>
            <a:off x="152400" y="0"/>
            <a:ext cx="6859787" cy="609600"/>
          </a:xfrm>
        </p:spPr>
        <p:txBody>
          <a:bodyPr>
            <a:normAutofit/>
          </a:bodyPr>
          <a:lstStyle/>
          <a:p>
            <a:pPr algn="l"/>
            <a:r>
              <a:rPr lang="en-US" sz="2500" b="1" u="sng" dirty="0"/>
              <a:t>Learning, Bell-Ringer</a:t>
            </a:r>
          </a:p>
        </p:txBody>
      </p:sp>
      <p:pic>
        <p:nvPicPr>
          <p:cNvPr id="6146" name="Picture 2" descr="No Cell Phones Free Clipart Download - No Smartphone Icon by schoolfreeware">
            <a:extLst>
              <a:ext uri="{FF2B5EF4-FFF2-40B4-BE49-F238E27FC236}">
                <a16:creationId xmlns="" xmlns:a16="http://schemas.microsoft.com/office/drawing/2014/main" id="{BC27AAE9-917A-4C1F-AAD1-01E1999301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084" y="4343400"/>
            <a:ext cx="1823316" cy="220980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ollars by jhnri4">
            <a:extLst>
              <a:ext uri="{FF2B5EF4-FFF2-40B4-BE49-F238E27FC236}">
                <a16:creationId xmlns="" xmlns:a16="http://schemas.microsoft.com/office/drawing/2014/main" id="{F1AFB1E9-364D-4F59-B1DA-554742F7CC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4224" y="1642905"/>
            <a:ext cx="1947376" cy="15574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Dollars by jhnri4">
            <a:extLst>
              <a:ext uri="{FF2B5EF4-FFF2-40B4-BE49-F238E27FC236}">
                <a16:creationId xmlns="" xmlns:a16="http://schemas.microsoft.com/office/drawing/2014/main" id="{CB5D7002-DA59-4330-AA46-7B47C41FAD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4224" y="1338105"/>
            <a:ext cx="1947376" cy="1557495"/>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classic car by netalloy"/>
          <p:cNvPicPr>
            <a:picLocks noChangeAspect="1" noChangeArrowheads="1"/>
          </p:cNvPicPr>
          <p:nvPr/>
        </p:nvPicPr>
        <p:blipFill>
          <a:blip r:embed="rId4" cstate="print"/>
          <a:srcRect/>
          <a:stretch>
            <a:fillRect/>
          </a:stretch>
        </p:blipFill>
        <p:spPr bwMode="auto">
          <a:xfrm>
            <a:off x="4572000" y="1535656"/>
            <a:ext cx="1752600" cy="1359944"/>
          </a:xfrm>
          <a:prstGeom prst="rect">
            <a:avLst/>
          </a:prstGeom>
          <a:noFill/>
        </p:spPr>
      </p:pic>
      <p:pic>
        <p:nvPicPr>
          <p:cNvPr id="30726" name="Picture 6" descr="Punching Fist by Sev"/>
          <p:cNvPicPr>
            <a:picLocks noChangeAspect="1" noChangeArrowheads="1"/>
          </p:cNvPicPr>
          <p:nvPr/>
        </p:nvPicPr>
        <p:blipFill>
          <a:blip r:embed="rId5" cstate="print"/>
          <a:srcRect/>
          <a:stretch>
            <a:fillRect/>
          </a:stretch>
        </p:blipFill>
        <p:spPr bwMode="auto">
          <a:xfrm>
            <a:off x="4816067" y="4648199"/>
            <a:ext cx="1508533" cy="1616223"/>
          </a:xfrm>
          <a:prstGeom prst="rect">
            <a:avLst/>
          </a:prstGeom>
          <a:noFill/>
        </p:spPr>
      </p:pic>
      <p:sp>
        <p:nvSpPr>
          <p:cNvPr id="13" name="Right Arrow 12"/>
          <p:cNvSpPr/>
          <p:nvPr/>
        </p:nvSpPr>
        <p:spPr>
          <a:xfrm>
            <a:off x="6381586" y="1981201"/>
            <a:ext cx="628814" cy="381000"/>
          </a:xfrm>
          <a:prstGeom prst="righ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sp>
        <p:nvSpPr>
          <p:cNvPr id="14" name="Right Arrow 13"/>
          <p:cNvSpPr/>
          <p:nvPr/>
        </p:nvSpPr>
        <p:spPr>
          <a:xfrm>
            <a:off x="6400800" y="5105401"/>
            <a:ext cx="628814" cy="381000"/>
          </a:xfrm>
          <a:prstGeom prst="righ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sp>
        <p:nvSpPr>
          <p:cNvPr id="15" name="Rectangle 14">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1535958846"/>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0"/>
            <a:ext cx="6859787" cy="609600"/>
          </a:xfrm>
        </p:spPr>
        <p:txBody>
          <a:bodyPr>
            <a:normAutofit/>
          </a:bodyPr>
          <a:lstStyle/>
          <a:p>
            <a:pPr algn="l"/>
            <a:r>
              <a:rPr lang="en-US" sz="2500" b="1" u="sng" dirty="0"/>
              <a:t>Learning, Bell-Ringer</a:t>
            </a:r>
          </a:p>
        </p:txBody>
      </p:sp>
      <p:pic>
        <p:nvPicPr>
          <p:cNvPr id="6146" name="Picture 2" descr="No Cell Phones Free Clipart Download - No Smartphone Icon by schoolfreeware">
            <a:extLst>
              <a:ext uri="{FF2B5EF4-FFF2-40B4-BE49-F238E27FC236}">
                <a16:creationId xmlns="" xmlns:a16="http://schemas.microsoft.com/office/drawing/2014/main" id="{BC27AAE9-917A-4C1F-AAD1-01E1999301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084" y="4343400"/>
            <a:ext cx="1823316" cy="220980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ollars by jhnri4">
            <a:extLst>
              <a:ext uri="{FF2B5EF4-FFF2-40B4-BE49-F238E27FC236}">
                <a16:creationId xmlns="" xmlns:a16="http://schemas.microsoft.com/office/drawing/2014/main" id="{F1AFB1E9-364D-4F59-B1DA-554742F7CC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4224" y="1642905"/>
            <a:ext cx="1947376" cy="15574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Dollars by jhnri4">
            <a:extLst>
              <a:ext uri="{FF2B5EF4-FFF2-40B4-BE49-F238E27FC236}">
                <a16:creationId xmlns="" xmlns:a16="http://schemas.microsoft.com/office/drawing/2014/main" id="{CB5D7002-DA59-4330-AA46-7B47C41FAD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4224" y="1338105"/>
            <a:ext cx="1947376" cy="1557495"/>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classic car by netalloy"/>
          <p:cNvPicPr>
            <a:picLocks noChangeAspect="1" noChangeArrowheads="1"/>
          </p:cNvPicPr>
          <p:nvPr/>
        </p:nvPicPr>
        <p:blipFill>
          <a:blip r:embed="rId4" cstate="print"/>
          <a:srcRect/>
          <a:stretch>
            <a:fillRect/>
          </a:stretch>
        </p:blipFill>
        <p:spPr bwMode="auto">
          <a:xfrm>
            <a:off x="4572000" y="1535656"/>
            <a:ext cx="1752600" cy="1359944"/>
          </a:xfrm>
          <a:prstGeom prst="rect">
            <a:avLst/>
          </a:prstGeom>
          <a:noFill/>
        </p:spPr>
      </p:pic>
      <p:pic>
        <p:nvPicPr>
          <p:cNvPr id="30726" name="Picture 6" descr="Punching Fist by Sev"/>
          <p:cNvPicPr>
            <a:picLocks noChangeAspect="1" noChangeArrowheads="1"/>
          </p:cNvPicPr>
          <p:nvPr/>
        </p:nvPicPr>
        <p:blipFill>
          <a:blip r:embed="rId5" cstate="print"/>
          <a:srcRect/>
          <a:stretch>
            <a:fillRect/>
          </a:stretch>
        </p:blipFill>
        <p:spPr bwMode="auto">
          <a:xfrm>
            <a:off x="4816067" y="4648199"/>
            <a:ext cx="1508533" cy="1616223"/>
          </a:xfrm>
          <a:prstGeom prst="rect">
            <a:avLst/>
          </a:prstGeom>
          <a:noFill/>
        </p:spPr>
      </p:pic>
      <p:sp>
        <p:nvSpPr>
          <p:cNvPr id="13" name="Right Arrow 12"/>
          <p:cNvSpPr/>
          <p:nvPr/>
        </p:nvSpPr>
        <p:spPr>
          <a:xfrm>
            <a:off x="6381586" y="1981201"/>
            <a:ext cx="628814" cy="381000"/>
          </a:xfrm>
          <a:prstGeom prst="righ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sp>
        <p:nvSpPr>
          <p:cNvPr id="14" name="Right Arrow 13"/>
          <p:cNvSpPr/>
          <p:nvPr/>
        </p:nvSpPr>
        <p:spPr>
          <a:xfrm>
            <a:off x="6400800" y="5105401"/>
            <a:ext cx="628814" cy="381000"/>
          </a:xfrm>
          <a:prstGeom prst="rightArrow">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sp>
        <p:nvSpPr>
          <p:cNvPr id="15" name="Rectangle 14">
            <a:extLst>
              <a:ext uri="{FF2B5EF4-FFF2-40B4-BE49-F238E27FC236}">
                <a16:creationId xmlns="" xmlns:a16="http://schemas.microsoft.com/office/drawing/2014/main" id="{F98FE13E-E0C9-47B6-AC53-C40C8EAE71CF}"/>
              </a:ext>
            </a:extLst>
          </p:cNvPr>
          <p:cNvSpPr/>
          <p:nvPr/>
        </p:nvSpPr>
        <p:spPr>
          <a:xfrm>
            <a:off x="533400" y="1600200"/>
            <a:ext cx="3886200" cy="380999"/>
          </a:xfrm>
          <a:prstGeom prst="rect">
            <a:avLst/>
          </a:prstGeom>
          <a:solidFill>
            <a:srgbClr val="6DFE6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16" name="Rectangle 15">
            <a:extLst>
              <a:ext uri="{FF2B5EF4-FFF2-40B4-BE49-F238E27FC236}">
                <a16:creationId xmlns="" xmlns:a16="http://schemas.microsoft.com/office/drawing/2014/main" id="{F98FE13E-E0C9-47B6-AC53-C40C8EAE71CF}"/>
              </a:ext>
            </a:extLst>
          </p:cNvPr>
          <p:cNvSpPr/>
          <p:nvPr/>
        </p:nvSpPr>
        <p:spPr>
          <a:xfrm>
            <a:off x="533400" y="5715000"/>
            <a:ext cx="3657600" cy="347505"/>
          </a:xfrm>
          <a:prstGeom prst="rect">
            <a:avLst/>
          </a:prstGeom>
          <a:solidFill>
            <a:srgbClr val="6DFE6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3" name="Subtitle 2"/>
          <p:cNvSpPr>
            <a:spLocks noGrp="1"/>
          </p:cNvSpPr>
          <p:nvPr>
            <p:ph type="subTitle" idx="1"/>
          </p:nvPr>
        </p:nvSpPr>
        <p:spPr>
          <a:xfrm>
            <a:off x="121555" y="838200"/>
            <a:ext cx="8717645" cy="5791200"/>
          </a:xfrm>
        </p:spPr>
        <p:txBody>
          <a:bodyPr>
            <a:normAutofit/>
          </a:bodyPr>
          <a:lstStyle/>
          <a:p>
            <a:pPr marL="386105" indent="-386105" algn="l">
              <a:spcBef>
                <a:spcPts val="0"/>
              </a:spcBef>
            </a:pPr>
            <a:r>
              <a:rPr lang="en-US" sz="2700" b="1" dirty="0"/>
              <a:t>1.  Rory’s father gives him $10 for washing the car.  This  consequence best illustrates… </a:t>
            </a:r>
          </a:p>
          <a:p>
            <a:pPr marL="866056" indent="-434369" algn="l">
              <a:spcBef>
                <a:spcPts val="0"/>
              </a:spcBef>
              <a:buAutoNum type="alphaLcParenR"/>
            </a:pPr>
            <a:r>
              <a:rPr lang="en-US" sz="2700" b="1" dirty="0"/>
              <a:t>Positive reinforcement</a:t>
            </a:r>
          </a:p>
          <a:p>
            <a:pPr marL="866056" indent="-434369" algn="l">
              <a:spcBef>
                <a:spcPts val="0"/>
              </a:spcBef>
              <a:buAutoNum type="alphaLcParenR"/>
            </a:pPr>
            <a:r>
              <a:rPr lang="en-US" sz="2700" b="1" dirty="0"/>
              <a:t>Negative reinforcement </a:t>
            </a:r>
          </a:p>
          <a:p>
            <a:pPr marL="866056" indent="-434369" algn="l">
              <a:spcBef>
                <a:spcPts val="0"/>
              </a:spcBef>
              <a:buAutoNum type="alphaLcParenR"/>
            </a:pPr>
            <a:r>
              <a:rPr lang="en-US" sz="2700" b="1" dirty="0"/>
              <a:t>Positive punishment</a:t>
            </a:r>
          </a:p>
          <a:p>
            <a:pPr marL="866056" indent="-434369" algn="l">
              <a:spcBef>
                <a:spcPts val="0"/>
              </a:spcBef>
              <a:buAutoNum type="alphaLcParenR"/>
            </a:pPr>
            <a:r>
              <a:rPr lang="en-US" sz="2700" b="1" dirty="0"/>
              <a:t>Negative punishment </a:t>
            </a:r>
          </a:p>
          <a:p>
            <a:pPr marL="866056" indent="-434369" algn="l">
              <a:spcBef>
                <a:spcPts val="0"/>
              </a:spcBef>
            </a:pPr>
            <a:endParaRPr lang="en-US" sz="2700" b="1" dirty="0"/>
          </a:p>
          <a:p>
            <a:pPr marL="339183" indent="-339183" algn="l">
              <a:spcBef>
                <a:spcPts val="0"/>
              </a:spcBef>
            </a:pPr>
            <a:r>
              <a:rPr lang="en-US" sz="2700" b="1" dirty="0"/>
              <a:t>2. Brittany was fighting with her sister. Her mother says she can’t use her phone tomorrow.  This consequence best illustrates…</a:t>
            </a:r>
          </a:p>
          <a:p>
            <a:pPr marL="866056" indent="-434369" algn="l">
              <a:spcBef>
                <a:spcPts val="0"/>
              </a:spcBef>
              <a:buAutoNum type="alphaLcParenR"/>
            </a:pPr>
            <a:r>
              <a:rPr lang="en-US" sz="2700" b="1" dirty="0"/>
              <a:t>Positive reinforcement</a:t>
            </a:r>
          </a:p>
          <a:p>
            <a:pPr marL="866056" indent="-434369" algn="l">
              <a:spcBef>
                <a:spcPts val="0"/>
              </a:spcBef>
              <a:buAutoNum type="alphaLcParenR"/>
            </a:pPr>
            <a:r>
              <a:rPr lang="en-US" sz="2700" b="1" dirty="0"/>
              <a:t>Negative reinforcement </a:t>
            </a:r>
          </a:p>
          <a:p>
            <a:pPr marL="866056" indent="-434369" algn="l">
              <a:spcBef>
                <a:spcPts val="0"/>
              </a:spcBef>
              <a:buAutoNum type="alphaLcParenR"/>
            </a:pPr>
            <a:r>
              <a:rPr lang="en-US" sz="2700" b="1" dirty="0"/>
              <a:t>Positive punishment</a:t>
            </a:r>
          </a:p>
          <a:p>
            <a:pPr marL="866056" indent="-434369" algn="l">
              <a:spcBef>
                <a:spcPts val="0"/>
              </a:spcBef>
              <a:buAutoNum type="alphaLcParenR"/>
            </a:pPr>
            <a:r>
              <a:rPr lang="en-US" sz="2700" b="1" dirty="0"/>
              <a:t>Negative punishment </a:t>
            </a:r>
          </a:p>
          <a:p>
            <a:pPr marL="339183" indent="-339183" algn="l"/>
            <a:endParaRPr lang="en-US" sz="2500" b="1" dirty="0"/>
          </a:p>
          <a:p>
            <a:pPr algn="l"/>
            <a:endParaRPr lang="en-US" dirty="0"/>
          </a:p>
        </p:txBody>
      </p:sp>
      <p:sp>
        <p:nvSpPr>
          <p:cNvPr id="17" name="Rectangle 16">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1535958846"/>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611" y="304801"/>
            <a:ext cx="6859787" cy="609600"/>
          </a:xfrm>
        </p:spPr>
        <p:txBody>
          <a:bodyPr>
            <a:noAutofit/>
          </a:bodyPr>
          <a:lstStyle/>
          <a:p>
            <a:r>
              <a:rPr lang="en-US" sz="3400" b="1" u="sng" dirty="0"/>
              <a:t>Learning Concept Resources</a:t>
            </a:r>
          </a:p>
        </p:txBody>
      </p:sp>
      <p:sp>
        <p:nvSpPr>
          <p:cNvPr id="3" name="Subtitle 2"/>
          <p:cNvSpPr>
            <a:spLocks noGrp="1"/>
          </p:cNvSpPr>
          <p:nvPr>
            <p:ph type="subTitle" idx="1"/>
          </p:nvPr>
        </p:nvSpPr>
        <p:spPr>
          <a:xfrm>
            <a:off x="198887" y="685800"/>
            <a:ext cx="8746227" cy="5334000"/>
          </a:xfrm>
        </p:spPr>
        <p:txBody>
          <a:bodyPr>
            <a:normAutofit lnSpcReduction="10000"/>
          </a:bodyPr>
          <a:lstStyle/>
          <a:p>
            <a:pPr algn="l"/>
            <a:endParaRPr lang="en-US" dirty="0"/>
          </a:p>
          <a:p>
            <a:pPr algn="l">
              <a:buFont typeface="Arial" pitchFamily="34" charset="0"/>
              <a:buChar char="•"/>
            </a:pPr>
            <a:r>
              <a:rPr lang="en-US" sz="2500" b="1" dirty="0"/>
              <a:t>  Simulation: Operant Conditioning – </a:t>
            </a:r>
            <a:r>
              <a:rPr lang="en-US" sz="2500" b="1" dirty="0" err="1"/>
              <a:t>PsychSim</a:t>
            </a:r>
            <a:r>
              <a:rPr lang="en-US" sz="2500" b="1" dirty="0"/>
              <a:t> Tutorials - </a:t>
            </a:r>
            <a:r>
              <a:rPr lang="en-US" sz="2500" b="1" dirty="0">
                <a:hlinkClick r:id="rId2" invalidUrl="http://bcs.worthpublishers.com/webpub/Ektron/Myers_Psychology 10e/PsychSim5_Tutorials/Operant_Conditioning/operant_conditioning.htm"/>
              </a:rPr>
              <a:t>http://</a:t>
            </a:r>
            <a:r>
              <a:rPr lang="en-US" sz="2500" b="1" dirty="0" smtClean="0">
                <a:hlinkClick r:id="rId3" invalidUrl="http://bcs.worthpublishers.com/webpub/Ektron/Myers_Psychology 10e/PsychSim5_Tutorials/Operant_Conditioning/operant_conditioning.htm"/>
              </a:rPr>
              <a:t>bcs.worthpublishers.com/webpub/Ektron/Myers_Psychology%2010e/PsychSim5_Tutorials/Operant_Conditioning/operant_conditioning.htm</a:t>
            </a:r>
            <a:endParaRPr lang="en-US" sz="2500" b="1" dirty="0" smtClean="0"/>
          </a:p>
          <a:p>
            <a:pPr algn="l">
              <a:buFont typeface="Arial" pitchFamily="34" charset="0"/>
              <a:buChar char="•"/>
            </a:pPr>
            <a:endParaRPr lang="en-US" sz="2500" b="1" dirty="0" smtClean="0"/>
          </a:p>
          <a:p>
            <a:pPr algn="l">
              <a:buFont typeface="Arial" pitchFamily="34" charset="0"/>
              <a:buChar char="•"/>
            </a:pPr>
            <a:r>
              <a:rPr lang="en-US" sz="2500" b="1" dirty="0" smtClean="0"/>
              <a:t>Article: How Does Operant Conditioning Work - General Psychology - </a:t>
            </a:r>
            <a:r>
              <a:rPr lang="en-US" sz="2500" b="1" dirty="0" smtClean="0">
                <a:hlinkClick r:id="rId4"/>
              </a:rPr>
              <a:t>http://general-psychology.weebly.com/how-does-operant-conditioning-work.html</a:t>
            </a:r>
            <a:endParaRPr lang="en-US" sz="2500" b="1" dirty="0" smtClean="0"/>
          </a:p>
          <a:p>
            <a:pPr algn="l"/>
            <a:endParaRPr lang="en-US" sz="2500" b="1" dirty="0"/>
          </a:p>
          <a:p>
            <a:pPr algn="l">
              <a:buFont typeface="Arial" pitchFamily="34" charset="0"/>
              <a:buChar char="•"/>
            </a:pPr>
            <a:r>
              <a:rPr lang="en-US" sz="2500" b="1" dirty="0"/>
              <a:t>  Video: - Operant conditioning: Positive-and-negative reinforcement and punishment – Khan Academy - </a:t>
            </a:r>
            <a:r>
              <a:rPr lang="en-US" sz="2500" b="1" dirty="0">
                <a:hlinkClick r:id="rId5"/>
              </a:rPr>
              <a:t>https://www.khanacademy.org/test-prep/mcat/behavior/learning-slug/v/operant-conditioning-positive-and-negative-reinforcement-and-punishment</a:t>
            </a:r>
            <a:endParaRPr lang="en-US" sz="2500" b="1" dirty="0"/>
          </a:p>
          <a:p>
            <a:pPr algn="l"/>
            <a:endParaRPr lang="en-US" b="1" dirty="0"/>
          </a:p>
          <a:p>
            <a:pPr algn="l">
              <a:buFont typeface="Arial" pitchFamily="34" charset="0"/>
              <a:buChar char="•"/>
            </a:pPr>
            <a:endParaRPr lang="en-US" sz="2500" b="1" dirty="0"/>
          </a:p>
        </p:txBody>
      </p:sp>
      <p:sp>
        <p:nvSpPr>
          <p:cNvPr id="5" name="Rectangle 4">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3062635363"/>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685800"/>
            <a:ext cx="8915400" cy="5791200"/>
          </a:xfrm>
        </p:spPr>
        <p:txBody>
          <a:bodyPr>
            <a:normAutofit/>
          </a:bodyPr>
          <a:lstStyle/>
          <a:p>
            <a:pPr marL="339183" indent="-339183" algn="l">
              <a:spcBef>
                <a:spcPts val="0"/>
              </a:spcBef>
            </a:pPr>
            <a:r>
              <a:rPr lang="en-US" sz="2800" b="1" dirty="0"/>
              <a:t>1. Amanda is 4 years old. Her mother spanks her for running out into the street. This best illustrates…</a:t>
            </a:r>
          </a:p>
          <a:p>
            <a:pPr marL="866056" indent="-434369" algn="l">
              <a:spcBef>
                <a:spcPts val="0"/>
              </a:spcBef>
              <a:buAutoNum type="alphaLcParenR"/>
            </a:pPr>
            <a:r>
              <a:rPr lang="en-US" sz="2800" b="1" dirty="0"/>
              <a:t>Positive reinforcement</a:t>
            </a:r>
          </a:p>
          <a:p>
            <a:pPr marL="866056" indent="-434369" algn="l">
              <a:spcBef>
                <a:spcPts val="0"/>
              </a:spcBef>
              <a:buAutoNum type="alphaLcParenR"/>
            </a:pPr>
            <a:r>
              <a:rPr lang="en-US" sz="2800" b="1" dirty="0"/>
              <a:t>Negative reinforcement </a:t>
            </a:r>
          </a:p>
          <a:p>
            <a:pPr marL="866056" indent="-434369" algn="l">
              <a:spcBef>
                <a:spcPts val="0"/>
              </a:spcBef>
              <a:buAutoNum type="alphaLcParenR"/>
            </a:pPr>
            <a:r>
              <a:rPr lang="en-US" sz="2800" b="1" dirty="0"/>
              <a:t>Positive punishment</a:t>
            </a:r>
          </a:p>
          <a:p>
            <a:pPr marL="866056" indent="-434369" algn="l">
              <a:spcBef>
                <a:spcPts val="0"/>
              </a:spcBef>
              <a:buAutoNum type="alphaLcParenR"/>
            </a:pPr>
            <a:r>
              <a:rPr lang="en-US" sz="2800" b="1" dirty="0"/>
              <a:t>Negative punishment </a:t>
            </a:r>
          </a:p>
          <a:p>
            <a:pPr marL="431687" algn="l">
              <a:spcBef>
                <a:spcPts val="0"/>
              </a:spcBef>
            </a:pPr>
            <a:endParaRPr lang="en-US" sz="3000" b="1" dirty="0"/>
          </a:p>
          <a:p>
            <a:pPr marL="339183" indent="-339183" algn="l">
              <a:spcBef>
                <a:spcPts val="0"/>
              </a:spcBef>
            </a:pPr>
            <a:r>
              <a:rPr lang="en-US" sz="2800" b="1" dirty="0"/>
              <a:t>2. Your teacher says you don't have to take the final exam if you have an “A" at the end of the semester. </a:t>
            </a:r>
          </a:p>
          <a:p>
            <a:pPr marL="339183" indent="-339183" algn="l">
              <a:spcBef>
                <a:spcPts val="0"/>
              </a:spcBef>
            </a:pPr>
            <a:r>
              <a:rPr lang="en-US" sz="2800" b="1" dirty="0"/>
              <a:t>    This </a:t>
            </a:r>
            <a:r>
              <a:rPr lang="en-US" sz="2800" b="1" dirty="0" smtClean="0"/>
              <a:t>consequence best </a:t>
            </a:r>
            <a:r>
              <a:rPr lang="en-US" sz="2800" b="1" dirty="0"/>
              <a:t>illustrates…</a:t>
            </a:r>
          </a:p>
          <a:p>
            <a:pPr marL="866056" indent="-434369" algn="l">
              <a:spcBef>
                <a:spcPts val="0"/>
              </a:spcBef>
              <a:buAutoNum type="alphaLcParenR"/>
            </a:pPr>
            <a:r>
              <a:rPr lang="en-US" sz="2800" b="1" dirty="0"/>
              <a:t>Positive reinforcement</a:t>
            </a:r>
          </a:p>
          <a:p>
            <a:pPr marL="866056" indent="-434369" algn="l">
              <a:spcBef>
                <a:spcPts val="0"/>
              </a:spcBef>
              <a:buAutoNum type="alphaLcParenR"/>
            </a:pPr>
            <a:r>
              <a:rPr lang="en-US" sz="2800" b="1" dirty="0"/>
              <a:t>Negative reinforcement </a:t>
            </a:r>
          </a:p>
          <a:p>
            <a:pPr marL="866056" indent="-434369" algn="l">
              <a:spcBef>
                <a:spcPts val="0"/>
              </a:spcBef>
              <a:buAutoNum type="alphaLcParenR"/>
            </a:pPr>
            <a:r>
              <a:rPr lang="en-US" sz="2800" b="1" dirty="0"/>
              <a:t>Positive punishment</a:t>
            </a:r>
          </a:p>
          <a:p>
            <a:pPr marL="866056" indent="-434369" algn="l">
              <a:spcBef>
                <a:spcPts val="0"/>
              </a:spcBef>
              <a:buAutoNum type="alphaLcParenR"/>
            </a:pPr>
            <a:r>
              <a:rPr lang="en-US" sz="2800" b="1" dirty="0"/>
              <a:t>Negative punishment </a:t>
            </a:r>
          </a:p>
          <a:p>
            <a:pPr marL="339183" indent="-339183" algn="l"/>
            <a:endParaRPr lang="en-US" sz="2500" b="1" dirty="0"/>
          </a:p>
          <a:p>
            <a:pPr algn="l"/>
            <a:endParaRPr lang="en-US" dirty="0"/>
          </a:p>
        </p:txBody>
      </p:sp>
      <p:sp>
        <p:nvSpPr>
          <p:cNvPr id="2" name="Title 1"/>
          <p:cNvSpPr>
            <a:spLocks noGrp="1"/>
          </p:cNvSpPr>
          <p:nvPr>
            <p:ph type="ctrTitle"/>
          </p:nvPr>
        </p:nvSpPr>
        <p:spPr>
          <a:xfrm>
            <a:off x="227468" y="0"/>
            <a:ext cx="6859787" cy="609600"/>
          </a:xfrm>
        </p:spPr>
        <p:txBody>
          <a:bodyPr>
            <a:normAutofit/>
          </a:bodyPr>
          <a:lstStyle/>
          <a:p>
            <a:pPr algn="l"/>
            <a:r>
              <a:rPr lang="en-US" sz="2500" b="1" u="sng" dirty="0"/>
              <a:t>Learning, Bell-Ringer</a:t>
            </a:r>
          </a:p>
        </p:txBody>
      </p:sp>
      <p:pic>
        <p:nvPicPr>
          <p:cNvPr id="8194" name="Picture 2" descr="Girl running by oksmith">
            <a:extLst>
              <a:ext uri="{FF2B5EF4-FFF2-40B4-BE49-F238E27FC236}">
                <a16:creationId xmlns="" xmlns:a16="http://schemas.microsoft.com/office/drawing/2014/main" id="{045E55CB-743C-4B07-B377-4407A660D6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8020" y="1551448"/>
            <a:ext cx="1475379" cy="1801352"/>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pic>
        <p:nvPicPr>
          <p:cNvPr id="8196" name="Picture 4" descr="all ready for a test by barnheartowl">
            <a:extLst>
              <a:ext uri="{FF2B5EF4-FFF2-40B4-BE49-F238E27FC236}">
                <a16:creationId xmlns="" xmlns:a16="http://schemas.microsoft.com/office/drawing/2014/main" id="{BD4E20CB-2915-4685-9C0F-41081BA028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8745" y="4187651"/>
            <a:ext cx="1644655" cy="2438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273697379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523238-C9EF-4C21-811D-40377267D833}"/>
              </a:ext>
            </a:extLst>
          </p:cNvPr>
          <p:cNvSpPr>
            <a:spLocks noGrp="1"/>
          </p:cNvSpPr>
          <p:nvPr>
            <p:ph type="title"/>
          </p:nvPr>
        </p:nvSpPr>
        <p:spPr>
          <a:xfrm>
            <a:off x="152400" y="76200"/>
            <a:ext cx="4114800" cy="838200"/>
          </a:xfrm>
        </p:spPr>
        <p:txBody>
          <a:bodyPr/>
          <a:lstStyle/>
          <a:p>
            <a:r>
              <a:rPr lang="en-US" u="sng" dirty="0"/>
              <a:t>Instructions</a:t>
            </a:r>
          </a:p>
        </p:txBody>
      </p:sp>
      <p:sp>
        <p:nvSpPr>
          <p:cNvPr id="3" name="Content Placeholder 2">
            <a:extLst>
              <a:ext uri="{FF2B5EF4-FFF2-40B4-BE49-F238E27FC236}">
                <a16:creationId xmlns="" xmlns:a16="http://schemas.microsoft.com/office/drawing/2014/main" id="{885CA9F1-48F6-4092-A754-9FBED0674939}"/>
              </a:ext>
            </a:extLst>
          </p:cNvPr>
          <p:cNvSpPr>
            <a:spLocks noGrp="1"/>
          </p:cNvSpPr>
          <p:nvPr>
            <p:ph idx="1"/>
          </p:nvPr>
        </p:nvSpPr>
        <p:spPr>
          <a:xfrm>
            <a:off x="152400" y="762000"/>
            <a:ext cx="8841783" cy="4191000"/>
          </a:xfrm>
        </p:spPr>
        <p:txBody>
          <a:bodyPr>
            <a:noAutofit/>
          </a:bodyPr>
          <a:lstStyle/>
          <a:p>
            <a:r>
              <a:rPr lang="en-US" sz="2200" b="1" dirty="0"/>
              <a:t>Use the following 17 sets of fully adaptable multiple choice, matching, free response, and personal reflection questions </a:t>
            </a:r>
            <a:r>
              <a:rPr lang="en-US" sz="2200" b="1" dirty="0" smtClean="0"/>
              <a:t>(45 </a:t>
            </a:r>
            <a:r>
              <a:rPr lang="en-US" sz="2200" b="1" dirty="0"/>
              <a:t>items total) to get your students actively previewing and/or reviewing material from your unit on learning.  </a:t>
            </a:r>
          </a:p>
          <a:p>
            <a:r>
              <a:rPr lang="en-US" sz="2200" b="1" dirty="0"/>
              <a:t>These easy to integrate questions are perfect for AP test prep, sparking class discussion, and providing quick feedback on student understanding and mastery.</a:t>
            </a:r>
          </a:p>
          <a:p>
            <a:r>
              <a:rPr lang="en-US" sz="2200" b="1" dirty="0"/>
              <a:t>The fourth slide is an answer form template to be printed out and given to students.</a:t>
            </a:r>
          </a:p>
          <a:p>
            <a:r>
              <a:rPr lang="en-US" sz="2200" b="1" dirty="0"/>
              <a:t>Each day’s question(s) has three slides in this package.  The first, contains only questions, answer choices (where applicable), and corresponding images.  The second slide adds highlighted answers to the mix.  The third slide provides teachers with a list of </a:t>
            </a:r>
            <a:r>
              <a:rPr lang="en-US" sz="2200" b="1" dirty="0" smtClean="0"/>
              <a:t>(2-6</a:t>
            </a:r>
            <a:r>
              <a:rPr lang="en-US" sz="2200" b="1" dirty="0"/>
              <a:t>) extra resources (websites, articles, videos, simulations) to teach/assign students on the questioned terms and concepts. In total, there are links to </a:t>
            </a:r>
            <a:r>
              <a:rPr lang="en-US" sz="2200" b="1" dirty="0" smtClean="0"/>
              <a:t>51 </a:t>
            </a:r>
            <a:r>
              <a:rPr lang="en-US" sz="2200" b="1" dirty="0"/>
              <a:t>extra resources!   </a:t>
            </a:r>
          </a:p>
          <a:p>
            <a:r>
              <a:rPr lang="en-US" sz="2200" b="1" dirty="0"/>
              <a:t>While designed as a way to start class, these are also useful as exit activities.</a:t>
            </a:r>
          </a:p>
        </p:txBody>
      </p:sp>
      <p:sp>
        <p:nvSpPr>
          <p:cNvPr id="8" name="Rectangle 7">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3680064046"/>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468" y="0"/>
            <a:ext cx="6859787" cy="609600"/>
          </a:xfrm>
        </p:spPr>
        <p:txBody>
          <a:bodyPr>
            <a:normAutofit/>
          </a:bodyPr>
          <a:lstStyle/>
          <a:p>
            <a:pPr algn="l"/>
            <a:r>
              <a:rPr lang="en-US" sz="2500" b="1" u="sng" dirty="0"/>
              <a:t>Learning, Bell-Ringer</a:t>
            </a:r>
          </a:p>
        </p:txBody>
      </p:sp>
      <p:pic>
        <p:nvPicPr>
          <p:cNvPr id="8194" name="Picture 2" descr="Girl running by oksmith">
            <a:extLst>
              <a:ext uri="{FF2B5EF4-FFF2-40B4-BE49-F238E27FC236}">
                <a16:creationId xmlns="" xmlns:a16="http://schemas.microsoft.com/office/drawing/2014/main" id="{045E55CB-743C-4B07-B377-4407A660D6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8020" y="1551448"/>
            <a:ext cx="1475379" cy="1801352"/>
          </a:xfrm>
          <a:prstGeom prst="rect">
            <a:avLst/>
          </a:prstGeom>
          <a:noFill/>
          <a:effectLst>
            <a:glow rad="127000">
              <a:schemeClr val="tx1"/>
            </a:glow>
          </a:effectLst>
          <a:extLst>
            <a:ext uri="{909E8E84-426E-40DD-AFC4-6F175D3DCCD1}">
              <a14:hiddenFill xmlns:a14="http://schemas.microsoft.com/office/drawing/2010/main">
                <a:solidFill>
                  <a:srgbClr val="FFFFFF"/>
                </a:solidFill>
              </a14:hiddenFill>
            </a:ext>
          </a:extLst>
        </p:spPr>
      </p:pic>
      <p:pic>
        <p:nvPicPr>
          <p:cNvPr id="8196" name="Picture 4" descr="all ready for a test by barnheartowl">
            <a:extLst>
              <a:ext uri="{FF2B5EF4-FFF2-40B4-BE49-F238E27FC236}">
                <a16:creationId xmlns="" xmlns:a16="http://schemas.microsoft.com/office/drawing/2014/main" id="{BD4E20CB-2915-4685-9C0F-41081BA028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8745" y="4187651"/>
            <a:ext cx="1644655"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F98FE13E-E0C9-47B6-AC53-C40C8EAE71CF}"/>
              </a:ext>
            </a:extLst>
          </p:cNvPr>
          <p:cNvSpPr/>
          <p:nvPr/>
        </p:nvSpPr>
        <p:spPr>
          <a:xfrm>
            <a:off x="609600" y="2286000"/>
            <a:ext cx="3657600" cy="347505"/>
          </a:xfrm>
          <a:prstGeom prst="rect">
            <a:avLst/>
          </a:prstGeom>
          <a:solidFill>
            <a:srgbClr val="6DFE6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8" name="Rectangle 7">
            <a:extLst>
              <a:ext uri="{FF2B5EF4-FFF2-40B4-BE49-F238E27FC236}">
                <a16:creationId xmlns="" xmlns:a16="http://schemas.microsoft.com/office/drawing/2014/main" id="{6DFA650A-2278-42A0-BFC1-206E18BA3CA1}"/>
              </a:ext>
            </a:extLst>
          </p:cNvPr>
          <p:cNvSpPr/>
          <p:nvPr/>
        </p:nvSpPr>
        <p:spPr>
          <a:xfrm>
            <a:off x="609600" y="4953000"/>
            <a:ext cx="4191000" cy="381000"/>
          </a:xfrm>
          <a:prstGeom prst="rect">
            <a:avLst/>
          </a:prstGeom>
          <a:solidFill>
            <a:srgbClr val="6DFE6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3" name="Subtitle 2"/>
          <p:cNvSpPr>
            <a:spLocks noGrp="1"/>
          </p:cNvSpPr>
          <p:nvPr>
            <p:ph type="subTitle" idx="1"/>
          </p:nvPr>
        </p:nvSpPr>
        <p:spPr>
          <a:xfrm>
            <a:off x="152400" y="685800"/>
            <a:ext cx="8915400" cy="5791200"/>
          </a:xfrm>
        </p:spPr>
        <p:txBody>
          <a:bodyPr>
            <a:normAutofit/>
          </a:bodyPr>
          <a:lstStyle/>
          <a:p>
            <a:pPr marL="339183" indent="-339183" algn="l">
              <a:spcBef>
                <a:spcPts val="0"/>
              </a:spcBef>
            </a:pPr>
            <a:r>
              <a:rPr lang="en-US" sz="2800" b="1" dirty="0"/>
              <a:t>1. Amanda is 4 years old. Her mother spanks her for running out into the street. This best illustrates…</a:t>
            </a:r>
          </a:p>
          <a:p>
            <a:pPr marL="866056" indent="-434369" algn="l">
              <a:spcBef>
                <a:spcPts val="0"/>
              </a:spcBef>
              <a:buAutoNum type="alphaLcParenR"/>
            </a:pPr>
            <a:r>
              <a:rPr lang="en-US" sz="2800" b="1" dirty="0"/>
              <a:t>Positive reinforcement</a:t>
            </a:r>
          </a:p>
          <a:p>
            <a:pPr marL="866056" indent="-434369" algn="l">
              <a:spcBef>
                <a:spcPts val="0"/>
              </a:spcBef>
              <a:buAutoNum type="alphaLcParenR"/>
            </a:pPr>
            <a:r>
              <a:rPr lang="en-US" sz="2800" b="1" dirty="0"/>
              <a:t>Negative reinforcement </a:t>
            </a:r>
          </a:p>
          <a:p>
            <a:pPr marL="866056" indent="-434369" algn="l">
              <a:spcBef>
                <a:spcPts val="0"/>
              </a:spcBef>
              <a:buAutoNum type="alphaLcParenR"/>
            </a:pPr>
            <a:r>
              <a:rPr lang="en-US" sz="2800" b="1" dirty="0"/>
              <a:t>Positive punishment</a:t>
            </a:r>
          </a:p>
          <a:p>
            <a:pPr marL="866056" indent="-434369" algn="l">
              <a:spcBef>
                <a:spcPts val="0"/>
              </a:spcBef>
              <a:buAutoNum type="alphaLcParenR"/>
            </a:pPr>
            <a:r>
              <a:rPr lang="en-US" sz="2800" b="1" dirty="0"/>
              <a:t>Negative punishment </a:t>
            </a:r>
          </a:p>
          <a:p>
            <a:pPr marL="431687" algn="l">
              <a:spcBef>
                <a:spcPts val="0"/>
              </a:spcBef>
            </a:pPr>
            <a:endParaRPr lang="en-US" sz="3000" b="1" dirty="0"/>
          </a:p>
          <a:p>
            <a:pPr marL="339183" indent="-339183" algn="l">
              <a:spcBef>
                <a:spcPts val="0"/>
              </a:spcBef>
            </a:pPr>
            <a:r>
              <a:rPr lang="en-US" sz="2800" b="1" dirty="0"/>
              <a:t>2. Your teacher says you don't have to take the final exam if you have an “A" at the end of the semester. </a:t>
            </a:r>
          </a:p>
          <a:p>
            <a:pPr marL="339183" indent="-339183" algn="l">
              <a:spcBef>
                <a:spcPts val="0"/>
              </a:spcBef>
            </a:pPr>
            <a:r>
              <a:rPr lang="en-US" sz="2800" b="1" dirty="0"/>
              <a:t>    This </a:t>
            </a:r>
            <a:r>
              <a:rPr lang="en-US" sz="2800" b="1" dirty="0" smtClean="0"/>
              <a:t>consequence best </a:t>
            </a:r>
            <a:r>
              <a:rPr lang="en-US" sz="2800" b="1" dirty="0"/>
              <a:t>illustrates…</a:t>
            </a:r>
          </a:p>
          <a:p>
            <a:pPr marL="866056" indent="-434369" algn="l">
              <a:spcBef>
                <a:spcPts val="0"/>
              </a:spcBef>
              <a:buAutoNum type="alphaLcParenR"/>
            </a:pPr>
            <a:r>
              <a:rPr lang="en-US" sz="2800" b="1" dirty="0"/>
              <a:t>Positive reinforcement</a:t>
            </a:r>
          </a:p>
          <a:p>
            <a:pPr marL="866056" indent="-434369" algn="l">
              <a:spcBef>
                <a:spcPts val="0"/>
              </a:spcBef>
              <a:buAutoNum type="alphaLcParenR"/>
            </a:pPr>
            <a:r>
              <a:rPr lang="en-US" sz="2800" b="1" dirty="0"/>
              <a:t>Negative reinforcement </a:t>
            </a:r>
          </a:p>
          <a:p>
            <a:pPr marL="866056" indent="-434369" algn="l">
              <a:spcBef>
                <a:spcPts val="0"/>
              </a:spcBef>
              <a:buAutoNum type="alphaLcParenR"/>
            </a:pPr>
            <a:r>
              <a:rPr lang="en-US" sz="2800" b="1" dirty="0"/>
              <a:t>Positive punishment</a:t>
            </a:r>
          </a:p>
          <a:p>
            <a:pPr marL="866056" indent="-434369" algn="l">
              <a:spcBef>
                <a:spcPts val="0"/>
              </a:spcBef>
              <a:buAutoNum type="alphaLcParenR"/>
            </a:pPr>
            <a:r>
              <a:rPr lang="en-US" sz="2800" b="1" dirty="0"/>
              <a:t>Negative punishment </a:t>
            </a:r>
          </a:p>
          <a:p>
            <a:pPr marL="339183" indent="-339183" algn="l"/>
            <a:endParaRPr lang="en-US" sz="2500" b="1" dirty="0"/>
          </a:p>
          <a:p>
            <a:pPr algn="l"/>
            <a:endParaRPr lang="en-US" dirty="0"/>
          </a:p>
        </p:txBody>
      </p:sp>
      <p:sp>
        <p:nvSpPr>
          <p:cNvPr id="9" name="Rectangle 8">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2736973799"/>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611" y="304801"/>
            <a:ext cx="6859787" cy="609600"/>
          </a:xfrm>
        </p:spPr>
        <p:txBody>
          <a:bodyPr>
            <a:noAutofit/>
          </a:bodyPr>
          <a:lstStyle/>
          <a:p>
            <a:r>
              <a:rPr lang="en-US" sz="3400" b="1" u="sng" dirty="0"/>
              <a:t>Learning Concept Resources</a:t>
            </a:r>
          </a:p>
        </p:txBody>
      </p:sp>
      <p:sp>
        <p:nvSpPr>
          <p:cNvPr id="3" name="Subtitle 2"/>
          <p:cNvSpPr>
            <a:spLocks noGrp="1"/>
          </p:cNvSpPr>
          <p:nvPr>
            <p:ph type="subTitle" idx="1"/>
          </p:nvPr>
        </p:nvSpPr>
        <p:spPr>
          <a:xfrm>
            <a:off x="198887" y="685800"/>
            <a:ext cx="8746227" cy="5867400"/>
          </a:xfrm>
        </p:spPr>
        <p:txBody>
          <a:bodyPr>
            <a:normAutofit/>
          </a:bodyPr>
          <a:lstStyle/>
          <a:p>
            <a:pPr algn="l"/>
            <a:endParaRPr lang="en-US" sz="2500" dirty="0"/>
          </a:p>
          <a:p>
            <a:pPr algn="l">
              <a:buFont typeface="Arial" pitchFamily="34" charset="0"/>
              <a:buChar char="•"/>
            </a:pPr>
            <a:r>
              <a:rPr lang="en-US" sz="2500" b="1" dirty="0"/>
              <a:t> </a:t>
            </a:r>
            <a:r>
              <a:rPr lang="en-US" sz="2500" b="1" dirty="0" smtClean="0"/>
              <a:t>Article: Corporal punishment study shows kids misbehave within 10 minutes of spanking – PsyPost.org - </a:t>
            </a:r>
            <a:r>
              <a:rPr lang="en-US" sz="2500" b="1" dirty="0" smtClean="0">
                <a:hlinkClick r:id="rId2"/>
              </a:rPr>
              <a:t>https://www.psypost.org/2014/04/corporal-punishment-study-shows-kids-misbehave-within-10-minutes-of-spanking-24436</a:t>
            </a:r>
            <a:endParaRPr lang="en-US" sz="2500" b="1" dirty="0" smtClean="0"/>
          </a:p>
          <a:p>
            <a:pPr algn="l"/>
            <a:endParaRPr lang="en-US" sz="2500" b="1" dirty="0" smtClean="0"/>
          </a:p>
          <a:p>
            <a:pPr algn="l">
              <a:buFont typeface="Arial" pitchFamily="34" charset="0"/>
              <a:buChar char="•"/>
            </a:pPr>
            <a:r>
              <a:rPr lang="en-US" sz="2500" b="1" dirty="0" smtClean="0"/>
              <a:t>  Article: Punishing a Child is Effective – If Done Correctly – PsyPost.org - </a:t>
            </a:r>
            <a:r>
              <a:rPr lang="en-US" sz="2500" b="1" dirty="0" smtClean="0">
                <a:hlinkClick r:id="rId3"/>
              </a:rPr>
              <a:t>https://www.psypost.org/2015/08/punishing-a-child-is-effective-if-done-correctly-36467</a:t>
            </a:r>
            <a:endParaRPr lang="en-US" sz="2500" b="1" dirty="0" smtClean="0"/>
          </a:p>
          <a:p>
            <a:pPr algn="l"/>
            <a:endParaRPr lang="en-US" sz="2500" b="1" dirty="0" smtClean="0"/>
          </a:p>
          <a:p>
            <a:pPr algn="l">
              <a:buFont typeface="Arial" pitchFamily="34" charset="0"/>
              <a:buChar char="•"/>
            </a:pPr>
            <a:r>
              <a:rPr lang="en-US" sz="2500" b="1" dirty="0" smtClean="0"/>
              <a:t>  Article: Parents who use warmth instead of spanking foster greater social competence in their children – PsyPost.org - </a:t>
            </a:r>
            <a:r>
              <a:rPr lang="en-US" sz="2500" b="1" dirty="0" smtClean="0">
                <a:hlinkClick r:id="rId4"/>
              </a:rPr>
              <a:t>https://www.psypost.org/2016/09/parents-use-warmth-instead-spanking-foster-greater-social-competence-children-45138</a:t>
            </a:r>
            <a:endParaRPr lang="en-US" sz="2500" b="1" dirty="0" smtClean="0"/>
          </a:p>
          <a:p>
            <a:pPr algn="l"/>
            <a:endParaRPr lang="en-US" sz="2800" b="1" dirty="0" smtClean="0"/>
          </a:p>
          <a:p>
            <a:pPr algn="l">
              <a:buFont typeface="Arial" pitchFamily="34" charset="0"/>
              <a:buChar char="•"/>
            </a:pPr>
            <a:endParaRPr lang="en-US" sz="2500" b="1" dirty="0"/>
          </a:p>
        </p:txBody>
      </p:sp>
      <p:sp>
        <p:nvSpPr>
          <p:cNvPr id="5" name="Rectangle 4">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3062635363"/>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887" y="762000"/>
            <a:ext cx="8746227" cy="5715000"/>
          </a:xfrm>
        </p:spPr>
        <p:txBody>
          <a:bodyPr>
            <a:normAutofit/>
          </a:bodyPr>
          <a:lstStyle/>
          <a:p>
            <a:pPr marL="339183" indent="-339183" algn="l">
              <a:spcBef>
                <a:spcPts val="0"/>
              </a:spcBef>
            </a:pPr>
            <a:r>
              <a:rPr lang="en-US" sz="2800" b="1" dirty="0"/>
              <a:t>1. Buying a lottery ticket and winning is reinforced on a _______ schedule.</a:t>
            </a:r>
          </a:p>
          <a:p>
            <a:pPr marL="866056" indent="-434369" algn="l">
              <a:spcBef>
                <a:spcPts val="0"/>
              </a:spcBef>
              <a:buAutoNum type="alphaLcParenR"/>
            </a:pPr>
            <a:r>
              <a:rPr lang="en-US" sz="2800" b="1" dirty="0"/>
              <a:t>Fixed-Ratio</a:t>
            </a:r>
          </a:p>
          <a:p>
            <a:pPr marL="866056" indent="-434369" algn="l">
              <a:spcBef>
                <a:spcPts val="0"/>
              </a:spcBef>
              <a:buAutoNum type="alphaLcParenR"/>
            </a:pPr>
            <a:r>
              <a:rPr lang="en-US" sz="2800" b="1" dirty="0"/>
              <a:t>Variable-Ratio</a:t>
            </a:r>
          </a:p>
          <a:p>
            <a:pPr marL="866056" indent="-434369" algn="l">
              <a:spcBef>
                <a:spcPts val="0"/>
              </a:spcBef>
              <a:buAutoNum type="alphaLcParenR"/>
            </a:pPr>
            <a:r>
              <a:rPr lang="en-US" sz="2800" b="1" dirty="0"/>
              <a:t>Fixed-Interval</a:t>
            </a:r>
          </a:p>
          <a:p>
            <a:pPr marL="866056" indent="-434369" algn="l">
              <a:spcBef>
                <a:spcPts val="0"/>
              </a:spcBef>
              <a:buAutoNum type="alphaLcParenR"/>
            </a:pPr>
            <a:r>
              <a:rPr lang="en-US" sz="2800" b="1" dirty="0"/>
              <a:t>Variable-Interval</a:t>
            </a:r>
          </a:p>
          <a:p>
            <a:pPr marL="431687" algn="l">
              <a:spcBef>
                <a:spcPts val="0"/>
              </a:spcBef>
            </a:pPr>
            <a:endParaRPr lang="en-US" sz="2800" b="1" dirty="0"/>
          </a:p>
          <a:p>
            <a:pPr marL="339183" indent="-339183" algn="l">
              <a:spcBef>
                <a:spcPts val="0"/>
              </a:spcBef>
            </a:pPr>
            <a:r>
              <a:rPr lang="en-US" sz="2800" b="1" dirty="0"/>
              <a:t>2. By receiving a paycheck every Friday for delivering packages, Jaden's hard work is reinforced on a ________ schedule.</a:t>
            </a:r>
          </a:p>
          <a:p>
            <a:pPr marL="866056" indent="-434369" algn="l">
              <a:spcBef>
                <a:spcPts val="0"/>
              </a:spcBef>
              <a:buAutoNum type="alphaLcParenR"/>
            </a:pPr>
            <a:r>
              <a:rPr lang="en-US" sz="2800" b="1" dirty="0"/>
              <a:t>Fixed-Ratio</a:t>
            </a:r>
          </a:p>
          <a:p>
            <a:pPr marL="866056" indent="-434369" algn="l">
              <a:spcBef>
                <a:spcPts val="0"/>
              </a:spcBef>
              <a:buAutoNum type="alphaLcParenR"/>
            </a:pPr>
            <a:r>
              <a:rPr lang="en-US" sz="2800" b="1" dirty="0"/>
              <a:t>Variable-Ratio</a:t>
            </a:r>
          </a:p>
          <a:p>
            <a:pPr marL="866056" indent="-434369" algn="l">
              <a:spcBef>
                <a:spcPts val="0"/>
              </a:spcBef>
              <a:buAutoNum type="alphaLcParenR"/>
            </a:pPr>
            <a:r>
              <a:rPr lang="en-US" sz="2800" b="1" dirty="0"/>
              <a:t>Fixed-Interval</a:t>
            </a:r>
          </a:p>
          <a:p>
            <a:pPr marL="866056" indent="-434369" algn="l">
              <a:spcBef>
                <a:spcPts val="0"/>
              </a:spcBef>
              <a:buAutoNum type="alphaLcParenR"/>
            </a:pPr>
            <a:r>
              <a:rPr lang="en-US" sz="2800" b="1" dirty="0"/>
              <a:t>Variable-Interval</a:t>
            </a:r>
          </a:p>
          <a:p>
            <a:pPr marL="339183" indent="-339183" algn="l"/>
            <a:endParaRPr lang="en-US" sz="2500" b="1" dirty="0"/>
          </a:p>
          <a:p>
            <a:pPr algn="l"/>
            <a:endParaRPr lang="en-US" dirty="0"/>
          </a:p>
        </p:txBody>
      </p:sp>
      <p:sp>
        <p:nvSpPr>
          <p:cNvPr id="2" name="Title 1"/>
          <p:cNvSpPr>
            <a:spLocks noGrp="1"/>
          </p:cNvSpPr>
          <p:nvPr>
            <p:ph type="ctrTitle"/>
          </p:nvPr>
        </p:nvSpPr>
        <p:spPr>
          <a:xfrm>
            <a:off x="227468" y="0"/>
            <a:ext cx="6859787" cy="609600"/>
          </a:xfrm>
        </p:spPr>
        <p:txBody>
          <a:bodyPr>
            <a:normAutofit/>
          </a:bodyPr>
          <a:lstStyle/>
          <a:p>
            <a:pPr algn="l"/>
            <a:r>
              <a:rPr lang="en-US" sz="2500" b="1" u="sng" dirty="0"/>
              <a:t>Learning, Bell-Ringer</a:t>
            </a:r>
          </a:p>
        </p:txBody>
      </p:sp>
      <p:pic>
        <p:nvPicPr>
          <p:cNvPr id="50178" name="Picture 2" descr="Enthusiastic Business Man by GDJ"/>
          <p:cNvPicPr>
            <a:picLocks noChangeAspect="1" noChangeArrowheads="1"/>
          </p:cNvPicPr>
          <p:nvPr/>
        </p:nvPicPr>
        <p:blipFill>
          <a:blip r:embed="rId2" cstate="print"/>
          <a:srcRect/>
          <a:stretch>
            <a:fillRect/>
          </a:stretch>
        </p:blipFill>
        <p:spPr bwMode="auto">
          <a:xfrm>
            <a:off x="7467600" y="1295400"/>
            <a:ext cx="1371958" cy="2362200"/>
          </a:xfrm>
          <a:prstGeom prst="rect">
            <a:avLst/>
          </a:prstGeom>
          <a:noFill/>
        </p:spPr>
      </p:pic>
      <p:pic>
        <p:nvPicPr>
          <p:cNvPr id="50180" name="Picture 4" descr="Architetto -- traslocatore 02 by francesco_rollandin"/>
          <p:cNvPicPr>
            <a:picLocks noChangeAspect="1" noChangeArrowheads="1"/>
          </p:cNvPicPr>
          <p:nvPr/>
        </p:nvPicPr>
        <p:blipFill>
          <a:blip r:embed="rId3" cstate="print"/>
          <a:srcRect/>
          <a:stretch>
            <a:fillRect/>
          </a:stretch>
        </p:blipFill>
        <p:spPr bwMode="auto">
          <a:xfrm>
            <a:off x="7620000" y="4114800"/>
            <a:ext cx="1204274" cy="2559917"/>
          </a:xfrm>
          <a:prstGeom prst="rect">
            <a:avLst/>
          </a:prstGeom>
          <a:noFill/>
        </p:spPr>
      </p:pic>
      <p:pic>
        <p:nvPicPr>
          <p:cNvPr id="50182" name="Picture 6" descr="Daily note - Friday by Firkin"/>
          <p:cNvPicPr>
            <a:picLocks noChangeAspect="1" noChangeArrowheads="1"/>
          </p:cNvPicPr>
          <p:nvPr/>
        </p:nvPicPr>
        <p:blipFill>
          <a:blip r:embed="rId4" cstate="print"/>
          <a:srcRect/>
          <a:stretch>
            <a:fillRect/>
          </a:stretch>
        </p:blipFill>
        <p:spPr bwMode="auto">
          <a:xfrm>
            <a:off x="6096000" y="4440462"/>
            <a:ext cx="1600617" cy="2417539"/>
          </a:xfrm>
          <a:prstGeom prst="rect">
            <a:avLst/>
          </a:prstGeom>
          <a:noFill/>
        </p:spPr>
      </p:pic>
      <p:pic>
        <p:nvPicPr>
          <p:cNvPr id="50184" name="Picture 8" descr="Money by nicubunu"/>
          <p:cNvPicPr>
            <a:picLocks noChangeAspect="1" noChangeArrowheads="1"/>
          </p:cNvPicPr>
          <p:nvPr/>
        </p:nvPicPr>
        <p:blipFill>
          <a:blip r:embed="rId5" cstate="print"/>
          <a:srcRect/>
          <a:stretch>
            <a:fillRect/>
          </a:stretch>
        </p:blipFill>
        <p:spPr bwMode="auto">
          <a:xfrm>
            <a:off x="6629400" y="5165220"/>
            <a:ext cx="628814" cy="854580"/>
          </a:xfrm>
          <a:prstGeom prst="rect">
            <a:avLst/>
          </a:prstGeom>
          <a:noFill/>
        </p:spPr>
      </p:pic>
      <p:pic>
        <p:nvPicPr>
          <p:cNvPr id="50186" name="Picture 10" descr="#15 Lotto Ball by casino"/>
          <p:cNvPicPr>
            <a:picLocks noChangeAspect="1" noChangeArrowheads="1"/>
          </p:cNvPicPr>
          <p:nvPr/>
        </p:nvPicPr>
        <p:blipFill>
          <a:blip r:embed="rId6" cstate="print"/>
          <a:srcRect/>
          <a:stretch>
            <a:fillRect/>
          </a:stretch>
        </p:blipFill>
        <p:spPr bwMode="auto">
          <a:xfrm>
            <a:off x="5372310" y="1447802"/>
            <a:ext cx="625240" cy="833437"/>
          </a:xfrm>
          <a:prstGeom prst="rect">
            <a:avLst/>
          </a:prstGeom>
          <a:noFill/>
        </p:spPr>
      </p:pic>
      <p:pic>
        <p:nvPicPr>
          <p:cNvPr id="50188" name="Picture 12" descr="#17 Lotto Ball by casino"/>
          <p:cNvPicPr>
            <a:picLocks noChangeAspect="1" noChangeArrowheads="1"/>
          </p:cNvPicPr>
          <p:nvPr/>
        </p:nvPicPr>
        <p:blipFill>
          <a:blip r:embed="rId7" cstate="print"/>
          <a:srcRect/>
          <a:stretch>
            <a:fillRect/>
          </a:stretch>
        </p:blipFill>
        <p:spPr bwMode="auto">
          <a:xfrm>
            <a:off x="6058287" y="1447800"/>
            <a:ext cx="623728" cy="838200"/>
          </a:xfrm>
          <a:prstGeom prst="rect">
            <a:avLst/>
          </a:prstGeom>
          <a:noFill/>
        </p:spPr>
      </p:pic>
      <p:pic>
        <p:nvPicPr>
          <p:cNvPr id="50190" name="Picture 14" descr="#22 Lotto Ball by casino"/>
          <p:cNvPicPr>
            <a:picLocks noChangeAspect="1" noChangeArrowheads="1"/>
          </p:cNvPicPr>
          <p:nvPr/>
        </p:nvPicPr>
        <p:blipFill>
          <a:blip r:embed="rId8" cstate="print"/>
          <a:srcRect/>
          <a:stretch>
            <a:fillRect/>
          </a:stretch>
        </p:blipFill>
        <p:spPr bwMode="auto">
          <a:xfrm>
            <a:off x="6744268" y="1447802"/>
            <a:ext cx="608568" cy="811213"/>
          </a:xfrm>
          <a:prstGeom prst="rect">
            <a:avLst/>
          </a:prstGeom>
          <a:noFill/>
        </p:spPr>
      </p:pic>
      <p:pic>
        <p:nvPicPr>
          <p:cNvPr id="50192" name="Picture 16" descr="#25 Lotto Ball by casino"/>
          <p:cNvPicPr>
            <a:picLocks noChangeAspect="1" noChangeArrowheads="1"/>
          </p:cNvPicPr>
          <p:nvPr/>
        </p:nvPicPr>
        <p:blipFill>
          <a:blip r:embed="rId9" cstate="print"/>
          <a:srcRect/>
          <a:stretch>
            <a:fillRect/>
          </a:stretch>
        </p:blipFill>
        <p:spPr bwMode="auto">
          <a:xfrm>
            <a:off x="5372310" y="2438402"/>
            <a:ext cx="625240" cy="833437"/>
          </a:xfrm>
          <a:prstGeom prst="rect">
            <a:avLst/>
          </a:prstGeom>
          <a:noFill/>
        </p:spPr>
      </p:pic>
      <p:pic>
        <p:nvPicPr>
          <p:cNvPr id="50194" name="Picture 18" descr="#31 Lotto Ball by casino"/>
          <p:cNvPicPr>
            <a:picLocks noChangeAspect="1" noChangeArrowheads="1"/>
          </p:cNvPicPr>
          <p:nvPr/>
        </p:nvPicPr>
        <p:blipFill>
          <a:blip r:embed="rId10" cstate="print"/>
          <a:srcRect/>
          <a:stretch>
            <a:fillRect/>
          </a:stretch>
        </p:blipFill>
        <p:spPr bwMode="auto">
          <a:xfrm>
            <a:off x="6058289" y="2438402"/>
            <a:ext cx="608568" cy="811213"/>
          </a:xfrm>
          <a:prstGeom prst="rect">
            <a:avLst/>
          </a:prstGeom>
          <a:noFill/>
        </p:spPr>
      </p:pic>
      <p:pic>
        <p:nvPicPr>
          <p:cNvPr id="50196" name="Picture 20" descr="#33 Lotto Ball by casino"/>
          <p:cNvPicPr>
            <a:picLocks noChangeAspect="1" noChangeArrowheads="1"/>
          </p:cNvPicPr>
          <p:nvPr/>
        </p:nvPicPr>
        <p:blipFill>
          <a:blip r:embed="rId11" cstate="print"/>
          <a:srcRect/>
          <a:stretch>
            <a:fillRect/>
          </a:stretch>
        </p:blipFill>
        <p:spPr bwMode="auto">
          <a:xfrm>
            <a:off x="6744267" y="2438402"/>
            <a:ext cx="607758" cy="809625"/>
          </a:xfrm>
          <a:prstGeom prst="rect">
            <a:avLst/>
          </a:prstGeom>
          <a:noFill/>
        </p:spPr>
      </p:pic>
      <p:sp>
        <p:nvSpPr>
          <p:cNvPr id="17" name="Rectangle 16">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2736973799"/>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468" y="0"/>
            <a:ext cx="6859787" cy="609600"/>
          </a:xfrm>
        </p:spPr>
        <p:txBody>
          <a:bodyPr>
            <a:normAutofit/>
          </a:bodyPr>
          <a:lstStyle/>
          <a:p>
            <a:pPr algn="l"/>
            <a:r>
              <a:rPr lang="en-US" sz="2500" b="1" u="sng" dirty="0"/>
              <a:t>Learning, Bell-Ringer</a:t>
            </a:r>
          </a:p>
        </p:txBody>
      </p:sp>
      <p:pic>
        <p:nvPicPr>
          <p:cNvPr id="50178" name="Picture 2" descr="Enthusiastic Business Man by GDJ"/>
          <p:cNvPicPr>
            <a:picLocks noChangeAspect="1" noChangeArrowheads="1"/>
          </p:cNvPicPr>
          <p:nvPr/>
        </p:nvPicPr>
        <p:blipFill>
          <a:blip r:embed="rId2" cstate="print"/>
          <a:srcRect/>
          <a:stretch>
            <a:fillRect/>
          </a:stretch>
        </p:blipFill>
        <p:spPr bwMode="auto">
          <a:xfrm>
            <a:off x="7467600" y="1295400"/>
            <a:ext cx="1371958" cy="2362200"/>
          </a:xfrm>
          <a:prstGeom prst="rect">
            <a:avLst/>
          </a:prstGeom>
          <a:noFill/>
        </p:spPr>
      </p:pic>
      <p:pic>
        <p:nvPicPr>
          <p:cNvPr id="50180" name="Picture 4" descr="Architetto -- traslocatore 02 by francesco_rollandin"/>
          <p:cNvPicPr>
            <a:picLocks noChangeAspect="1" noChangeArrowheads="1"/>
          </p:cNvPicPr>
          <p:nvPr/>
        </p:nvPicPr>
        <p:blipFill>
          <a:blip r:embed="rId3" cstate="print"/>
          <a:srcRect/>
          <a:stretch>
            <a:fillRect/>
          </a:stretch>
        </p:blipFill>
        <p:spPr bwMode="auto">
          <a:xfrm>
            <a:off x="7620000" y="4114800"/>
            <a:ext cx="1204274" cy="2559917"/>
          </a:xfrm>
          <a:prstGeom prst="rect">
            <a:avLst/>
          </a:prstGeom>
          <a:noFill/>
        </p:spPr>
      </p:pic>
      <p:pic>
        <p:nvPicPr>
          <p:cNvPr id="50182" name="Picture 6" descr="Daily note - Friday by Firkin"/>
          <p:cNvPicPr>
            <a:picLocks noChangeAspect="1" noChangeArrowheads="1"/>
          </p:cNvPicPr>
          <p:nvPr/>
        </p:nvPicPr>
        <p:blipFill>
          <a:blip r:embed="rId4" cstate="print"/>
          <a:srcRect/>
          <a:stretch>
            <a:fillRect/>
          </a:stretch>
        </p:blipFill>
        <p:spPr bwMode="auto">
          <a:xfrm>
            <a:off x="6095583" y="4440462"/>
            <a:ext cx="1600617" cy="2417539"/>
          </a:xfrm>
          <a:prstGeom prst="rect">
            <a:avLst/>
          </a:prstGeom>
          <a:noFill/>
        </p:spPr>
      </p:pic>
      <p:pic>
        <p:nvPicPr>
          <p:cNvPr id="50184" name="Picture 8" descr="Money by nicubunu"/>
          <p:cNvPicPr>
            <a:picLocks noChangeAspect="1" noChangeArrowheads="1"/>
          </p:cNvPicPr>
          <p:nvPr/>
        </p:nvPicPr>
        <p:blipFill>
          <a:blip r:embed="rId5" cstate="print"/>
          <a:srcRect/>
          <a:stretch>
            <a:fillRect/>
          </a:stretch>
        </p:blipFill>
        <p:spPr bwMode="auto">
          <a:xfrm>
            <a:off x="6629400" y="5165220"/>
            <a:ext cx="628814" cy="854580"/>
          </a:xfrm>
          <a:prstGeom prst="rect">
            <a:avLst/>
          </a:prstGeom>
          <a:noFill/>
        </p:spPr>
      </p:pic>
      <p:pic>
        <p:nvPicPr>
          <p:cNvPr id="50186" name="Picture 10" descr="#15 Lotto Ball by casino"/>
          <p:cNvPicPr>
            <a:picLocks noChangeAspect="1" noChangeArrowheads="1"/>
          </p:cNvPicPr>
          <p:nvPr/>
        </p:nvPicPr>
        <p:blipFill>
          <a:blip r:embed="rId6" cstate="print"/>
          <a:srcRect/>
          <a:stretch>
            <a:fillRect/>
          </a:stretch>
        </p:blipFill>
        <p:spPr bwMode="auto">
          <a:xfrm>
            <a:off x="5372310" y="1447802"/>
            <a:ext cx="625240" cy="833437"/>
          </a:xfrm>
          <a:prstGeom prst="rect">
            <a:avLst/>
          </a:prstGeom>
          <a:noFill/>
        </p:spPr>
      </p:pic>
      <p:pic>
        <p:nvPicPr>
          <p:cNvPr id="50188" name="Picture 12" descr="#17 Lotto Ball by casino"/>
          <p:cNvPicPr>
            <a:picLocks noChangeAspect="1" noChangeArrowheads="1"/>
          </p:cNvPicPr>
          <p:nvPr/>
        </p:nvPicPr>
        <p:blipFill>
          <a:blip r:embed="rId7" cstate="print"/>
          <a:srcRect/>
          <a:stretch>
            <a:fillRect/>
          </a:stretch>
        </p:blipFill>
        <p:spPr bwMode="auto">
          <a:xfrm>
            <a:off x="6058287" y="1447800"/>
            <a:ext cx="623728" cy="838200"/>
          </a:xfrm>
          <a:prstGeom prst="rect">
            <a:avLst/>
          </a:prstGeom>
          <a:noFill/>
        </p:spPr>
      </p:pic>
      <p:pic>
        <p:nvPicPr>
          <p:cNvPr id="50190" name="Picture 14" descr="#22 Lotto Ball by casino"/>
          <p:cNvPicPr>
            <a:picLocks noChangeAspect="1" noChangeArrowheads="1"/>
          </p:cNvPicPr>
          <p:nvPr/>
        </p:nvPicPr>
        <p:blipFill>
          <a:blip r:embed="rId8" cstate="print"/>
          <a:srcRect/>
          <a:stretch>
            <a:fillRect/>
          </a:stretch>
        </p:blipFill>
        <p:spPr bwMode="auto">
          <a:xfrm>
            <a:off x="6744268" y="1447802"/>
            <a:ext cx="608568" cy="811213"/>
          </a:xfrm>
          <a:prstGeom prst="rect">
            <a:avLst/>
          </a:prstGeom>
          <a:noFill/>
        </p:spPr>
      </p:pic>
      <p:pic>
        <p:nvPicPr>
          <p:cNvPr id="50192" name="Picture 16" descr="#25 Lotto Ball by casino"/>
          <p:cNvPicPr>
            <a:picLocks noChangeAspect="1" noChangeArrowheads="1"/>
          </p:cNvPicPr>
          <p:nvPr/>
        </p:nvPicPr>
        <p:blipFill>
          <a:blip r:embed="rId9" cstate="print"/>
          <a:srcRect/>
          <a:stretch>
            <a:fillRect/>
          </a:stretch>
        </p:blipFill>
        <p:spPr bwMode="auto">
          <a:xfrm>
            <a:off x="5372310" y="2438402"/>
            <a:ext cx="625240" cy="833437"/>
          </a:xfrm>
          <a:prstGeom prst="rect">
            <a:avLst/>
          </a:prstGeom>
          <a:noFill/>
        </p:spPr>
      </p:pic>
      <p:pic>
        <p:nvPicPr>
          <p:cNvPr id="50194" name="Picture 18" descr="#31 Lotto Ball by casino"/>
          <p:cNvPicPr>
            <a:picLocks noChangeAspect="1" noChangeArrowheads="1"/>
          </p:cNvPicPr>
          <p:nvPr/>
        </p:nvPicPr>
        <p:blipFill>
          <a:blip r:embed="rId10" cstate="print"/>
          <a:srcRect/>
          <a:stretch>
            <a:fillRect/>
          </a:stretch>
        </p:blipFill>
        <p:spPr bwMode="auto">
          <a:xfrm>
            <a:off x="6058289" y="2438402"/>
            <a:ext cx="608568" cy="811213"/>
          </a:xfrm>
          <a:prstGeom prst="rect">
            <a:avLst/>
          </a:prstGeom>
          <a:noFill/>
        </p:spPr>
      </p:pic>
      <p:pic>
        <p:nvPicPr>
          <p:cNvPr id="50196" name="Picture 20" descr="#33 Lotto Ball by casino"/>
          <p:cNvPicPr>
            <a:picLocks noChangeAspect="1" noChangeArrowheads="1"/>
          </p:cNvPicPr>
          <p:nvPr/>
        </p:nvPicPr>
        <p:blipFill>
          <a:blip r:embed="rId11" cstate="print"/>
          <a:srcRect/>
          <a:stretch>
            <a:fillRect/>
          </a:stretch>
        </p:blipFill>
        <p:spPr bwMode="auto">
          <a:xfrm>
            <a:off x="6744267" y="2438402"/>
            <a:ext cx="607758" cy="809625"/>
          </a:xfrm>
          <a:prstGeom prst="rect">
            <a:avLst/>
          </a:prstGeom>
          <a:noFill/>
        </p:spPr>
      </p:pic>
      <p:sp>
        <p:nvSpPr>
          <p:cNvPr id="15" name="Rectangle 14">
            <a:extLst>
              <a:ext uri="{FF2B5EF4-FFF2-40B4-BE49-F238E27FC236}">
                <a16:creationId xmlns="" xmlns:a16="http://schemas.microsoft.com/office/drawing/2014/main" id="{F98FE13E-E0C9-47B6-AC53-C40C8EAE71CF}"/>
              </a:ext>
            </a:extLst>
          </p:cNvPr>
          <p:cNvSpPr/>
          <p:nvPr/>
        </p:nvSpPr>
        <p:spPr>
          <a:xfrm>
            <a:off x="685800" y="1981200"/>
            <a:ext cx="2667000" cy="347507"/>
          </a:xfrm>
          <a:prstGeom prst="rect">
            <a:avLst/>
          </a:prstGeom>
          <a:solidFill>
            <a:srgbClr val="6DFE6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16" name="Rectangle 15">
            <a:extLst>
              <a:ext uri="{FF2B5EF4-FFF2-40B4-BE49-F238E27FC236}">
                <a16:creationId xmlns="" xmlns:a16="http://schemas.microsoft.com/office/drawing/2014/main" id="{F98FE13E-E0C9-47B6-AC53-C40C8EAE71CF}"/>
              </a:ext>
            </a:extLst>
          </p:cNvPr>
          <p:cNvSpPr/>
          <p:nvPr/>
        </p:nvSpPr>
        <p:spPr>
          <a:xfrm>
            <a:off x="685800" y="5410200"/>
            <a:ext cx="2590800" cy="347505"/>
          </a:xfrm>
          <a:prstGeom prst="rect">
            <a:avLst/>
          </a:prstGeom>
          <a:solidFill>
            <a:srgbClr val="6DFE6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17" name="Rectangle 16">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3" name="Subtitle 2"/>
          <p:cNvSpPr>
            <a:spLocks noGrp="1"/>
          </p:cNvSpPr>
          <p:nvPr>
            <p:ph type="subTitle" idx="1"/>
          </p:nvPr>
        </p:nvSpPr>
        <p:spPr>
          <a:xfrm>
            <a:off x="198887" y="762000"/>
            <a:ext cx="8746227" cy="5715000"/>
          </a:xfrm>
        </p:spPr>
        <p:txBody>
          <a:bodyPr>
            <a:normAutofit/>
          </a:bodyPr>
          <a:lstStyle/>
          <a:p>
            <a:pPr marL="339183" indent="-339183" algn="l">
              <a:spcBef>
                <a:spcPts val="0"/>
              </a:spcBef>
            </a:pPr>
            <a:r>
              <a:rPr lang="en-US" sz="2800" b="1" dirty="0"/>
              <a:t>1. Buying a lottery ticket and winning is reinforced on a _______ schedule.</a:t>
            </a:r>
          </a:p>
          <a:p>
            <a:pPr marL="866056" indent="-434369" algn="l">
              <a:spcBef>
                <a:spcPts val="0"/>
              </a:spcBef>
              <a:buAutoNum type="alphaLcParenR"/>
            </a:pPr>
            <a:r>
              <a:rPr lang="en-US" sz="2800" b="1" dirty="0"/>
              <a:t>Fixed-Ratio</a:t>
            </a:r>
          </a:p>
          <a:p>
            <a:pPr marL="866056" indent="-434369" algn="l">
              <a:spcBef>
                <a:spcPts val="0"/>
              </a:spcBef>
              <a:buAutoNum type="alphaLcParenR"/>
            </a:pPr>
            <a:r>
              <a:rPr lang="en-US" sz="2800" b="1" dirty="0"/>
              <a:t>Variable-Ratio</a:t>
            </a:r>
          </a:p>
          <a:p>
            <a:pPr marL="866056" indent="-434369" algn="l">
              <a:spcBef>
                <a:spcPts val="0"/>
              </a:spcBef>
              <a:buAutoNum type="alphaLcParenR"/>
            </a:pPr>
            <a:r>
              <a:rPr lang="en-US" sz="2800" b="1" dirty="0"/>
              <a:t>Fixed-Interval</a:t>
            </a:r>
          </a:p>
          <a:p>
            <a:pPr marL="866056" indent="-434369" algn="l">
              <a:spcBef>
                <a:spcPts val="0"/>
              </a:spcBef>
              <a:buAutoNum type="alphaLcParenR"/>
            </a:pPr>
            <a:r>
              <a:rPr lang="en-US" sz="2800" b="1" dirty="0"/>
              <a:t>Variable-Interval</a:t>
            </a:r>
          </a:p>
          <a:p>
            <a:pPr marL="431687" algn="l">
              <a:spcBef>
                <a:spcPts val="0"/>
              </a:spcBef>
            </a:pPr>
            <a:endParaRPr lang="en-US" sz="2800" b="1" dirty="0"/>
          </a:p>
          <a:p>
            <a:pPr marL="339183" indent="-339183" algn="l">
              <a:spcBef>
                <a:spcPts val="0"/>
              </a:spcBef>
            </a:pPr>
            <a:r>
              <a:rPr lang="en-US" sz="2800" b="1" dirty="0"/>
              <a:t>2. By receiving a paycheck every Friday for delivering packages, Jaden's hard work is reinforced on a ________ schedule.</a:t>
            </a:r>
          </a:p>
          <a:p>
            <a:pPr marL="866056" indent="-434369" algn="l">
              <a:spcBef>
                <a:spcPts val="0"/>
              </a:spcBef>
              <a:buAutoNum type="alphaLcParenR"/>
            </a:pPr>
            <a:r>
              <a:rPr lang="en-US" sz="2800" b="1" dirty="0"/>
              <a:t>Fixed-Ratio</a:t>
            </a:r>
          </a:p>
          <a:p>
            <a:pPr marL="866056" indent="-434369" algn="l">
              <a:spcBef>
                <a:spcPts val="0"/>
              </a:spcBef>
              <a:buAutoNum type="alphaLcParenR"/>
            </a:pPr>
            <a:r>
              <a:rPr lang="en-US" sz="2800" b="1" dirty="0"/>
              <a:t>Variable-Ratio</a:t>
            </a:r>
          </a:p>
          <a:p>
            <a:pPr marL="866056" indent="-434369" algn="l">
              <a:spcBef>
                <a:spcPts val="0"/>
              </a:spcBef>
              <a:buAutoNum type="alphaLcParenR"/>
            </a:pPr>
            <a:r>
              <a:rPr lang="en-US" sz="2800" b="1" dirty="0"/>
              <a:t>Fixed-Interval</a:t>
            </a:r>
          </a:p>
          <a:p>
            <a:pPr marL="866056" indent="-434369" algn="l">
              <a:spcBef>
                <a:spcPts val="0"/>
              </a:spcBef>
              <a:buAutoNum type="alphaLcParenR"/>
            </a:pPr>
            <a:r>
              <a:rPr lang="en-US" sz="2800" b="1" dirty="0"/>
              <a:t>Variable-Interval</a:t>
            </a:r>
          </a:p>
          <a:p>
            <a:pPr marL="339183" indent="-339183" algn="l"/>
            <a:endParaRPr lang="en-US" sz="2500" b="1" dirty="0"/>
          </a:p>
          <a:p>
            <a:pPr algn="l"/>
            <a:endParaRPr lang="en-US" dirty="0"/>
          </a:p>
        </p:txBody>
      </p:sp>
    </p:spTree>
    <p:extLst>
      <p:ext uri="{BB962C8B-B14F-4D97-AF65-F5344CB8AC3E}">
        <p14:creationId xmlns:p14="http://schemas.microsoft.com/office/powerpoint/2010/main" val="2736973799"/>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611" y="304801"/>
            <a:ext cx="6859787" cy="609600"/>
          </a:xfrm>
        </p:spPr>
        <p:txBody>
          <a:bodyPr>
            <a:noAutofit/>
          </a:bodyPr>
          <a:lstStyle/>
          <a:p>
            <a:r>
              <a:rPr lang="en-US" sz="3400" b="1" u="sng" dirty="0"/>
              <a:t>Learning Concept Resources</a:t>
            </a:r>
          </a:p>
        </p:txBody>
      </p:sp>
      <p:sp>
        <p:nvSpPr>
          <p:cNvPr id="3" name="Subtitle 2"/>
          <p:cNvSpPr>
            <a:spLocks noGrp="1"/>
          </p:cNvSpPr>
          <p:nvPr>
            <p:ph type="subTitle" idx="1"/>
          </p:nvPr>
        </p:nvSpPr>
        <p:spPr>
          <a:xfrm>
            <a:off x="198887" y="685800"/>
            <a:ext cx="8746227" cy="5334000"/>
          </a:xfrm>
        </p:spPr>
        <p:txBody>
          <a:bodyPr>
            <a:normAutofit/>
          </a:bodyPr>
          <a:lstStyle/>
          <a:p>
            <a:pPr algn="l"/>
            <a:endParaRPr lang="en-US" sz="2500" dirty="0"/>
          </a:p>
          <a:p>
            <a:pPr algn="l">
              <a:buFont typeface="Arial" pitchFamily="34" charset="0"/>
              <a:buChar char="•"/>
            </a:pPr>
            <a:r>
              <a:rPr lang="en-US" sz="2500" b="1" dirty="0"/>
              <a:t>  Video: Kahn Academy – Schedules of Reinforcement, </a:t>
            </a:r>
            <a:r>
              <a:rPr lang="en-US" sz="2500" b="1" dirty="0">
                <a:hlinkClick r:id="rId2"/>
              </a:rPr>
              <a:t>https://</a:t>
            </a:r>
            <a:r>
              <a:rPr lang="en-US" sz="2500" b="1" dirty="0" smtClean="0">
                <a:hlinkClick r:id="rId2"/>
              </a:rPr>
              <a:t>www.khanacademy.org/test-prep/mcat/behavior/learning-slug/v/operant-conditioning-schedules-of-reinforcement</a:t>
            </a:r>
            <a:endParaRPr lang="en-US" sz="2500" b="1" dirty="0" smtClean="0"/>
          </a:p>
          <a:p>
            <a:pPr algn="l"/>
            <a:endParaRPr lang="en-US" sz="2500" b="1" dirty="0" smtClean="0"/>
          </a:p>
          <a:p>
            <a:pPr algn="l">
              <a:buFont typeface="Arial" pitchFamily="34" charset="0"/>
              <a:buChar char="•"/>
            </a:pPr>
            <a:r>
              <a:rPr lang="en-US" sz="2500" b="1" dirty="0" smtClean="0"/>
              <a:t>  Article: What is a Schedule of Reinforcement – Very Well Mind - </a:t>
            </a:r>
            <a:r>
              <a:rPr lang="en-US" sz="2500" b="1" dirty="0" smtClean="0">
                <a:hlinkClick r:id="rId3"/>
              </a:rPr>
              <a:t>https://www.verywellmind.com/what-is-a-schedule-of-reinforcement-2794864</a:t>
            </a:r>
            <a:endParaRPr lang="en-US" sz="2500" b="1" dirty="0" smtClean="0"/>
          </a:p>
          <a:p>
            <a:pPr algn="l"/>
            <a:endParaRPr lang="en-US" sz="2500" b="1" dirty="0"/>
          </a:p>
          <a:p>
            <a:pPr algn="l">
              <a:buFont typeface="Arial" pitchFamily="34" charset="0"/>
              <a:buChar char="•"/>
            </a:pPr>
            <a:endParaRPr lang="en-US" sz="2500" b="1" dirty="0"/>
          </a:p>
        </p:txBody>
      </p:sp>
      <p:sp>
        <p:nvSpPr>
          <p:cNvPr id="5" name="Rectangle 4">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3062635363"/>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887" y="762000"/>
            <a:ext cx="8746227" cy="5943600"/>
          </a:xfrm>
        </p:spPr>
        <p:txBody>
          <a:bodyPr>
            <a:normAutofit/>
          </a:bodyPr>
          <a:lstStyle/>
          <a:p>
            <a:pPr marL="339183" indent="-339183" algn="l">
              <a:spcBef>
                <a:spcPts val="0"/>
              </a:spcBef>
            </a:pPr>
            <a:r>
              <a:rPr lang="en-US" sz="2700" b="1" dirty="0"/>
              <a:t>1. Receiving notifications that someone has interacted with your latest </a:t>
            </a:r>
            <a:r>
              <a:rPr lang="en-US" sz="2700" b="1" dirty="0" err="1"/>
              <a:t>Insta</a:t>
            </a:r>
            <a:r>
              <a:rPr lang="en-US" sz="2700" b="1" dirty="0"/>
              <a:t>-Snap-Tweet-Book post reinforces your social media behavior on a ________ schedule.</a:t>
            </a:r>
          </a:p>
          <a:p>
            <a:pPr marL="866056" indent="-434369" algn="l">
              <a:spcBef>
                <a:spcPts val="0"/>
              </a:spcBef>
              <a:buAutoNum type="alphaLcParenR"/>
            </a:pPr>
            <a:r>
              <a:rPr lang="en-US" sz="2700" b="1" dirty="0"/>
              <a:t>Fixed-Ratio</a:t>
            </a:r>
          </a:p>
          <a:p>
            <a:pPr marL="866056" indent="-434369" algn="l">
              <a:spcBef>
                <a:spcPts val="0"/>
              </a:spcBef>
              <a:buAutoNum type="alphaLcParenR"/>
            </a:pPr>
            <a:r>
              <a:rPr lang="en-US" sz="2700" b="1" dirty="0"/>
              <a:t>Variable-Ratio</a:t>
            </a:r>
          </a:p>
          <a:p>
            <a:pPr marL="866056" indent="-434369" algn="l">
              <a:spcBef>
                <a:spcPts val="0"/>
              </a:spcBef>
              <a:buAutoNum type="alphaLcParenR"/>
            </a:pPr>
            <a:r>
              <a:rPr lang="en-US" sz="2700" b="1" dirty="0"/>
              <a:t>Fixed-Interval</a:t>
            </a:r>
          </a:p>
          <a:p>
            <a:pPr marL="866056" indent="-434369" algn="l">
              <a:spcBef>
                <a:spcPts val="0"/>
              </a:spcBef>
              <a:buAutoNum type="alphaLcParenR"/>
            </a:pPr>
            <a:r>
              <a:rPr lang="en-US" sz="2700" b="1" dirty="0"/>
              <a:t>Variable-Interval</a:t>
            </a:r>
          </a:p>
          <a:p>
            <a:pPr marL="431687" algn="l">
              <a:spcBef>
                <a:spcPts val="0"/>
              </a:spcBef>
            </a:pPr>
            <a:endParaRPr lang="en-US" sz="3500" b="1" dirty="0"/>
          </a:p>
          <a:p>
            <a:pPr marL="339183" indent="-339183" algn="l">
              <a:spcBef>
                <a:spcPts val="0"/>
              </a:spcBef>
            </a:pPr>
            <a:r>
              <a:rPr lang="en-US" sz="2700" b="1" dirty="0"/>
              <a:t>2. A strawberry picker earns $2 for every three pint boxes he fills.  This work is reinforced on a _________ schedule.</a:t>
            </a:r>
          </a:p>
          <a:p>
            <a:pPr marL="866056" indent="-434369" algn="l">
              <a:spcBef>
                <a:spcPts val="0"/>
              </a:spcBef>
              <a:buAutoNum type="alphaLcParenR"/>
            </a:pPr>
            <a:r>
              <a:rPr lang="en-US" sz="2700" b="1" dirty="0"/>
              <a:t>Fixed-Ratio</a:t>
            </a:r>
          </a:p>
          <a:p>
            <a:pPr marL="866056" indent="-434369" algn="l">
              <a:spcBef>
                <a:spcPts val="0"/>
              </a:spcBef>
              <a:buAutoNum type="alphaLcParenR"/>
            </a:pPr>
            <a:r>
              <a:rPr lang="en-US" sz="2700" b="1" dirty="0"/>
              <a:t>Variable-Ratio</a:t>
            </a:r>
          </a:p>
          <a:p>
            <a:pPr marL="866056" indent="-434369" algn="l">
              <a:spcBef>
                <a:spcPts val="0"/>
              </a:spcBef>
              <a:buAutoNum type="alphaLcParenR"/>
            </a:pPr>
            <a:r>
              <a:rPr lang="en-US" sz="2700" b="1" dirty="0"/>
              <a:t>Fixed-Interval</a:t>
            </a:r>
          </a:p>
          <a:p>
            <a:pPr marL="866056" indent="-434369" algn="l">
              <a:spcBef>
                <a:spcPts val="0"/>
              </a:spcBef>
              <a:buAutoNum type="alphaLcParenR"/>
            </a:pPr>
            <a:r>
              <a:rPr lang="en-US" sz="2700" b="1" dirty="0"/>
              <a:t>Variable-Interval</a:t>
            </a:r>
          </a:p>
          <a:p>
            <a:pPr marL="339183" indent="-339183" algn="l"/>
            <a:endParaRPr lang="en-US" sz="2500" b="1" dirty="0"/>
          </a:p>
          <a:p>
            <a:pPr algn="l"/>
            <a:endParaRPr lang="en-US" dirty="0"/>
          </a:p>
        </p:txBody>
      </p:sp>
      <p:sp>
        <p:nvSpPr>
          <p:cNvPr id="2" name="Title 1"/>
          <p:cNvSpPr>
            <a:spLocks noGrp="1"/>
          </p:cNvSpPr>
          <p:nvPr>
            <p:ph type="ctrTitle"/>
          </p:nvPr>
        </p:nvSpPr>
        <p:spPr>
          <a:xfrm>
            <a:off x="227468" y="0"/>
            <a:ext cx="6859787" cy="609600"/>
          </a:xfrm>
        </p:spPr>
        <p:txBody>
          <a:bodyPr>
            <a:normAutofit/>
          </a:bodyPr>
          <a:lstStyle/>
          <a:p>
            <a:pPr algn="l"/>
            <a:r>
              <a:rPr lang="en-US" sz="2500" b="1" u="sng" dirty="0"/>
              <a:t>Learning, Bell-Ringer</a:t>
            </a:r>
          </a:p>
        </p:txBody>
      </p:sp>
      <p:pic>
        <p:nvPicPr>
          <p:cNvPr id="52226" name="Picture 2" descr="Female using Smartphone (#1) by oksmith"/>
          <p:cNvPicPr>
            <a:picLocks noChangeAspect="1" noChangeArrowheads="1"/>
          </p:cNvPicPr>
          <p:nvPr/>
        </p:nvPicPr>
        <p:blipFill>
          <a:blip r:embed="rId2" cstate="print"/>
          <a:srcRect/>
          <a:stretch>
            <a:fillRect/>
          </a:stretch>
        </p:blipFill>
        <p:spPr bwMode="auto">
          <a:xfrm>
            <a:off x="7374699" y="1600200"/>
            <a:ext cx="931101" cy="2237792"/>
          </a:xfrm>
          <a:prstGeom prst="rect">
            <a:avLst/>
          </a:prstGeom>
          <a:noFill/>
        </p:spPr>
      </p:pic>
      <p:pic>
        <p:nvPicPr>
          <p:cNvPr id="52232" name="Picture 8" descr="Strawberry by shokunin"/>
          <p:cNvPicPr>
            <a:picLocks noChangeAspect="1" noChangeArrowheads="1"/>
          </p:cNvPicPr>
          <p:nvPr/>
        </p:nvPicPr>
        <p:blipFill>
          <a:blip r:embed="rId3" cstate="print"/>
          <a:srcRect/>
          <a:stretch>
            <a:fillRect/>
          </a:stretch>
        </p:blipFill>
        <p:spPr bwMode="auto">
          <a:xfrm>
            <a:off x="8013624" y="4648200"/>
            <a:ext cx="901776" cy="1524000"/>
          </a:xfrm>
          <a:prstGeom prst="rect">
            <a:avLst/>
          </a:prstGeom>
          <a:noFill/>
        </p:spPr>
      </p:pic>
      <p:pic>
        <p:nvPicPr>
          <p:cNvPr id="22" name="Picture 8" descr="Strawberry by shokunin"/>
          <p:cNvPicPr>
            <a:picLocks noChangeAspect="1" noChangeArrowheads="1"/>
          </p:cNvPicPr>
          <p:nvPr/>
        </p:nvPicPr>
        <p:blipFill>
          <a:blip r:embed="rId4" cstate="print"/>
          <a:srcRect/>
          <a:stretch>
            <a:fillRect/>
          </a:stretch>
        </p:blipFill>
        <p:spPr bwMode="auto">
          <a:xfrm>
            <a:off x="7087256" y="4648200"/>
            <a:ext cx="856687" cy="1447800"/>
          </a:xfrm>
          <a:prstGeom prst="rect">
            <a:avLst/>
          </a:prstGeom>
          <a:noFill/>
        </p:spPr>
      </p:pic>
      <p:pic>
        <p:nvPicPr>
          <p:cNvPr id="21" name="Picture 8" descr="Strawberry by shokunin"/>
          <p:cNvPicPr>
            <a:picLocks noChangeAspect="1" noChangeArrowheads="1"/>
          </p:cNvPicPr>
          <p:nvPr/>
        </p:nvPicPr>
        <p:blipFill>
          <a:blip r:embed="rId5" cstate="print"/>
          <a:srcRect/>
          <a:stretch>
            <a:fillRect/>
          </a:stretch>
        </p:blipFill>
        <p:spPr bwMode="auto">
          <a:xfrm>
            <a:off x="7544574" y="5029200"/>
            <a:ext cx="946865" cy="1600200"/>
          </a:xfrm>
          <a:prstGeom prst="rect">
            <a:avLst/>
          </a:prstGeom>
          <a:noFill/>
        </p:spPr>
      </p:pic>
      <p:pic>
        <p:nvPicPr>
          <p:cNvPr id="23" name="Picture 8" descr="Strawberry by shokunin"/>
          <p:cNvPicPr>
            <a:picLocks noChangeAspect="1" noChangeArrowheads="1"/>
          </p:cNvPicPr>
          <p:nvPr/>
        </p:nvPicPr>
        <p:blipFill>
          <a:blip r:embed="rId6" cstate="print"/>
          <a:srcRect/>
          <a:stretch>
            <a:fillRect/>
          </a:stretch>
        </p:blipFill>
        <p:spPr bwMode="auto">
          <a:xfrm>
            <a:off x="6629400" y="5105400"/>
            <a:ext cx="811599" cy="1371600"/>
          </a:xfrm>
          <a:prstGeom prst="rect">
            <a:avLst/>
          </a:prstGeom>
          <a:noFill/>
        </p:spPr>
      </p:pic>
      <p:sp>
        <p:nvSpPr>
          <p:cNvPr id="12" name="Rectangle 11">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2736973799"/>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468" y="0"/>
            <a:ext cx="6859787" cy="609600"/>
          </a:xfrm>
        </p:spPr>
        <p:txBody>
          <a:bodyPr>
            <a:normAutofit/>
          </a:bodyPr>
          <a:lstStyle/>
          <a:p>
            <a:pPr algn="l"/>
            <a:r>
              <a:rPr lang="en-US" sz="2500" b="1" u="sng" dirty="0"/>
              <a:t>Learning, Bell-Ringer</a:t>
            </a:r>
          </a:p>
        </p:txBody>
      </p:sp>
      <p:sp>
        <p:nvSpPr>
          <p:cNvPr id="7" name="Rectangle 6">
            <a:extLst>
              <a:ext uri="{FF2B5EF4-FFF2-40B4-BE49-F238E27FC236}">
                <a16:creationId xmlns="" xmlns:a16="http://schemas.microsoft.com/office/drawing/2014/main" id="{F98FE13E-E0C9-47B6-AC53-C40C8EAE71CF}"/>
              </a:ext>
            </a:extLst>
          </p:cNvPr>
          <p:cNvSpPr/>
          <p:nvPr/>
        </p:nvSpPr>
        <p:spPr>
          <a:xfrm>
            <a:off x="609600" y="3048000"/>
            <a:ext cx="3048000" cy="381000"/>
          </a:xfrm>
          <a:prstGeom prst="rect">
            <a:avLst/>
          </a:prstGeom>
          <a:solidFill>
            <a:srgbClr val="6DFE6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8" name="Rectangle 7">
            <a:extLst>
              <a:ext uri="{FF2B5EF4-FFF2-40B4-BE49-F238E27FC236}">
                <a16:creationId xmlns="" xmlns:a16="http://schemas.microsoft.com/office/drawing/2014/main" id="{6DFA650A-2278-42A0-BFC1-206E18BA3CA1}"/>
              </a:ext>
            </a:extLst>
          </p:cNvPr>
          <p:cNvSpPr/>
          <p:nvPr/>
        </p:nvSpPr>
        <p:spPr>
          <a:xfrm>
            <a:off x="609600" y="4572000"/>
            <a:ext cx="2209800" cy="380999"/>
          </a:xfrm>
          <a:prstGeom prst="rect">
            <a:avLst/>
          </a:prstGeom>
          <a:solidFill>
            <a:srgbClr val="6DFE6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pic>
        <p:nvPicPr>
          <p:cNvPr id="52226" name="Picture 2" descr="Female using Smartphone (#1) by oksmith"/>
          <p:cNvPicPr>
            <a:picLocks noChangeAspect="1" noChangeArrowheads="1"/>
          </p:cNvPicPr>
          <p:nvPr/>
        </p:nvPicPr>
        <p:blipFill>
          <a:blip r:embed="rId2" cstate="print"/>
          <a:srcRect/>
          <a:stretch>
            <a:fillRect/>
          </a:stretch>
        </p:blipFill>
        <p:spPr bwMode="auto">
          <a:xfrm>
            <a:off x="7374699" y="1600200"/>
            <a:ext cx="931101" cy="2237792"/>
          </a:xfrm>
          <a:prstGeom prst="rect">
            <a:avLst/>
          </a:prstGeom>
          <a:noFill/>
        </p:spPr>
      </p:pic>
      <p:pic>
        <p:nvPicPr>
          <p:cNvPr id="52232" name="Picture 8" descr="Strawberry by shokunin"/>
          <p:cNvPicPr>
            <a:picLocks noChangeAspect="1" noChangeArrowheads="1"/>
          </p:cNvPicPr>
          <p:nvPr/>
        </p:nvPicPr>
        <p:blipFill>
          <a:blip r:embed="rId3" cstate="print"/>
          <a:srcRect/>
          <a:stretch>
            <a:fillRect/>
          </a:stretch>
        </p:blipFill>
        <p:spPr bwMode="auto">
          <a:xfrm>
            <a:off x="8013624" y="4648200"/>
            <a:ext cx="901776" cy="1524000"/>
          </a:xfrm>
          <a:prstGeom prst="rect">
            <a:avLst/>
          </a:prstGeom>
          <a:noFill/>
        </p:spPr>
      </p:pic>
      <p:pic>
        <p:nvPicPr>
          <p:cNvPr id="22" name="Picture 8" descr="Strawberry by shokunin"/>
          <p:cNvPicPr>
            <a:picLocks noChangeAspect="1" noChangeArrowheads="1"/>
          </p:cNvPicPr>
          <p:nvPr/>
        </p:nvPicPr>
        <p:blipFill>
          <a:blip r:embed="rId4" cstate="print"/>
          <a:srcRect/>
          <a:stretch>
            <a:fillRect/>
          </a:stretch>
        </p:blipFill>
        <p:spPr bwMode="auto">
          <a:xfrm>
            <a:off x="7087256" y="4648200"/>
            <a:ext cx="856687" cy="1447800"/>
          </a:xfrm>
          <a:prstGeom prst="rect">
            <a:avLst/>
          </a:prstGeom>
          <a:noFill/>
        </p:spPr>
      </p:pic>
      <p:pic>
        <p:nvPicPr>
          <p:cNvPr id="21" name="Picture 8" descr="Strawberry by shokunin"/>
          <p:cNvPicPr>
            <a:picLocks noChangeAspect="1" noChangeArrowheads="1"/>
          </p:cNvPicPr>
          <p:nvPr/>
        </p:nvPicPr>
        <p:blipFill>
          <a:blip r:embed="rId5" cstate="print"/>
          <a:srcRect/>
          <a:stretch>
            <a:fillRect/>
          </a:stretch>
        </p:blipFill>
        <p:spPr bwMode="auto">
          <a:xfrm>
            <a:off x="7544574" y="5029200"/>
            <a:ext cx="946865" cy="1600200"/>
          </a:xfrm>
          <a:prstGeom prst="rect">
            <a:avLst/>
          </a:prstGeom>
          <a:noFill/>
        </p:spPr>
      </p:pic>
      <p:pic>
        <p:nvPicPr>
          <p:cNvPr id="23" name="Picture 8" descr="Strawberry by shokunin"/>
          <p:cNvPicPr>
            <a:picLocks noChangeAspect="1" noChangeArrowheads="1"/>
          </p:cNvPicPr>
          <p:nvPr/>
        </p:nvPicPr>
        <p:blipFill>
          <a:blip r:embed="rId6" cstate="print"/>
          <a:srcRect/>
          <a:stretch>
            <a:fillRect/>
          </a:stretch>
        </p:blipFill>
        <p:spPr bwMode="auto">
          <a:xfrm>
            <a:off x="6629400" y="5105400"/>
            <a:ext cx="811599" cy="1371600"/>
          </a:xfrm>
          <a:prstGeom prst="rect">
            <a:avLst/>
          </a:prstGeom>
          <a:noFill/>
        </p:spPr>
      </p:pic>
      <p:sp>
        <p:nvSpPr>
          <p:cNvPr id="3" name="Subtitle 2"/>
          <p:cNvSpPr>
            <a:spLocks noGrp="1"/>
          </p:cNvSpPr>
          <p:nvPr>
            <p:ph type="subTitle" idx="1"/>
          </p:nvPr>
        </p:nvSpPr>
        <p:spPr>
          <a:xfrm>
            <a:off x="198887" y="762000"/>
            <a:ext cx="8746227" cy="5943600"/>
          </a:xfrm>
        </p:spPr>
        <p:txBody>
          <a:bodyPr>
            <a:normAutofit/>
          </a:bodyPr>
          <a:lstStyle/>
          <a:p>
            <a:pPr marL="339183" indent="-339183" algn="l">
              <a:spcBef>
                <a:spcPts val="0"/>
              </a:spcBef>
            </a:pPr>
            <a:r>
              <a:rPr lang="en-US" sz="2700" b="1" dirty="0"/>
              <a:t>1. Receiving notifications that someone has interacted with your latest </a:t>
            </a:r>
            <a:r>
              <a:rPr lang="en-US" sz="2700" b="1" dirty="0" err="1"/>
              <a:t>Insta</a:t>
            </a:r>
            <a:r>
              <a:rPr lang="en-US" sz="2700" b="1" dirty="0"/>
              <a:t>-Snap-Tweet-Book post reinforces your social media behavior on a ________ schedule.</a:t>
            </a:r>
          </a:p>
          <a:p>
            <a:pPr marL="866056" indent="-434369" algn="l">
              <a:spcBef>
                <a:spcPts val="0"/>
              </a:spcBef>
              <a:buAutoNum type="alphaLcParenR"/>
            </a:pPr>
            <a:r>
              <a:rPr lang="en-US" sz="2700" b="1" dirty="0"/>
              <a:t>Fixed-Ratio</a:t>
            </a:r>
          </a:p>
          <a:p>
            <a:pPr marL="866056" indent="-434369" algn="l">
              <a:spcBef>
                <a:spcPts val="0"/>
              </a:spcBef>
              <a:buAutoNum type="alphaLcParenR"/>
            </a:pPr>
            <a:r>
              <a:rPr lang="en-US" sz="2700" b="1" dirty="0"/>
              <a:t>Variable-Ratio</a:t>
            </a:r>
          </a:p>
          <a:p>
            <a:pPr marL="866056" indent="-434369" algn="l">
              <a:spcBef>
                <a:spcPts val="0"/>
              </a:spcBef>
              <a:buAutoNum type="alphaLcParenR"/>
            </a:pPr>
            <a:r>
              <a:rPr lang="en-US" sz="2700" b="1" dirty="0"/>
              <a:t>Fixed-Interval</a:t>
            </a:r>
          </a:p>
          <a:p>
            <a:pPr marL="866056" indent="-434369" algn="l">
              <a:spcBef>
                <a:spcPts val="0"/>
              </a:spcBef>
              <a:buAutoNum type="alphaLcParenR"/>
            </a:pPr>
            <a:r>
              <a:rPr lang="en-US" sz="2700" b="1" dirty="0"/>
              <a:t>Variable-Interval</a:t>
            </a:r>
          </a:p>
          <a:p>
            <a:pPr marL="431687" algn="l">
              <a:spcBef>
                <a:spcPts val="0"/>
              </a:spcBef>
            </a:pPr>
            <a:endParaRPr lang="en-US" sz="3500" b="1" dirty="0"/>
          </a:p>
          <a:p>
            <a:pPr marL="339183" indent="-339183" algn="l">
              <a:spcBef>
                <a:spcPts val="0"/>
              </a:spcBef>
            </a:pPr>
            <a:r>
              <a:rPr lang="en-US" sz="2700" b="1" dirty="0"/>
              <a:t>2. A strawberry picker earns $2 for every three pint boxes he fills.  This work is reinforced on a _________ schedule.</a:t>
            </a:r>
          </a:p>
          <a:p>
            <a:pPr marL="866056" indent="-434369" algn="l">
              <a:spcBef>
                <a:spcPts val="0"/>
              </a:spcBef>
              <a:buAutoNum type="alphaLcParenR"/>
            </a:pPr>
            <a:r>
              <a:rPr lang="en-US" sz="2700" b="1" dirty="0"/>
              <a:t>Fixed-Ratio</a:t>
            </a:r>
          </a:p>
          <a:p>
            <a:pPr marL="866056" indent="-434369" algn="l">
              <a:spcBef>
                <a:spcPts val="0"/>
              </a:spcBef>
              <a:buAutoNum type="alphaLcParenR"/>
            </a:pPr>
            <a:r>
              <a:rPr lang="en-US" sz="2700" b="1" dirty="0"/>
              <a:t>Variable-Ratio</a:t>
            </a:r>
          </a:p>
          <a:p>
            <a:pPr marL="866056" indent="-434369" algn="l">
              <a:spcBef>
                <a:spcPts val="0"/>
              </a:spcBef>
              <a:buAutoNum type="alphaLcParenR"/>
            </a:pPr>
            <a:r>
              <a:rPr lang="en-US" sz="2700" b="1" dirty="0"/>
              <a:t>Fixed-Interval</a:t>
            </a:r>
          </a:p>
          <a:p>
            <a:pPr marL="866056" indent="-434369" algn="l">
              <a:spcBef>
                <a:spcPts val="0"/>
              </a:spcBef>
              <a:buAutoNum type="alphaLcParenR"/>
            </a:pPr>
            <a:r>
              <a:rPr lang="en-US" sz="2700" b="1" dirty="0"/>
              <a:t>Variable-Interval</a:t>
            </a:r>
          </a:p>
          <a:p>
            <a:pPr marL="339183" indent="-339183" algn="l"/>
            <a:endParaRPr lang="en-US" sz="2500" b="1" dirty="0"/>
          </a:p>
          <a:p>
            <a:pPr algn="l"/>
            <a:endParaRPr lang="en-US" dirty="0"/>
          </a:p>
        </p:txBody>
      </p:sp>
      <p:sp>
        <p:nvSpPr>
          <p:cNvPr id="12" name="Rectangle 11">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2736973799"/>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611" y="304801"/>
            <a:ext cx="6859787" cy="609600"/>
          </a:xfrm>
        </p:spPr>
        <p:txBody>
          <a:bodyPr>
            <a:noAutofit/>
          </a:bodyPr>
          <a:lstStyle/>
          <a:p>
            <a:r>
              <a:rPr lang="en-US" sz="3400" b="1" u="sng" dirty="0"/>
              <a:t>Learning Concept Resources</a:t>
            </a:r>
          </a:p>
        </p:txBody>
      </p:sp>
      <p:sp>
        <p:nvSpPr>
          <p:cNvPr id="3" name="Subtitle 2"/>
          <p:cNvSpPr>
            <a:spLocks noGrp="1"/>
          </p:cNvSpPr>
          <p:nvPr>
            <p:ph type="subTitle" idx="1"/>
          </p:nvPr>
        </p:nvSpPr>
        <p:spPr>
          <a:xfrm>
            <a:off x="198887" y="685800"/>
            <a:ext cx="8746227" cy="5334000"/>
          </a:xfrm>
        </p:spPr>
        <p:txBody>
          <a:bodyPr>
            <a:normAutofit/>
          </a:bodyPr>
          <a:lstStyle/>
          <a:p>
            <a:pPr algn="l"/>
            <a:endParaRPr lang="en-US" sz="2500" dirty="0"/>
          </a:p>
          <a:p>
            <a:pPr algn="l">
              <a:buFont typeface="Arial" pitchFamily="34" charset="0"/>
              <a:buChar char="•"/>
            </a:pPr>
            <a:r>
              <a:rPr lang="en-US" sz="2500" b="1" dirty="0" smtClean="0"/>
              <a:t>   Article: Schedules of Reinforcement – University of Iowa, Comparative Cognition Laboratory - </a:t>
            </a:r>
            <a:r>
              <a:rPr lang="en-US" sz="2500" b="1" dirty="0" smtClean="0">
                <a:hlinkClick r:id="rId2"/>
              </a:rPr>
              <a:t>https://psychology.uiowa.edu/comparative-cognition-laboratory/glossary/schedules-reinforcement</a:t>
            </a:r>
            <a:endParaRPr lang="en-US" sz="2500" b="1" dirty="0" smtClean="0"/>
          </a:p>
          <a:p>
            <a:pPr algn="l"/>
            <a:endParaRPr lang="en-US" sz="2500" b="1" dirty="0" smtClean="0"/>
          </a:p>
          <a:p>
            <a:pPr algn="l">
              <a:buFont typeface="Arial" pitchFamily="34" charset="0"/>
              <a:buChar char="•"/>
            </a:pPr>
            <a:r>
              <a:rPr lang="en-US" sz="2500" b="1" dirty="0" smtClean="0"/>
              <a:t>  Graphic: Schedules of Reinforcement – University of North Carolina - </a:t>
            </a:r>
            <a:r>
              <a:rPr lang="en-US" sz="2500" b="1" dirty="0" smtClean="0">
                <a:hlinkClick r:id="rId3"/>
              </a:rPr>
              <a:t>https://autismpdc.fpg.unc.edu/sites/autismpdc.fpg.unc.edu/files/Reinforcement-Table1.pdf</a:t>
            </a:r>
            <a:endParaRPr lang="en-US" sz="2500" b="1" dirty="0" smtClean="0"/>
          </a:p>
          <a:p>
            <a:pPr algn="l"/>
            <a:endParaRPr lang="en-US" sz="2500" b="1" dirty="0"/>
          </a:p>
        </p:txBody>
      </p:sp>
      <p:sp>
        <p:nvSpPr>
          <p:cNvPr id="5" name="Rectangle 4">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3062635363"/>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887" y="533400"/>
            <a:ext cx="8746227" cy="6172200"/>
          </a:xfrm>
        </p:spPr>
        <p:txBody>
          <a:bodyPr>
            <a:normAutofit/>
          </a:bodyPr>
          <a:lstStyle/>
          <a:p>
            <a:pPr marL="346075" indent="-346075" algn="l">
              <a:spcBef>
                <a:spcPts val="0"/>
              </a:spcBef>
              <a:buAutoNum type="arabicPeriod"/>
            </a:pPr>
            <a:r>
              <a:rPr lang="en-US" altLang="en-US" sz="2700" b="1" dirty="0"/>
              <a:t>Mental representations of the layout of our environment, or for lab rats representations of a maze, are known as…</a:t>
            </a:r>
            <a:endParaRPr lang="en-US" sz="2700" b="1" dirty="0"/>
          </a:p>
          <a:p>
            <a:pPr marL="1025525" indent="-419100" algn="l">
              <a:spcBef>
                <a:spcPts val="0"/>
              </a:spcBef>
              <a:buAutoNum type="alphaLcParenR"/>
            </a:pPr>
            <a:r>
              <a:rPr lang="en-US" sz="2700" b="1" dirty="0"/>
              <a:t>Generalization</a:t>
            </a:r>
          </a:p>
          <a:p>
            <a:pPr marL="1025525" indent="-419100" algn="l">
              <a:spcBef>
                <a:spcPts val="0"/>
              </a:spcBef>
              <a:buAutoNum type="alphaLcParenR"/>
            </a:pPr>
            <a:r>
              <a:rPr lang="en-US" sz="2700" b="1" dirty="0"/>
              <a:t>Cognitive Maps</a:t>
            </a:r>
          </a:p>
          <a:p>
            <a:pPr marL="1025525" indent="-419100" algn="l">
              <a:spcBef>
                <a:spcPts val="0"/>
              </a:spcBef>
              <a:buAutoNum type="alphaLcParenR"/>
            </a:pPr>
            <a:r>
              <a:rPr lang="en-US" sz="2700" b="1" dirty="0"/>
              <a:t>Spontaneous Recovery</a:t>
            </a:r>
          </a:p>
          <a:p>
            <a:pPr marL="1025525" indent="-419100" algn="l">
              <a:spcBef>
                <a:spcPts val="0"/>
              </a:spcBef>
              <a:buAutoNum type="alphaLcParenR"/>
            </a:pPr>
            <a:r>
              <a:rPr lang="en-US" sz="2700" b="1" dirty="0"/>
              <a:t>Conditioned Reinforcement</a:t>
            </a:r>
          </a:p>
          <a:p>
            <a:pPr marL="1025525" indent="-419100" algn="l">
              <a:spcBef>
                <a:spcPts val="0"/>
              </a:spcBef>
              <a:buAutoNum type="alphaLcParenR"/>
            </a:pPr>
            <a:r>
              <a:rPr lang="en-US" sz="2700" b="1" dirty="0"/>
              <a:t>Modeling</a:t>
            </a:r>
          </a:p>
          <a:p>
            <a:pPr marL="431687" algn="l">
              <a:spcBef>
                <a:spcPts val="0"/>
              </a:spcBef>
            </a:pPr>
            <a:endParaRPr lang="en-US" sz="2700" b="1" dirty="0"/>
          </a:p>
          <a:p>
            <a:pPr marL="339183" indent="-339183" algn="l">
              <a:spcBef>
                <a:spcPts val="0"/>
              </a:spcBef>
            </a:pPr>
            <a:r>
              <a:rPr lang="en-US" sz="2700" b="1" dirty="0"/>
              <a:t>2. Such mental representations are based on ___________, which occurs without reinforcement but becomes apparent when an incentive is given.</a:t>
            </a:r>
          </a:p>
          <a:p>
            <a:pPr marL="1023938" indent="-433388" algn="l">
              <a:spcBef>
                <a:spcPts val="0"/>
              </a:spcBef>
              <a:buAutoNum type="alphaLcParenR"/>
            </a:pPr>
            <a:r>
              <a:rPr lang="en-US" sz="2700" b="1" dirty="0"/>
              <a:t>Cognitive Maps</a:t>
            </a:r>
          </a:p>
          <a:p>
            <a:pPr marL="1023938" indent="-433388" algn="l">
              <a:spcBef>
                <a:spcPts val="0"/>
              </a:spcBef>
              <a:buAutoNum type="alphaLcParenR"/>
            </a:pPr>
            <a:r>
              <a:rPr lang="en-US" sz="2700" b="1" dirty="0"/>
              <a:t>Operant Chambers</a:t>
            </a:r>
          </a:p>
          <a:p>
            <a:pPr marL="1023938" indent="-433388" algn="l">
              <a:spcBef>
                <a:spcPts val="0"/>
              </a:spcBef>
              <a:buAutoNum type="alphaLcParenR"/>
            </a:pPr>
            <a:r>
              <a:rPr lang="en-US" sz="2700" b="1" dirty="0"/>
              <a:t>Latent Learning</a:t>
            </a:r>
          </a:p>
          <a:p>
            <a:pPr marL="1023938" indent="-433388" algn="l">
              <a:spcBef>
                <a:spcPts val="0"/>
              </a:spcBef>
              <a:buAutoNum type="alphaLcParenR"/>
            </a:pPr>
            <a:r>
              <a:rPr lang="en-US" sz="2700" b="1" dirty="0"/>
              <a:t>Observational Learning</a:t>
            </a:r>
          </a:p>
          <a:p>
            <a:pPr marL="339183" indent="-339183" algn="l"/>
            <a:endParaRPr lang="en-US" sz="2500" b="1" dirty="0"/>
          </a:p>
          <a:p>
            <a:pPr algn="l"/>
            <a:endParaRPr lang="en-US" dirty="0"/>
          </a:p>
        </p:txBody>
      </p:sp>
      <p:pic>
        <p:nvPicPr>
          <p:cNvPr id="18" name="Picture 8" descr="thought cloud by rejon"/>
          <p:cNvPicPr>
            <a:picLocks noChangeAspect="1" noChangeArrowheads="1"/>
          </p:cNvPicPr>
          <p:nvPr/>
        </p:nvPicPr>
        <p:blipFill>
          <a:blip r:embed="rId2" cstate="print"/>
          <a:srcRect/>
          <a:stretch>
            <a:fillRect/>
          </a:stretch>
        </p:blipFill>
        <p:spPr bwMode="auto">
          <a:xfrm>
            <a:off x="6553199" y="1295401"/>
            <a:ext cx="2133601" cy="2133600"/>
          </a:xfrm>
          <a:prstGeom prst="rect">
            <a:avLst/>
          </a:prstGeom>
          <a:noFill/>
        </p:spPr>
      </p:pic>
      <p:sp>
        <p:nvSpPr>
          <p:cNvPr id="2" name="Title 1"/>
          <p:cNvSpPr>
            <a:spLocks noGrp="1"/>
          </p:cNvSpPr>
          <p:nvPr>
            <p:ph type="ctrTitle"/>
          </p:nvPr>
        </p:nvSpPr>
        <p:spPr>
          <a:xfrm>
            <a:off x="227468" y="0"/>
            <a:ext cx="6859787" cy="609600"/>
          </a:xfrm>
        </p:spPr>
        <p:txBody>
          <a:bodyPr>
            <a:normAutofit/>
          </a:bodyPr>
          <a:lstStyle/>
          <a:p>
            <a:pPr algn="l"/>
            <a:r>
              <a:rPr lang="en-US" sz="2500" b="1" u="sng" dirty="0"/>
              <a:t>Learning, Bell-Ringer</a:t>
            </a:r>
          </a:p>
        </p:txBody>
      </p:sp>
      <p:sp>
        <p:nvSpPr>
          <p:cNvPr id="73730" name="AutoShape 2" descr="10 by 20 orthogonal maze"/>
          <p:cNvSpPr>
            <a:spLocks noChangeAspect="1" noChangeArrowheads="1"/>
          </p:cNvSpPr>
          <p:nvPr/>
        </p:nvSpPr>
        <p:spPr bwMode="auto">
          <a:xfrm>
            <a:off x="116712" y="-144461"/>
            <a:ext cx="228659" cy="304801"/>
          </a:xfrm>
          <a:prstGeom prst="rect">
            <a:avLst/>
          </a:prstGeom>
          <a:noFill/>
        </p:spPr>
        <p:txBody>
          <a:bodyPr vert="horz" wrap="square" lIns="77221" tIns="38611" rIns="77221" bIns="38611" numCol="1" anchor="t" anchorCtr="0" compatLnSpc="1">
            <a:prstTxWarp prst="textNoShape">
              <a:avLst/>
            </a:prstTxWarp>
          </a:bodyPr>
          <a:lstStyle/>
          <a:p>
            <a:endParaRPr lang="en-US"/>
          </a:p>
        </p:txBody>
      </p:sp>
      <p:sp>
        <p:nvSpPr>
          <p:cNvPr id="73732" name="AutoShape 4" descr="10 by 20 orthogonal maze"/>
          <p:cNvSpPr>
            <a:spLocks noChangeAspect="1" noChangeArrowheads="1"/>
          </p:cNvSpPr>
          <p:nvPr/>
        </p:nvSpPr>
        <p:spPr bwMode="auto">
          <a:xfrm>
            <a:off x="116712" y="-144461"/>
            <a:ext cx="228659" cy="304801"/>
          </a:xfrm>
          <a:prstGeom prst="rect">
            <a:avLst/>
          </a:prstGeom>
          <a:noFill/>
        </p:spPr>
        <p:txBody>
          <a:bodyPr vert="horz" wrap="square" lIns="77221" tIns="38611" rIns="77221" bIns="38611" numCol="1" anchor="t" anchorCtr="0" compatLnSpc="1">
            <a:prstTxWarp prst="textNoShape">
              <a:avLst/>
            </a:prstTxWarp>
          </a:bodyPr>
          <a:lstStyle/>
          <a:p>
            <a:endParaRPr lang="en-US"/>
          </a:p>
        </p:txBody>
      </p:sp>
      <p:sp>
        <p:nvSpPr>
          <p:cNvPr id="73734" name="AutoShape 6" descr="10 by 20 orthogonal maze"/>
          <p:cNvSpPr>
            <a:spLocks noChangeAspect="1" noChangeArrowheads="1"/>
          </p:cNvSpPr>
          <p:nvPr/>
        </p:nvSpPr>
        <p:spPr bwMode="auto">
          <a:xfrm>
            <a:off x="116712" y="-144461"/>
            <a:ext cx="228659" cy="304801"/>
          </a:xfrm>
          <a:prstGeom prst="rect">
            <a:avLst/>
          </a:prstGeom>
          <a:noFill/>
        </p:spPr>
        <p:txBody>
          <a:bodyPr vert="horz" wrap="square" lIns="77221" tIns="38611" rIns="77221" bIns="38611" numCol="1" anchor="t" anchorCtr="0" compatLnSpc="1">
            <a:prstTxWarp prst="textNoShape">
              <a:avLst/>
            </a:prstTxWarp>
          </a:bodyPr>
          <a:lstStyle/>
          <a:p>
            <a:endParaRPr lang="en-US"/>
          </a:p>
        </p:txBody>
      </p:sp>
      <p:pic>
        <p:nvPicPr>
          <p:cNvPr id="16" name="Picture 8" descr="http://www.crystalinks.com/mazegreen.jpg"/>
          <p:cNvPicPr>
            <a:picLocks noChangeAspect="1" noChangeArrowheads="1"/>
          </p:cNvPicPr>
          <p:nvPr/>
        </p:nvPicPr>
        <p:blipFill>
          <a:blip r:embed="rId3" cstate="print">
            <a:biLevel thresh="50000"/>
          </a:blip>
          <a:srcRect/>
          <a:stretch>
            <a:fillRect/>
          </a:stretch>
        </p:blipFill>
        <p:spPr bwMode="auto">
          <a:xfrm>
            <a:off x="7315200" y="4419600"/>
            <a:ext cx="1383390" cy="2095500"/>
          </a:xfrm>
          <a:prstGeom prst="rect">
            <a:avLst/>
          </a:prstGeom>
          <a:noFill/>
          <a:ln w="38100">
            <a:solidFill>
              <a:schemeClr val="tx1"/>
            </a:solidFill>
          </a:ln>
        </p:spPr>
      </p:pic>
      <p:pic>
        <p:nvPicPr>
          <p:cNvPr id="17" name="Picture 2" descr="Flat map by williamtheaker"/>
          <p:cNvPicPr>
            <a:picLocks noChangeAspect="1" noChangeArrowheads="1"/>
          </p:cNvPicPr>
          <p:nvPr/>
        </p:nvPicPr>
        <p:blipFill>
          <a:blip r:embed="rId4" cstate="print"/>
          <a:srcRect/>
          <a:stretch>
            <a:fillRect/>
          </a:stretch>
        </p:blipFill>
        <p:spPr bwMode="auto">
          <a:xfrm>
            <a:off x="6934200" y="1447800"/>
            <a:ext cx="1447800" cy="1375410"/>
          </a:xfrm>
          <a:prstGeom prst="rect">
            <a:avLst/>
          </a:prstGeom>
          <a:noFill/>
        </p:spPr>
      </p:pic>
      <p:pic>
        <p:nvPicPr>
          <p:cNvPr id="73738" name="Picture 10" descr="Mouse With Cheese by SunKing2"/>
          <p:cNvPicPr>
            <a:picLocks noChangeAspect="1" noChangeArrowheads="1"/>
          </p:cNvPicPr>
          <p:nvPr/>
        </p:nvPicPr>
        <p:blipFill>
          <a:blip r:embed="rId5" cstate="print"/>
          <a:srcRect/>
          <a:stretch>
            <a:fillRect/>
          </a:stretch>
        </p:blipFill>
        <p:spPr bwMode="auto">
          <a:xfrm>
            <a:off x="6553200" y="4495800"/>
            <a:ext cx="946859" cy="1884494"/>
          </a:xfrm>
          <a:prstGeom prst="rect">
            <a:avLst/>
          </a:prstGeom>
          <a:noFill/>
        </p:spPr>
      </p:pic>
      <p:sp>
        <p:nvSpPr>
          <p:cNvPr id="14" name="Rectangle 13">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2736973799"/>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descr="thought cloud by rejon"/>
          <p:cNvPicPr>
            <a:picLocks noChangeAspect="1" noChangeArrowheads="1"/>
          </p:cNvPicPr>
          <p:nvPr/>
        </p:nvPicPr>
        <p:blipFill>
          <a:blip r:embed="rId2" cstate="print"/>
          <a:srcRect/>
          <a:stretch>
            <a:fillRect/>
          </a:stretch>
        </p:blipFill>
        <p:spPr bwMode="auto">
          <a:xfrm>
            <a:off x="6553199" y="1295401"/>
            <a:ext cx="2133601" cy="2133600"/>
          </a:xfrm>
          <a:prstGeom prst="rect">
            <a:avLst/>
          </a:prstGeom>
          <a:noFill/>
        </p:spPr>
      </p:pic>
      <p:sp>
        <p:nvSpPr>
          <p:cNvPr id="2" name="Title 1"/>
          <p:cNvSpPr>
            <a:spLocks noGrp="1"/>
          </p:cNvSpPr>
          <p:nvPr>
            <p:ph type="ctrTitle"/>
          </p:nvPr>
        </p:nvSpPr>
        <p:spPr>
          <a:xfrm>
            <a:off x="227468" y="0"/>
            <a:ext cx="6859787" cy="609600"/>
          </a:xfrm>
        </p:spPr>
        <p:txBody>
          <a:bodyPr>
            <a:normAutofit/>
          </a:bodyPr>
          <a:lstStyle/>
          <a:p>
            <a:pPr algn="l"/>
            <a:r>
              <a:rPr lang="en-US" sz="2500" b="1" u="sng" dirty="0"/>
              <a:t>Learning, Bell-Ringer</a:t>
            </a:r>
          </a:p>
        </p:txBody>
      </p:sp>
      <p:sp>
        <p:nvSpPr>
          <p:cNvPr id="7" name="Rectangle 6">
            <a:extLst>
              <a:ext uri="{FF2B5EF4-FFF2-40B4-BE49-F238E27FC236}">
                <a16:creationId xmlns="" xmlns:a16="http://schemas.microsoft.com/office/drawing/2014/main" id="{F98FE13E-E0C9-47B6-AC53-C40C8EAE71CF}"/>
              </a:ext>
            </a:extLst>
          </p:cNvPr>
          <p:cNvSpPr/>
          <p:nvPr/>
        </p:nvSpPr>
        <p:spPr>
          <a:xfrm>
            <a:off x="838200" y="1676400"/>
            <a:ext cx="2743200" cy="381000"/>
          </a:xfrm>
          <a:prstGeom prst="rect">
            <a:avLst/>
          </a:prstGeom>
          <a:solidFill>
            <a:srgbClr val="6DFE6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8" name="Rectangle 7">
            <a:extLst>
              <a:ext uri="{FF2B5EF4-FFF2-40B4-BE49-F238E27FC236}">
                <a16:creationId xmlns="" xmlns:a16="http://schemas.microsoft.com/office/drawing/2014/main" id="{6DFA650A-2278-42A0-BFC1-206E18BA3CA1}"/>
              </a:ext>
            </a:extLst>
          </p:cNvPr>
          <p:cNvSpPr/>
          <p:nvPr/>
        </p:nvSpPr>
        <p:spPr>
          <a:xfrm>
            <a:off x="838200" y="5410200"/>
            <a:ext cx="2743200" cy="381000"/>
          </a:xfrm>
          <a:prstGeom prst="rect">
            <a:avLst/>
          </a:prstGeom>
          <a:solidFill>
            <a:srgbClr val="6DFE6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73730" name="AutoShape 2" descr="10 by 20 orthogonal maze"/>
          <p:cNvSpPr>
            <a:spLocks noChangeAspect="1" noChangeArrowheads="1"/>
          </p:cNvSpPr>
          <p:nvPr/>
        </p:nvSpPr>
        <p:spPr bwMode="auto">
          <a:xfrm>
            <a:off x="116712" y="-144461"/>
            <a:ext cx="228659" cy="304801"/>
          </a:xfrm>
          <a:prstGeom prst="rect">
            <a:avLst/>
          </a:prstGeom>
          <a:noFill/>
        </p:spPr>
        <p:txBody>
          <a:bodyPr vert="horz" wrap="square" lIns="77221" tIns="38611" rIns="77221" bIns="38611" numCol="1" anchor="t" anchorCtr="0" compatLnSpc="1">
            <a:prstTxWarp prst="textNoShape">
              <a:avLst/>
            </a:prstTxWarp>
          </a:bodyPr>
          <a:lstStyle/>
          <a:p>
            <a:endParaRPr lang="en-US"/>
          </a:p>
        </p:txBody>
      </p:sp>
      <p:sp>
        <p:nvSpPr>
          <p:cNvPr id="73732" name="AutoShape 4" descr="10 by 20 orthogonal maze"/>
          <p:cNvSpPr>
            <a:spLocks noChangeAspect="1" noChangeArrowheads="1"/>
          </p:cNvSpPr>
          <p:nvPr/>
        </p:nvSpPr>
        <p:spPr bwMode="auto">
          <a:xfrm>
            <a:off x="116712" y="-144461"/>
            <a:ext cx="228659" cy="304801"/>
          </a:xfrm>
          <a:prstGeom prst="rect">
            <a:avLst/>
          </a:prstGeom>
          <a:noFill/>
        </p:spPr>
        <p:txBody>
          <a:bodyPr vert="horz" wrap="square" lIns="77221" tIns="38611" rIns="77221" bIns="38611" numCol="1" anchor="t" anchorCtr="0" compatLnSpc="1">
            <a:prstTxWarp prst="textNoShape">
              <a:avLst/>
            </a:prstTxWarp>
          </a:bodyPr>
          <a:lstStyle/>
          <a:p>
            <a:endParaRPr lang="en-US"/>
          </a:p>
        </p:txBody>
      </p:sp>
      <p:sp>
        <p:nvSpPr>
          <p:cNvPr id="73734" name="AutoShape 6" descr="10 by 20 orthogonal maze"/>
          <p:cNvSpPr>
            <a:spLocks noChangeAspect="1" noChangeArrowheads="1"/>
          </p:cNvSpPr>
          <p:nvPr/>
        </p:nvSpPr>
        <p:spPr bwMode="auto">
          <a:xfrm>
            <a:off x="116712" y="-144461"/>
            <a:ext cx="228659" cy="304801"/>
          </a:xfrm>
          <a:prstGeom prst="rect">
            <a:avLst/>
          </a:prstGeom>
          <a:noFill/>
        </p:spPr>
        <p:txBody>
          <a:bodyPr vert="horz" wrap="square" lIns="77221" tIns="38611" rIns="77221" bIns="38611" numCol="1" anchor="t" anchorCtr="0" compatLnSpc="1">
            <a:prstTxWarp prst="textNoShape">
              <a:avLst/>
            </a:prstTxWarp>
          </a:bodyPr>
          <a:lstStyle/>
          <a:p>
            <a:endParaRPr lang="en-US"/>
          </a:p>
        </p:txBody>
      </p:sp>
      <p:pic>
        <p:nvPicPr>
          <p:cNvPr id="16" name="Picture 8" descr="http://www.crystalinks.com/mazegreen.jpg"/>
          <p:cNvPicPr>
            <a:picLocks noChangeAspect="1" noChangeArrowheads="1"/>
          </p:cNvPicPr>
          <p:nvPr/>
        </p:nvPicPr>
        <p:blipFill>
          <a:blip r:embed="rId3" cstate="print">
            <a:biLevel thresh="50000"/>
          </a:blip>
          <a:srcRect/>
          <a:stretch>
            <a:fillRect/>
          </a:stretch>
        </p:blipFill>
        <p:spPr bwMode="auto">
          <a:xfrm>
            <a:off x="7315200" y="4419600"/>
            <a:ext cx="1383390" cy="2095500"/>
          </a:xfrm>
          <a:prstGeom prst="rect">
            <a:avLst/>
          </a:prstGeom>
          <a:noFill/>
          <a:ln w="38100">
            <a:solidFill>
              <a:schemeClr val="tx1"/>
            </a:solidFill>
          </a:ln>
        </p:spPr>
      </p:pic>
      <p:pic>
        <p:nvPicPr>
          <p:cNvPr id="17" name="Picture 2" descr="Flat map by williamtheaker"/>
          <p:cNvPicPr>
            <a:picLocks noChangeAspect="1" noChangeArrowheads="1"/>
          </p:cNvPicPr>
          <p:nvPr/>
        </p:nvPicPr>
        <p:blipFill>
          <a:blip r:embed="rId4" cstate="print"/>
          <a:srcRect/>
          <a:stretch>
            <a:fillRect/>
          </a:stretch>
        </p:blipFill>
        <p:spPr bwMode="auto">
          <a:xfrm>
            <a:off x="6934200" y="1447800"/>
            <a:ext cx="1447800" cy="1375410"/>
          </a:xfrm>
          <a:prstGeom prst="rect">
            <a:avLst/>
          </a:prstGeom>
          <a:noFill/>
        </p:spPr>
      </p:pic>
      <p:pic>
        <p:nvPicPr>
          <p:cNvPr id="73738" name="Picture 10" descr="Mouse With Cheese by SunKing2"/>
          <p:cNvPicPr>
            <a:picLocks noChangeAspect="1" noChangeArrowheads="1"/>
          </p:cNvPicPr>
          <p:nvPr/>
        </p:nvPicPr>
        <p:blipFill>
          <a:blip r:embed="rId5" cstate="print"/>
          <a:srcRect/>
          <a:stretch>
            <a:fillRect/>
          </a:stretch>
        </p:blipFill>
        <p:spPr bwMode="auto">
          <a:xfrm>
            <a:off x="6553200" y="4495800"/>
            <a:ext cx="946859" cy="1884494"/>
          </a:xfrm>
          <a:prstGeom prst="rect">
            <a:avLst/>
          </a:prstGeom>
          <a:noFill/>
        </p:spPr>
      </p:pic>
      <p:sp>
        <p:nvSpPr>
          <p:cNvPr id="3" name="Subtitle 2"/>
          <p:cNvSpPr>
            <a:spLocks noGrp="1"/>
          </p:cNvSpPr>
          <p:nvPr>
            <p:ph type="subTitle" idx="1"/>
          </p:nvPr>
        </p:nvSpPr>
        <p:spPr>
          <a:xfrm>
            <a:off x="198887" y="533400"/>
            <a:ext cx="8746227" cy="6172200"/>
          </a:xfrm>
        </p:spPr>
        <p:txBody>
          <a:bodyPr>
            <a:normAutofit/>
          </a:bodyPr>
          <a:lstStyle/>
          <a:p>
            <a:pPr marL="346075" indent="-346075" algn="l">
              <a:spcBef>
                <a:spcPts val="0"/>
              </a:spcBef>
              <a:buAutoNum type="arabicPeriod"/>
            </a:pPr>
            <a:r>
              <a:rPr lang="en-US" altLang="en-US" sz="2700" b="1" dirty="0"/>
              <a:t>Mental representations of the layout of our environment, or for lab rats representations of a maze, are known as…</a:t>
            </a:r>
            <a:endParaRPr lang="en-US" sz="2700" b="1" dirty="0"/>
          </a:p>
          <a:p>
            <a:pPr marL="1025525" indent="-419100" algn="l">
              <a:spcBef>
                <a:spcPts val="0"/>
              </a:spcBef>
              <a:buAutoNum type="alphaLcParenR"/>
            </a:pPr>
            <a:r>
              <a:rPr lang="en-US" sz="2700" b="1" dirty="0"/>
              <a:t>Generalization</a:t>
            </a:r>
          </a:p>
          <a:p>
            <a:pPr marL="1025525" indent="-419100" algn="l">
              <a:spcBef>
                <a:spcPts val="0"/>
              </a:spcBef>
              <a:buAutoNum type="alphaLcParenR"/>
            </a:pPr>
            <a:r>
              <a:rPr lang="en-US" sz="2700" b="1" dirty="0"/>
              <a:t>Cognitive Maps</a:t>
            </a:r>
          </a:p>
          <a:p>
            <a:pPr marL="1025525" indent="-419100" algn="l">
              <a:spcBef>
                <a:spcPts val="0"/>
              </a:spcBef>
              <a:buAutoNum type="alphaLcParenR"/>
            </a:pPr>
            <a:r>
              <a:rPr lang="en-US" sz="2700" b="1" dirty="0"/>
              <a:t>Spontaneous Recovery</a:t>
            </a:r>
          </a:p>
          <a:p>
            <a:pPr marL="1025525" indent="-419100" algn="l">
              <a:spcBef>
                <a:spcPts val="0"/>
              </a:spcBef>
              <a:buAutoNum type="alphaLcParenR"/>
            </a:pPr>
            <a:r>
              <a:rPr lang="en-US" sz="2700" b="1" dirty="0"/>
              <a:t>Conditioned Reinforcement</a:t>
            </a:r>
          </a:p>
          <a:p>
            <a:pPr marL="1025525" indent="-419100" algn="l">
              <a:spcBef>
                <a:spcPts val="0"/>
              </a:spcBef>
              <a:buAutoNum type="alphaLcParenR"/>
            </a:pPr>
            <a:r>
              <a:rPr lang="en-US" sz="2700" b="1" dirty="0"/>
              <a:t>Modeling</a:t>
            </a:r>
          </a:p>
          <a:p>
            <a:pPr marL="431687" algn="l">
              <a:spcBef>
                <a:spcPts val="0"/>
              </a:spcBef>
            </a:pPr>
            <a:endParaRPr lang="en-US" sz="2700" b="1" dirty="0"/>
          </a:p>
          <a:p>
            <a:pPr marL="339183" indent="-339183" algn="l">
              <a:spcBef>
                <a:spcPts val="0"/>
              </a:spcBef>
            </a:pPr>
            <a:r>
              <a:rPr lang="en-US" sz="2700" b="1" dirty="0"/>
              <a:t>2. Such mental representations are based on ___________, which occurs without reinforcement but becomes apparent when an incentive is given.</a:t>
            </a:r>
          </a:p>
          <a:p>
            <a:pPr marL="1023938" indent="-433388" algn="l">
              <a:spcBef>
                <a:spcPts val="0"/>
              </a:spcBef>
              <a:buAutoNum type="alphaLcParenR"/>
            </a:pPr>
            <a:r>
              <a:rPr lang="en-US" sz="2700" b="1" dirty="0"/>
              <a:t>Cognitive Maps</a:t>
            </a:r>
          </a:p>
          <a:p>
            <a:pPr marL="1023938" indent="-433388" algn="l">
              <a:spcBef>
                <a:spcPts val="0"/>
              </a:spcBef>
              <a:buAutoNum type="alphaLcParenR"/>
            </a:pPr>
            <a:r>
              <a:rPr lang="en-US" sz="2700" b="1" dirty="0"/>
              <a:t>Operant Chambers</a:t>
            </a:r>
          </a:p>
          <a:p>
            <a:pPr marL="1023938" indent="-433388" algn="l">
              <a:spcBef>
                <a:spcPts val="0"/>
              </a:spcBef>
              <a:buAutoNum type="alphaLcParenR"/>
            </a:pPr>
            <a:r>
              <a:rPr lang="en-US" sz="2700" b="1" dirty="0"/>
              <a:t>Latent Learning</a:t>
            </a:r>
          </a:p>
          <a:p>
            <a:pPr marL="1023938" indent="-433388" algn="l">
              <a:spcBef>
                <a:spcPts val="0"/>
              </a:spcBef>
              <a:buAutoNum type="alphaLcParenR"/>
            </a:pPr>
            <a:r>
              <a:rPr lang="en-US" sz="2700" b="1" dirty="0"/>
              <a:t>Observational Learning</a:t>
            </a:r>
          </a:p>
          <a:p>
            <a:pPr marL="339183" indent="-339183" algn="l"/>
            <a:endParaRPr lang="en-US" sz="2500" b="1" dirty="0"/>
          </a:p>
          <a:p>
            <a:pPr algn="l"/>
            <a:endParaRPr lang="en-US" dirty="0"/>
          </a:p>
        </p:txBody>
      </p:sp>
      <p:sp>
        <p:nvSpPr>
          <p:cNvPr id="14" name="Rectangle 13">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2736973799"/>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CA95DF4-8BED-4C80-8402-758CB075E7E9}"/>
              </a:ext>
            </a:extLst>
          </p:cNvPr>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50031958"/>
              </p:ext>
            </p:extLst>
          </p:nvPr>
        </p:nvGraphicFramePr>
        <p:xfrm>
          <a:off x="76201" y="762000"/>
          <a:ext cx="8991599" cy="6019801"/>
        </p:xfrm>
        <a:graphic>
          <a:graphicData uri="http://schemas.openxmlformats.org/drawingml/2006/table">
            <a:tbl>
              <a:tblPr firstRow="1" bandRow="1">
                <a:tableStyleId>{5C22544A-7EE6-4342-B048-85BDC9FD1C3A}</a:tableStyleId>
              </a:tblPr>
              <a:tblGrid>
                <a:gridCol w="1340852">
                  <a:extLst>
                    <a:ext uri="{9D8B030D-6E8A-4147-A177-3AD203B41FA5}">
                      <a16:colId xmlns="" xmlns:a16="http://schemas.microsoft.com/office/drawing/2014/main" val="20000"/>
                    </a:ext>
                  </a:extLst>
                </a:gridCol>
                <a:gridCol w="7650747">
                  <a:extLst>
                    <a:ext uri="{9D8B030D-6E8A-4147-A177-3AD203B41FA5}">
                      <a16:colId xmlns="" xmlns:a16="http://schemas.microsoft.com/office/drawing/2014/main" val="20001"/>
                    </a:ext>
                  </a:extLst>
                </a:gridCol>
              </a:tblGrid>
              <a:tr h="704061">
                <a:tc>
                  <a:txBody>
                    <a:bodyPr/>
                    <a:lstStyle/>
                    <a:p>
                      <a:endParaRPr lang="en-US" sz="1800" dirty="0"/>
                    </a:p>
                    <a:p>
                      <a:pPr algn="ctr"/>
                      <a:r>
                        <a:rPr lang="en-US" sz="2000" dirty="0"/>
                        <a:t>Day</a:t>
                      </a:r>
                    </a:p>
                  </a:txBody>
                  <a:tcPr/>
                </a:tc>
                <a:tc>
                  <a:txBody>
                    <a:bodyPr/>
                    <a:lstStyle/>
                    <a:p>
                      <a:endParaRPr lang="en-US" sz="1800" dirty="0"/>
                    </a:p>
                    <a:p>
                      <a:pPr algn="ctr"/>
                      <a:r>
                        <a:rPr lang="en-US" sz="2000" dirty="0"/>
                        <a:t>Answers</a:t>
                      </a:r>
                    </a:p>
                  </a:txBody>
                  <a:tcPr/>
                </a:tc>
                <a:extLst>
                  <a:ext uri="{0D108BD9-81ED-4DB2-BD59-A6C34878D82A}">
                    <a16:rowId xmlns="" xmlns:a16="http://schemas.microsoft.com/office/drawing/2014/main" val="10000"/>
                  </a:ext>
                </a:extLst>
              </a:tr>
              <a:tr h="1063148">
                <a:tc>
                  <a:txBody>
                    <a:bodyPr/>
                    <a:lstStyle/>
                    <a:p>
                      <a:endParaRPr lang="en-US" sz="1800" dirty="0"/>
                    </a:p>
                  </a:txBody>
                  <a:tcPr/>
                </a:tc>
                <a:tc>
                  <a:txBody>
                    <a:bodyPr/>
                    <a:lstStyle/>
                    <a:p>
                      <a:endParaRPr lang="en-US" sz="1800" dirty="0"/>
                    </a:p>
                  </a:txBody>
                  <a:tcPr/>
                </a:tc>
                <a:extLst>
                  <a:ext uri="{0D108BD9-81ED-4DB2-BD59-A6C34878D82A}">
                    <a16:rowId xmlns="" xmlns:a16="http://schemas.microsoft.com/office/drawing/2014/main" val="10001"/>
                  </a:ext>
                </a:extLst>
              </a:tr>
              <a:tr h="1063148">
                <a:tc>
                  <a:txBody>
                    <a:bodyPr/>
                    <a:lstStyle/>
                    <a:p>
                      <a:endParaRPr lang="en-US" sz="1800" dirty="0"/>
                    </a:p>
                  </a:txBody>
                  <a:tcPr/>
                </a:tc>
                <a:tc>
                  <a:txBody>
                    <a:bodyPr/>
                    <a:lstStyle/>
                    <a:p>
                      <a:endParaRPr lang="en-US" sz="1800" dirty="0"/>
                    </a:p>
                  </a:txBody>
                  <a:tcPr/>
                </a:tc>
                <a:extLst>
                  <a:ext uri="{0D108BD9-81ED-4DB2-BD59-A6C34878D82A}">
                    <a16:rowId xmlns="" xmlns:a16="http://schemas.microsoft.com/office/drawing/2014/main" val="10002"/>
                  </a:ext>
                </a:extLst>
              </a:tr>
              <a:tr h="1063148">
                <a:tc>
                  <a:txBody>
                    <a:bodyPr/>
                    <a:lstStyle/>
                    <a:p>
                      <a:endParaRPr lang="en-US" sz="1800"/>
                    </a:p>
                  </a:txBody>
                  <a:tcPr/>
                </a:tc>
                <a:tc>
                  <a:txBody>
                    <a:bodyPr/>
                    <a:lstStyle/>
                    <a:p>
                      <a:endParaRPr lang="en-US" sz="1800"/>
                    </a:p>
                  </a:txBody>
                  <a:tcPr/>
                </a:tc>
                <a:extLst>
                  <a:ext uri="{0D108BD9-81ED-4DB2-BD59-A6C34878D82A}">
                    <a16:rowId xmlns="" xmlns:a16="http://schemas.microsoft.com/office/drawing/2014/main" val="10003"/>
                  </a:ext>
                </a:extLst>
              </a:tr>
              <a:tr h="1063148">
                <a:tc>
                  <a:txBody>
                    <a:bodyPr/>
                    <a:lstStyle/>
                    <a:p>
                      <a:endParaRPr lang="en-US" sz="1800" dirty="0"/>
                    </a:p>
                  </a:txBody>
                  <a:tcPr/>
                </a:tc>
                <a:tc>
                  <a:txBody>
                    <a:bodyPr/>
                    <a:lstStyle/>
                    <a:p>
                      <a:endParaRPr lang="en-US" sz="1800"/>
                    </a:p>
                  </a:txBody>
                  <a:tcPr/>
                </a:tc>
                <a:extLst>
                  <a:ext uri="{0D108BD9-81ED-4DB2-BD59-A6C34878D82A}">
                    <a16:rowId xmlns="" xmlns:a16="http://schemas.microsoft.com/office/drawing/2014/main" val="10004"/>
                  </a:ext>
                </a:extLst>
              </a:tr>
              <a:tr h="1063148">
                <a:tc>
                  <a:txBody>
                    <a:bodyPr/>
                    <a:lstStyle/>
                    <a:p>
                      <a:endParaRPr lang="en-US" sz="1800"/>
                    </a:p>
                  </a:txBody>
                  <a:tcPr/>
                </a:tc>
                <a:tc>
                  <a:txBody>
                    <a:bodyPr/>
                    <a:lstStyle/>
                    <a:p>
                      <a:endParaRPr lang="en-US" sz="1800" dirty="0"/>
                    </a:p>
                  </a:txBody>
                  <a:tcPr/>
                </a:tc>
                <a:extLst>
                  <a:ext uri="{0D108BD9-81ED-4DB2-BD59-A6C34878D82A}">
                    <a16:rowId xmlns="" xmlns:a16="http://schemas.microsoft.com/office/drawing/2014/main" val="10005"/>
                  </a:ext>
                </a:extLst>
              </a:tr>
            </a:tbl>
          </a:graphicData>
        </a:graphic>
      </p:graphicFrame>
      <p:sp>
        <p:nvSpPr>
          <p:cNvPr id="6" name="TextBox 5"/>
          <p:cNvSpPr txBox="1"/>
          <p:nvPr/>
        </p:nvSpPr>
        <p:spPr>
          <a:xfrm>
            <a:off x="304800" y="152400"/>
            <a:ext cx="2286000" cy="545875"/>
          </a:xfrm>
          <a:prstGeom prst="rect">
            <a:avLst/>
          </a:prstGeom>
          <a:noFill/>
          <a:ln w="57150">
            <a:solidFill>
              <a:schemeClr val="bg1"/>
            </a:solidFill>
          </a:ln>
        </p:spPr>
        <p:txBody>
          <a:bodyPr wrap="square" lIns="77221" tIns="38611" rIns="77221" bIns="38611" rtlCol="0">
            <a:spAutoFit/>
          </a:bodyPr>
          <a:lstStyle/>
          <a:p>
            <a:r>
              <a:rPr lang="en-US" b="1" u="sng" dirty="0">
                <a:solidFill>
                  <a:sysClr val="windowText" lastClr="000000"/>
                </a:solidFill>
              </a:rPr>
              <a:t>Psychology of Learning</a:t>
            </a:r>
          </a:p>
          <a:p>
            <a:r>
              <a:rPr lang="en-US" b="1" u="sng" dirty="0">
                <a:solidFill>
                  <a:sysClr val="windowText" lastClr="000000"/>
                </a:solidFill>
              </a:rPr>
              <a:t>Bell-Ringers</a:t>
            </a:r>
          </a:p>
        </p:txBody>
      </p:sp>
      <p:sp>
        <p:nvSpPr>
          <p:cNvPr id="8" name="TextBox 7"/>
          <p:cNvSpPr txBox="1"/>
          <p:nvPr/>
        </p:nvSpPr>
        <p:spPr>
          <a:xfrm>
            <a:off x="5867400" y="152400"/>
            <a:ext cx="2971800" cy="539641"/>
          </a:xfrm>
          <a:prstGeom prst="rect">
            <a:avLst/>
          </a:prstGeom>
          <a:noFill/>
          <a:ln w="57150">
            <a:solidFill>
              <a:schemeClr val="bg1"/>
            </a:solidFill>
          </a:ln>
        </p:spPr>
        <p:txBody>
          <a:bodyPr wrap="square" lIns="77221" tIns="38611" rIns="77221" bIns="38611" rtlCol="0">
            <a:spAutoFit/>
          </a:bodyPr>
          <a:lstStyle/>
          <a:p>
            <a:r>
              <a:rPr lang="en-US" b="1" u="sng" dirty="0">
                <a:ln>
                  <a:solidFill>
                    <a:sysClr val="windowText" lastClr="000000"/>
                  </a:solidFill>
                </a:ln>
                <a:solidFill>
                  <a:sysClr val="windowText" lastClr="000000"/>
                </a:solidFill>
              </a:rPr>
              <a:t>Name:			_____</a:t>
            </a:r>
          </a:p>
          <a:p>
            <a:r>
              <a:rPr lang="en-US" b="1" u="sng" dirty="0">
                <a:ln>
                  <a:solidFill>
                    <a:sysClr val="windowText" lastClr="000000"/>
                  </a:solidFill>
                </a:ln>
                <a:solidFill>
                  <a:sysClr val="windowText" lastClr="000000"/>
                </a:solidFill>
              </a:rPr>
              <a:t>Period:			_____</a:t>
            </a:r>
          </a:p>
        </p:txBody>
      </p:sp>
      <p:sp>
        <p:nvSpPr>
          <p:cNvPr id="7" name="TextBox 6"/>
          <p:cNvSpPr txBox="1"/>
          <p:nvPr/>
        </p:nvSpPr>
        <p:spPr>
          <a:xfrm>
            <a:off x="2743200" y="152400"/>
            <a:ext cx="2971800" cy="545875"/>
          </a:xfrm>
          <a:prstGeom prst="rect">
            <a:avLst/>
          </a:prstGeom>
          <a:noFill/>
          <a:ln w="57150">
            <a:solidFill>
              <a:schemeClr val="bg1"/>
            </a:solidFill>
          </a:ln>
        </p:spPr>
        <p:txBody>
          <a:bodyPr wrap="square" lIns="77221" tIns="38611" rIns="77221" bIns="38611" rtlCol="0">
            <a:spAutoFit/>
          </a:bodyPr>
          <a:lstStyle/>
          <a:p>
            <a:pPr algn="ctr"/>
            <a:r>
              <a:rPr lang="en-US" b="1" u="sng" dirty="0">
                <a:ln>
                  <a:solidFill>
                    <a:sysClr val="windowText" lastClr="000000"/>
                  </a:solidFill>
                </a:ln>
                <a:solidFill>
                  <a:sysClr val="windowText" lastClr="000000"/>
                </a:solidFill>
              </a:rPr>
              <a:t>Week of</a:t>
            </a:r>
          </a:p>
          <a:p>
            <a:pPr algn="ctr"/>
            <a:r>
              <a:rPr lang="en-US" b="1" u="sng" dirty="0">
                <a:ln>
                  <a:solidFill>
                    <a:sysClr val="windowText" lastClr="000000"/>
                  </a:solidFill>
                </a:ln>
                <a:solidFill>
                  <a:sysClr val="windowText" lastClr="000000"/>
                </a:solidFill>
              </a:rPr>
              <a:t> ____/_____/_______</a:t>
            </a: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611" y="304801"/>
            <a:ext cx="6859787" cy="609600"/>
          </a:xfrm>
        </p:spPr>
        <p:txBody>
          <a:bodyPr>
            <a:noAutofit/>
          </a:bodyPr>
          <a:lstStyle/>
          <a:p>
            <a:r>
              <a:rPr lang="en-US" sz="3400" b="1" u="sng" dirty="0"/>
              <a:t>Learning Concept Resources</a:t>
            </a:r>
          </a:p>
        </p:txBody>
      </p:sp>
      <p:sp>
        <p:nvSpPr>
          <p:cNvPr id="3" name="Subtitle 2"/>
          <p:cNvSpPr>
            <a:spLocks noGrp="1"/>
          </p:cNvSpPr>
          <p:nvPr>
            <p:ph type="subTitle" idx="1"/>
          </p:nvPr>
        </p:nvSpPr>
        <p:spPr>
          <a:xfrm>
            <a:off x="198887" y="685800"/>
            <a:ext cx="8746227" cy="5791200"/>
          </a:xfrm>
        </p:spPr>
        <p:txBody>
          <a:bodyPr>
            <a:normAutofit/>
          </a:bodyPr>
          <a:lstStyle/>
          <a:p>
            <a:pPr algn="l"/>
            <a:endParaRPr lang="en-US" sz="2500" dirty="0"/>
          </a:p>
          <a:p>
            <a:pPr algn="l">
              <a:buFont typeface="Arial" pitchFamily="34" charset="0"/>
              <a:buChar char="•"/>
            </a:pPr>
            <a:r>
              <a:rPr lang="en-US" sz="2500" b="1" dirty="0"/>
              <a:t>  Simulation: Maze Learning – </a:t>
            </a:r>
            <a:r>
              <a:rPr lang="en-US" sz="2500" b="1" dirty="0" err="1"/>
              <a:t>PsychSim</a:t>
            </a:r>
            <a:r>
              <a:rPr lang="en-US" sz="2500" b="1" dirty="0"/>
              <a:t> Tutorials -  </a:t>
            </a:r>
            <a:r>
              <a:rPr lang="en-US" sz="2500" b="1" dirty="0">
                <a:hlinkClick r:id="rId2" invalidUrl="http://bcs.worthpublishers.com/webpub/Ektron/Myers_Psychology 10e/PsychSim5_Tutorials/MazeLearning/MazeLearning.htm"/>
              </a:rPr>
              <a:t>http://</a:t>
            </a:r>
            <a:r>
              <a:rPr lang="en-US" sz="2500" b="1" dirty="0" smtClean="0">
                <a:hlinkClick r:id="rId3" invalidUrl="http://bcs.worthpublishers.com/webpub/Ektron/Myers_Psychology 10e/PsychSim5_Tutorials/MazeLearning/MazeLearning.htm"/>
              </a:rPr>
              <a:t>bcs.worthpublishers.com/webpub/Ektron/Myers_Psychology%2010e/PsychSim5_Tutorials/MazeLearning/MazeLearning.htm</a:t>
            </a:r>
            <a:endParaRPr lang="en-US" sz="2500" b="1" dirty="0" smtClean="0"/>
          </a:p>
          <a:p>
            <a:pPr algn="l"/>
            <a:endParaRPr lang="en-US" sz="2500" b="1" dirty="0" smtClean="0"/>
          </a:p>
          <a:p>
            <a:pPr algn="l">
              <a:buFont typeface="Arial" pitchFamily="34" charset="0"/>
              <a:buChar char="•"/>
            </a:pPr>
            <a:r>
              <a:rPr lang="en-US" sz="2500" b="1" dirty="0" smtClean="0"/>
              <a:t>  Article: Rats, Bees, and Brains: The Death of the "Cognitive Map“ – Scientific American - </a:t>
            </a:r>
            <a:r>
              <a:rPr lang="en-US" sz="2500" b="1" dirty="0" smtClean="0">
                <a:hlinkClick r:id="rId4"/>
              </a:rPr>
              <a:t>https://blogs.scientificamerican.com/thoughtful-animal/httpblogsscientificamericancomthoughtful-animal20110712rats-bees-and-brains-the-death-of-the-cognitive-map/</a:t>
            </a:r>
            <a:endParaRPr lang="en-US" sz="2500" b="1" dirty="0" smtClean="0"/>
          </a:p>
          <a:p>
            <a:pPr algn="l"/>
            <a:endParaRPr lang="en-US" sz="2500" b="1" dirty="0" smtClean="0"/>
          </a:p>
          <a:p>
            <a:pPr algn="l">
              <a:buFont typeface="Arial" pitchFamily="34" charset="0"/>
              <a:buChar char="•"/>
            </a:pPr>
            <a:r>
              <a:rPr lang="en-US" sz="2500" b="1" dirty="0" smtClean="0"/>
              <a:t>  Article: </a:t>
            </a:r>
            <a:r>
              <a:rPr lang="en-US" sz="2500" b="1" dirty="0" err="1" smtClean="0"/>
              <a:t>Tolman</a:t>
            </a:r>
            <a:r>
              <a:rPr lang="en-US" sz="2500" b="1" dirty="0" smtClean="0"/>
              <a:t>, Latent Learning – Simply Psychology - </a:t>
            </a:r>
            <a:r>
              <a:rPr lang="en-US" sz="2500" b="1" dirty="0" smtClean="0">
                <a:hlinkClick r:id="rId5"/>
              </a:rPr>
              <a:t>https://www.simplypsychology.org/tolman.html</a:t>
            </a:r>
            <a:endParaRPr lang="en-US" sz="2500" b="1" dirty="0" smtClean="0"/>
          </a:p>
          <a:p>
            <a:pPr algn="l"/>
            <a:endParaRPr lang="en-US" sz="2500" b="1" dirty="0" smtClean="0"/>
          </a:p>
          <a:p>
            <a:pPr algn="l">
              <a:buFont typeface="Arial" pitchFamily="34" charset="0"/>
              <a:buChar char="•"/>
            </a:pPr>
            <a:endParaRPr lang="en-US" sz="2500" b="1" dirty="0"/>
          </a:p>
          <a:p>
            <a:pPr algn="l">
              <a:buFont typeface="Arial" pitchFamily="34" charset="0"/>
              <a:buChar char="•"/>
            </a:pPr>
            <a:endParaRPr lang="en-US" sz="2500" b="1" dirty="0"/>
          </a:p>
        </p:txBody>
      </p:sp>
      <p:sp>
        <p:nvSpPr>
          <p:cNvPr id="5" name="Rectangle 4">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3062635363"/>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887" y="609600"/>
            <a:ext cx="8746227" cy="6019800"/>
          </a:xfrm>
        </p:spPr>
        <p:txBody>
          <a:bodyPr>
            <a:normAutofit lnSpcReduction="10000"/>
          </a:bodyPr>
          <a:lstStyle/>
          <a:p>
            <a:pPr marL="339183" indent="-339183" algn="l">
              <a:spcBef>
                <a:spcPts val="0"/>
              </a:spcBef>
            </a:pPr>
            <a:r>
              <a:rPr lang="en-US" sz="2800" b="1" dirty="0"/>
              <a:t>1. Promising students a pizza party for doing work they already enjoy doing is most likely to undermine…</a:t>
            </a:r>
          </a:p>
          <a:p>
            <a:pPr marL="866056" indent="-431687" algn="l">
              <a:spcBef>
                <a:spcPts val="0"/>
              </a:spcBef>
              <a:buAutoNum type="alphaLcParenR"/>
            </a:pPr>
            <a:r>
              <a:rPr lang="en-US" sz="2800" b="1" dirty="0"/>
              <a:t>Latent Learning</a:t>
            </a:r>
          </a:p>
          <a:p>
            <a:pPr marL="866056" indent="-431687" algn="l">
              <a:spcBef>
                <a:spcPts val="0"/>
              </a:spcBef>
              <a:buAutoNum type="alphaLcParenR"/>
            </a:pPr>
            <a:r>
              <a:rPr lang="en-US" sz="2800" b="1" dirty="0"/>
              <a:t>Shaping</a:t>
            </a:r>
          </a:p>
          <a:p>
            <a:pPr marL="866056" indent="-431687" algn="l">
              <a:spcBef>
                <a:spcPts val="0"/>
              </a:spcBef>
              <a:buAutoNum type="alphaLcParenR"/>
            </a:pPr>
            <a:r>
              <a:rPr lang="en-US" sz="2800" b="1" dirty="0"/>
              <a:t>Secondary Reinforcement</a:t>
            </a:r>
          </a:p>
          <a:p>
            <a:pPr marL="866056" indent="-431687" algn="l">
              <a:spcBef>
                <a:spcPts val="0"/>
              </a:spcBef>
              <a:buAutoNum type="alphaLcParenR"/>
            </a:pPr>
            <a:r>
              <a:rPr lang="en-US" sz="2800" b="1" dirty="0"/>
              <a:t>Intrinsic Motivation</a:t>
            </a:r>
          </a:p>
          <a:p>
            <a:pPr marL="866056" indent="-431687" algn="l">
              <a:spcBef>
                <a:spcPts val="0"/>
              </a:spcBef>
              <a:buAutoNum type="alphaLcParenR"/>
            </a:pPr>
            <a:r>
              <a:rPr lang="en-US" sz="2800" b="1" dirty="0"/>
              <a:t>Generalization</a:t>
            </a:r>
          </a:p>
          <a:p>
            <a:pPr marL="431687" algn="l">
              <a:spcBef>
                <a:spcPts val="0"/>
              </a:spcBef>
            </a:pPr>
            <a:endParaRPr lang="en-US" sz="2800" b="1" dirty="0"/>
          </a:p>
          <a:p>
            <a:pPr marL="339183" indent="-339183" algn="l">
              <a:spcBef>
                <a:spcPts val="0"/>
              </a:spcBef>
            </a:pPr>
            <a:r>
              <a:rPr lang="en-US" sz="2800" b="1" dirty="0"/>
              <a:t>2. It would be much easier to train your dog (Sparky) to bark for a treat than it would be to train Sparky to do back flips for a treat.  This shows the significance of ________ in learning.</a:t>
            </a:r>
          </a:p>
          <a:p>
            <a:pPr marL="868737" indent="-434369" algn="l">
              <a:spcBef>
                <a:spcPts val="0"/>
              </a:spcBef>
              <a:buAutoNum type="alphaLcParenR"/>
            </a:pPr>
            <a:r>
              <a:rPr lang="en-US" sz="2800" b="1" dirty="0"/>
              <a:t>Biological Predispositions</a:t>
            </a:r>
          </a:p>
          <a:p>
            <a:pPr marL="868737" indent="-434369" algn="l">
              <a:spcBef>
                <a:spcPts val="0"/>
              </a:spcBef>
              <a:buAutoNum type="alphaLcParenR"/>
            </a:pPr>
            <a:r>
              <a:rPr lang="en-US" sz="2800" b="1" dirty="0"/>
              <a:t>Primary Reinforcement</a:t>
            </a:r>
          </a:p>
          <a:p>
            <a:pPr marL="868737" indent="-434369" algn="l">
              <a:spcBef>
                <a:spcPts val="0"/>
              </a:spcBef>
              <a:buAutoNum type="alphaLcParenR"/>
            </a:pPr>
            <a:r>
              <a:rPr lang="en-US" sz="2800" b="1" dirty="0"/>
              <a:t>Spontaneous Recovery</a:t>
            </a:r>
          </a:p>
          <a:p>
            <a:pPr marL="868737" indent="-434369" algn="l">
              <a:spcBef>
                <a:spcPts val="0"/>
              </a:spcBef>
              <a:buAutoNum type="alphaLcParenR"/>
            </a:pPr>
            <a:r>
              <a:rPr lang="en-US" sz="2800" b="1" dirty="0"/>
              <a:t>Latent Learning</a:t>
            </a:r>
          </a:p>
          <a:p>
            <a:pPr marL="868737" indent="-434369" algn="l">
              <a:spcBef>
                <a:spcPts val="0"/>
              </a:spcBef>
              <a:buAutoNum type="alphaLcParenR"/>
            </a:pPr>
            <a:r>
              <a:rPr lang="en-US" sz="2800" b="1" dirty="0"/>
              <a:t>Delayed Reinforcement</a:t>
            </a:r>
            <a:r>
              <a:rPr lang="en-US" sz="2500" b="1" dirty="0"/>
              <a:t>	</a:t>
            </a:r>
          </a:p>
          <a:p>
            <a:pPr marL="339183" indent="-339183" algn="l"/>
            <a:endParaRPr lang="en-US" sz="2500" b="1" dirty="0"/>
          </a:p>
          <a:p>
            <a:pPr algn="l"/>
            <a:endParaRPr lang="en-US" dirty="0"/>
          </a:p>
        </p:txBody>
      </p:sp>
      <p:sp>
        <p:nvSpPr>
          <p:cNvPr id="2" name="Title 1"/>
          <p:cNvSpPr>
            <a:spLocks noGrp="1"/>
          </p:cNvSpPr>
          <p:nvPr>
            <p:ph type="ctrTitle"/>
          </p:nvPr>
        </p:nvSpPr>
        <p:spPr>
          <a:xfrm>
            <a:off x="227468" y="0"/>
            <a:ext cx="6859787" cy="609600"/>
          </a:xfrm>
        </p:spPr>
        <p:txBody>
          <a:bodyPr>
            <a:normAutofit/>
          </a:bodyPr>
          <a:lstStyle/>
          <a:p>
            <a:pPr algn="l"/>
            <a:r>
              <a:rPr lang="en-US" sz="2500" b="1" u="sng" dirty="0"/>
              <a:t>Learning, Bell-Ringer</a:t>
            </a:r>
          </a:p>
        </p:txBody>
      </p:sp>
      <p:pic>
        <p:nvPicPr>
          <p:cNvPr id="2050" name="Picture 2" descr="Boy with Book by oksmith"/>
          <p:cNvPicPr>
            <a:picLocks noChangeAspect="1" noChangeArrowheads="1"/>
          </p:cNvPicPr>
          <p:nvPr/>
        </p:nvPicPr>
        <p:blipFill>
          <a:blip r:embed="rId2" cstate="print"/>
          <a:srcRect/>
          <a:stretch>
            <a:fillRect/>
          </a:stretch>
        </p:blipFill>
        <p:spPr bwMode="auto">
          <a:xfrm>
            <a:off x="7383957" y="1570410"/>
            <a:ext cx="1226643" cy="1706190"/>
          </a:xfrm>
          <a:prstGeom prst="rect">
            <a:avLst/>
          </a:prstGeom>
          <a:noFill/>
        </p:spPr>
      </p:pic>
      <p:pic>
        <p:nvPicPr>
          <p:cNvPr id="2054" name="Picture 6" descr="Dancing Pizza by chanellelloyd1"/>
          <p:cNvPicPr>
            <a:picLocks noChangeAspect="1" noChangeArrowheads="1"/>
          </p:cNvPicPr>
          <p:nvPr/>
        </p:nvPicPr>
        <p:blipFill>
          <a:blip r:embed="rId3" cstate="print"/>
          <a:srcRect/>
          <a:stretch>
            <a:fillRect/>
          </a:stretch>
        </p:blipFill>
        <p:spPr bwMode="auto">
          <a:xfrm>
            <a:off x="6019800" y="1295401"/>
            <a:ext cx="1447800" cy="2057400"/>
          </a:xfrm>
          <a:prstGeom prst="rect">
            <a:avLst/>
          </a:prstGeom>
          <a:noFill/>
        </p:spPr>
      </p:pic>
      <p:pic>
        <p:nvPicPr>
          <p:cNvPr id="2056" name="Picture 8" descr="Dog Bone by Animystik"/>
          <p:cNvPicPr>
            <a:picLocks noChangeAspect="1" noChangeArrowheads="1"/>
          </p:cNvPicPr>
          <p:nvPr/>
        </p:nvPicPr>
        <p:blipFill>
          <a:blip r:embed="rId4" cstate="print">
            <a:lum bright="40000"/>
          </a:blip>
          <a:srcRect/>
          <a:stretch>
            <a:fillRect/>
          </a:stretch>
        </p:blipFill>
        <p:spPr bwMode="auto">
          <a:xfrm>
            <a:off x="7658906" y="5257800"/>
            <a:ext cx="1099325" cy="762000"/>
          </a:xfrm>
          <a:prstGeom prst="rect">
            <a:avLst/>
          </a:prstGeom>
          <a:noFill/>
        </p:spPr>
      </p:pic>
      <p:pic>
        <p:nvPicPr>
          <p:cNvPr id="11" name="Picture 10" descr="Dog silhouette by rdevries"/>
          <p:cNvPicPr>
            <a:picLocks noChangeAspect="1" noChangeArrowheads="1"/>
          </p:cNvPicPr>
          <p:nvPr/>
        </p:nvPicPr>
        <p:blipFill>
          <a:blip r:embed="rId5" cstate="print"/>
          <a:srcRect/>
          <a:stretch>
            <a:fillRect/>
          </a:stretch>
        </p:blipFill>
        <p:spPr bwMode="auto">
          <a:xfrm>
            <a:off x="5200813" y="4724400"/>
            <a:ext cx="2456032" cy="1666939"/>
          </a:xfrm>
          <a:prstGeom prst="rect">
            <a:avLst/>
          </a:prstGeom>
          <a:noFill/>
        </p:spPr>
      </p:pic>
      <p:sp>
        <p:nvSpPr>
          <p:cNvPr id="12" name="Rectangle 11">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2736973799"/>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468" y="0"/>
            <a:ext cx="6859787" cy="609600"/>
          </a:xfrm>
        </p:spPr>
        <p:txBody>
          <a:bodyPr>
            <a:normAutofit/>
          </a:bodyPr>
          <a:lstStyle/>
          <a:p>
            <a:pPr algn="l"/>
            <a:r>
              <a:rPr lang="en-US" sz="2500" b="1" u="sng" dirty="0"/>
              <a:t>Learning, Bell-Ringer</a:t>
            </a:r>
          </a:p>
        </p:txBody>
      </p:sp>
      <p:sp>
        <p:nvSpPr>
          <p:cNvPr id="7" name="Rectangle 6">
            <a:extLst>
              <a:ext uri="{FF2B5EF4-FFF2-40B4-BE49-F238E27FC236}">
                <a16:creationId xmlns="" xmlns:a16="http://schemas.microsoft.com/office/drawing/2014/main" id="{F98FE13E-E0C9-47B6-AC53-C40C8EAE71CF}"/>
              </a:ext>
            </a:extLst>
          </p:cNvPr>
          <p:cNvSpPr/>
          <p:nvPr/>
        </p:nvSpPr>
        <p:spPr>
          <a:xfrm>
            <a:off x="685800" y="2362200"/>
            <a:ext cx="3505200" cy="304800"/>
          </a:xfrm>
          <a:prstGeom prst="rect">
            <a:avLst/>
          </a:prstGeom>
          <a:solidFill>
            <a:srgbClr val="6DFE6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8" name="Rectangle 7">
            <a:extLst>
              <a:ext uri="{FF2B5EF4-FFF2-40B4-BE49-F238E27FC236}">
                <a16:creationId xmlns="" xmlns:a16="http://schemas.microsoft.com/office/drawing/2014/main" id="{6DFA650A-2278-42A0-BFC1-206E18BA3CA1}"/>
              </a:ext>
            </a:extLst>
          </p:cNvPr>
          <p:cNvSpPr/>
          <p:nvPr/>
        </p:nvSpPr>
        <p:spPr>
          <a:xfrm>
            <a:off x="609600" y="4724400"/>
            <a:ext cx="4419600" cy="381000"/>
          </a:xfrm>
          <a:prstGeom prst="rect">
            <a:avLst/>
          </a:prstGeom>
          <a:solidFill>
            <a:srgbClr val="6DFE6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pic>
        <p:nvPicPr>
          <p:cNvPr id="2050" name="Picture 2" descr="Boy with Book by oksmith"/>
          <p:cNvPicPr>
            <a:picLocks noChangeAspect="1" noChangeArrowheads="1"/>
          </p:cNvPicPr>
          <p:nvPr/>
        </p:nvPicPr>
        <p:blipFill>
          <a:blip r:embed="rId2" cstate="print"/>
          <a:srcRect/>
          <a:stretch>
            <a:fillRect/>
          </a:stretch>
        </p:blipFill>
        <p:spPr bwMode="auto">
          <a:xfrm>
            <a:off x="7383957" y="1570410"/>
            <a:ext cx="1226643" cy="1706190"/>
          </a:xfrm>
          <a:prstGeom prst="rect">
            <a:avLst/>
          </a:prstGeom>
          <a:noFill/>
        </p:spPr>
      </p:pic>
      <p:pic>
        <p:nvPicPr>
          <p:cNvPr id="2054" name="Picture 6" descr="Dancing Pizza by chanellelloyd1"/>
          <p:cNvPicPr>
            <a:picLocks noChangeAspect="1" noChangeArrowheads="1"/>
          </p:cNvPicPr>
          <p:nvPr/>
        </p:nvPicPr>
        <p:blipFill>
          <a:blip r:embed="rId3" cstate="print"/>
          <a:srcRect/>
          <a:stretch>
            <a:fillRect/>
          </a:stretch>
        </p:blipFill>
        <p:spPr bwMode="auto">
          <a:xfrm>
            <a:off x="6019800" y="1295401"/>
            <a:ext cx="1447800" cy="2057400"/>
          </a:xfrm>
          <a:prstGeom prst="rect">
            <a:avLst/>
          </a:prstGeom>
          <a:noFill/>
        </p:spPr>
      </p:pic>
      <p:pic>
        <p:nvPicPr>
          <p:cNvPr id="2056" name="Picture 8" descr="Dog Bone by Animystik"/>
          <p:cNvPicPr>
            <a:picLocks noChangeAspect="1" noChangeArrowheads="1"/>
          </p:cNvPicPr>
          <p:nvPr/>
        </p:nvPicPr>
        <p:blipFill>
          <a:blip r:embed="rId4" cstate="print">
            <a:lum bright="40000"/>
          </a:blip>
          <a:srcRect/>
          <a:stretch>
            <a:fillRect/>
          </a:stretch>
        </p:blipFill>
        <p:spPr bwMode="auto">
          <a:xfrm>
            <a:off x="7658906" y="5257800"/>
            <a:ext cx="1099325" cy="762000"/>
          </a:xfrm>
          <a:prstGeom prst="rect">
            <a:avLst/>
          </a:prstGeom>
          <a:noFill/>
        </p:spPr>
      </p:pic>
      <p:pic>
        <p:nvPicPr>
          <p:cNvPr id="11" name="Picture 10" descr="Dog silhouette by rdevries"/>
          <p:cNvPicPr>
            <a:picLocks noChangeAspect="1" noChangeArrowheads="1"/>
          </p:cNvPicPr>
          <p:nvPr/>
        </p:nvPicPr>
        <p:blipFill>
          <a:blip r:embed="rId5" cstate="print"/>
          <a:srcRect/>
          <a:stretch>
            <a:fillRect/>
          </a:stretch>
        </p:blipFill>
        <p:spPr bwMode="auto">
          <a:xfrm>
            <a:off x="5200813" y="4724400"/>
            <a:ext cx="2456032" cy="1666939"/>
          </a:xfrm>
          <a:prstGeom prst="rect">
            <a:avLst/>
          </a:prstGeom>
          <a:noFill/>
        </p:spPr>
      </p:pic>
      <p:sp>
        <p:nvSpPr>
          <p:cNvPr id="3" name="Subtitle 2"/>
          <p:cNvSpPr>
            <a:spLocks noGrp="1"/>
          </p:cNvSpPr>
          <p:nvPr>
            <p:ph type="subTitle" idx="1"/>
          </p:nvPr>
        </p:nvSpPr>
        <p:spPr>
          <a:xfrm>
            <a:off x="198887" y="609600"/>
            <a:ext cx="8746227" cy="6019800"/>
          </a:xfrm>
        </p:spPr>
        <p:txBody>
          <a:bodyPr>
            <a:normAutofit lnSpcReduction="10000"/>
          </a:bodyPr>
          <a:lstStyle/>
          <a:p>
            <a:pPr marL="339183" indent="-339183" algn="l">
              <a:spcBef>
                <a:spcPts val="0"/>
              </a:spcBef>
            </a:pPr>
            <a:r>
              <a:rPr lang="en-US" sz="2800" b="1" dirty="0"/>
              <a:t>1. Promising students a pizza party for doing work they already enjoy doing is most likely to undermine…</a:t>
            </a:r>
          </a:p>
          <a:p>
            <a:pPr marL="866056" indent="-431687" algn="l">
              <a:spcBef>
                <a:spcPts val="0"/>
              </a:spcBef>
              <a:buAutoNum type="alphaLcParenR"/>
            </a:pPr>
            <a:r>
              <a:rPr lang="en-US" sz="2800" b="1" dirty="0"/>
              <a:t>Latent Learning</a:t>
            </a:r>
          </a:p>
          <a:p>
            <a:pPr marL="866056" indent="-431687" algn="l">
              <a:spcBef>
                <a:spcPts val="0"/>
              </a:spcBef>
              <a:buAutoNum type="alphaLcParenR"/>
            </a:pPr>
            <a:r>
              <a:rPr lang="en-US" sz="2800" b="1" dirty="0"/>
              <a:t>Shaping</a:t>
            </a:r>
          </a:p>
          <a:p>
            <a:pPr marL="866056" indent="-431687" algn="l">
              <a:spcBef>
                <a:spcPts val="0"/>
              </a:spcBef>
              <a:buAutoNum type="alphaLcParenR"/>
            </a:pPr>
            <a:r>
              <a:rPr lang="en-US" sz="2800" b="1" dirty="0"/>
              <a:t>Secondary Reinforcement</a:t>
            </a:r>
          </a:p>
          <a:p>
            <a:pPr marL="866056" indent="-431687" algn="l">
              <a:spcBef>
                <a:spcPts val="0"/>
              </a:spcBef>
              <a:buAutoNum type="alphaLcParenR"/>
            </a:pPr>
            <a:r>
              <a:rPr lang="en-US" sz="2800" b="1" dirty="0"/>
              <a:t>Intrinsic Motivation</a:t>
            </a:r>
          </a:p>
          <a:p>
            <a:pPr marL="866056" indent="-431687" algn="l">
              <a:spcBef>
                <a:spcPts val="0"/>
              </a:spcBef>
              <a:buAutoNum type="alphaLcParenR"/>
            </a:pPr>
            <a:r>
              <a:rPr lang="en-US" sz="2800" b="1" dirty="0"/>
              <a:t>Generalization</a:t>
            </a:r>
          </a:p>
          <a:p>
            <a:pPr marL="431687" algn="l">
              <a:spcBef>
                <a:spcPts val="0"/>
              </a:spcBef>
            </a:pPr>
            <a:endParaRPr lang="en-US" sz="2800" b="1" dirty="0"/>
          </a:p>
          <a:p>
            <a:pPr marL="339183" indent="-339183" algn="l">
              <a:spcBef>
                <a:spcPts val="0"/>
              </a:spcBef>
            </a:pPr>
            <a:r>
              <a:rPr lang="en-US" sz="2800" b="1" dirty="0"/>
              <a:t>2. It would be much easier to train your dog (Sparky) to bark for a treat than it would be to train Sparky to do back flips for a treat.  This shows the significance of ________ in learning.</a:t>
            </a:r>
          </a:p>
          <a:p>
            <a:pPr marL="868737" indent="-434369" algn="l">
              <a:spcBef>
                <a:spcPts val="0"/>
              </a:spcBef>
              <a:buAutoNum type="alphaLcParenR"/>
            </a:pPr>
            <a:r>
              <a:rPr lang="en-US" sz="2800" b="1" dirty="0"/>
              <a:t>Biological Predispositions</a:t>
            </a:r>
          </a:p>
          <a:p>
            <a:pPr marL="868737" indent="-434369" algn="l">
              <a:spcBef>
                <a:spcPts val="0"/>
              </a:spcBef>
              <a:buAutoNum type="alphaLcParenR"/>
            </a:pPr>
            <a:r>
              <a:rPr lang="en-US" sz="2800" b="1" dirty="0"/>
              <a:t>Primary Reinforcement</a:t>
            </a:r>
          </a:p>
          <a:p>
            <a:pPr marL="868737" indent="-434369" algn="l">
              <a:spcBef>
                <a:spcPts val="0"/>
              </a:spcBef>
              <a:buAutoNum type="alphaLcParenR"/>
            </a:pPr>
            <a:r>
              <a:rPr lang="en-US" sz="2800" b="1" dirty="0"/>
              <a:t>Spontaneous Recovery</a:t>
            </a:r>
          </a:p>
          <a:p>
            <a:pPr marL="868737" indent="-434369" algn="l">
              <a:spcBef>
                <a:spcPts val="0"/>
              </a:spcBef>
              <a:buAutoNum type="alphaLcParenR"/>
            </a:pPr>
            <a:r>
              <a:rPr lang="en-US" sz="2800" b="1" dirty="0"/>
              <a:t>Latent Learning</a:t>
            </a:r>
          </a:p>
          <a:p>
            <a:pPr marL="868737" indent="-434369" algn="l">
              <a:spcBef>
                <a:spcPts val="0"/>
              </a:spcBef>
              <a:buAutoNum type="alphaLcParenR"/>
            </a:pPr>
            <a:r>
              <a:rPr lang="en-US" sz="2800" b="1" dirty="0"/>
              <a:t>Delayed Reinforcement</a:t>
            </a:r>
            <a:r>
              <a:rPr lang="en-US" sz="2500" b="1" dirty="0"/>
              <a:t>	</a:t>
            </a:r>
          </a:p>
          <a:p>
            <a:pPr marL="339183" indent="-339183" algn="l"/>
            <a:endParaRPr lang="en-US" sz="2500" b="1" dirty="0"/>
          </a:p>
          <a:p>
            <a:pPr algn="l"/>
            <a:endParaRPr lang="en-US" dirty="0"/>
          </a:p>
        </p:txBody>
      </p:sp>
      <p:sp>
        <p:nvSpPr>
          <p:cNvPr id="12" name="Rectangle 11">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2736973799"/>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611" y="304801"/>
            <a:ext cx="6859787" cy="609600"/>
          </a:xfrm>
        </p:spPr>
        <p:txBody>
          <a:bodyPr>
            <a:noAutofit/>
          </a:bodyPr>
          <a:lstStyle/>
          <a:p>
            <a:r>
              <a:rPr lang="en-US" sz="3400" b="1" u="sng" dirty="0"/>
              <a:t>Learning Concept Resources</a:t>
            </a:r>
          </a:p>
        </p:txBody>
      </p:sp>
      <p:sp>
        <p:nvSpPr>
          <p:cNvPr id="3" name="Subtitle 2"/>
          <p:cNvSpPr>
            <a:spLocks noGrp="1"/>
          </p:cNvSpPr>
          <p:nvPr>
            <p:ph type="subTitle" idx="1"/>
          </p:nvPr>
        </p:nvSpPr>
        <p:spPr>
          <a:xfrm>
            <a:off x="198887" y="685800"/>
            <a:ext cx="8746227" cy="5867400"/>
          </a:xfrm>
        </p:spPr>
        <p:txBody>
          <a:bodyPr>
            <a:normAutofit/>
          </a:bodyPr>
          <a:lstStyle/>
          <a:p>
            <a:pPr algn="l"/>
            <a:endParaRPr lang="en-US" sz="2500" dirty="0"/>
          </a:p>
          <a:p>
            <a:pPr algn="l">
              <a:buFont typeface="Arial" pitchFamily="34" charset="0"/>
              <a:buChar char="•"/>
            </a:pPr>
            <a:r>
              <a:rPr lang="en-US" sz="2500" b="1" dirty="0"/>
              <a:t>  Video: </a:t>
            </a:r>
            <a:r>
              <a:rPr lang="en-US" sz="2500" b="1" dirty="0" smtClean="0"/>
              <a:t>Biological </a:t>
            </a:r>
            <a:r>
              <a:rPr lang="en-US" sz="2500" b="1" dirty="0"/>
              <a:t>Constraints on </a:t>
            </a:r>
            <a:r>
              <a:rPr lang="en-US" sz="2500" b="1" dirty="0" smtClean="0"/>
              <a:t>Learning – Khan Academy </a:t>
            </a:r>
            <a:r>
              <a:rPr lang="en-US" sz="2500" b="1" dirty="0">
                <a:hlinkClick r:id="rId2"/>
              </a:rPr>
              <a:t>https://</a:t>
            </a:r>
            <a:r>
              <a:rPr lang="en-US" sz="2500" b="1" dirty="0" smtClean="0">
                <a:hlinkClick r:id="rId2"/>
              </a:rPr>
              <a:t>www.khanacademy.org/test-prep/mcat/behavior/learning-slug/v/biological-constraints-on-learning</a:t>
            </a:r>
            <a:endParaRPr lang="en-US" sz="2500" b="1" dirty="0" smtClean="0"/>
          </a:p>
          <a:p>
            <a:pPr algn="l"/>
            <a:endParaRPr lang="en-US" sz="2500" b="1" dirty="0" smtClean="0"/>
          </a:p>
          <a:p>
            <a:pPr algn="l">
              <a:buFont typeface="Arial" pitchFamily="34" charset="0"/>
              <a:buChar char="•"/>
            </a:pPr>
            <a:r>
              <a:rPr lang="en-US" sz="2500" b="1" dirty="0" smtClean="0"/>
              <a:t>  Article: The Difference Between Intrinsic Motivation &amp; Extrinsic Motivation – </a:t>
            </a:r>
            <a:r>
              <a:rPr lang="en-US" sz="2500" b="1" dirty="0" err="1" smtClean="0"/>
              <a:t>Livestrong</a:t>
            </a:r>
            <a:r>
              <a:rPr lang="en-US" sz="2500" b="1" dirty="0" smtClean="0"/>
              <a:t> - </a:t>
            </a:r>
            <a:r>
              <a:rPr lang="en-US" sz="2500" b="1" dirty="0" smtClean="0">
                <a:hlinkClick r:id="rId3"/>
              </a:rPr>
              <a:t>https://www.livestrong.com/article/174305-the-difference-between-intrinsic-motivation-extrinsic-motivation/</a:t>
            </a:r>
            <a:endParaRPr lang="en-US" sz="2500" b="1" dirty="0" smtClean="0"/>
          </a:p>
          <a:p>
            <a:pPr algn="l"/>
            <a:endParaRPr lang="en-US" sz="2500" b="1" dirty="0" smtClean="0"/>
          </a:p>
          <a:p>
            <a:pPr algn="l">
              <a:buFont typeface="Arial" pitchFamily="34" charset="0"/>
              <a:buChar char="•"/>
            </a:pPr>
            <a:r>
              <a:rPr lang="en-US" sz="2500" b="1" dirty="0" smtClean="0"/>
              <a:t>  Article: Biological Preparedness and Classical Conditioning  - Very Well Mind - </a:t>
            </a:r>
            <a:r>
              <a:rPr lang="en-US" sz="2500" b="1" dirty="0" smtClean="0">
                <a:hlinkClick r:id="rId4"/>
              </a:rPr>
              <a:t>https://www.verywellmind.com/what-is-biological-preparedness-2794879</a:t>
            </a:r>
            <a:endParaRPr lang="en-US" sz="2500" b="1" dirty="0" smtClean="0"/>
          </a:p>
          <a:p>
            <a:pPr algn="l"/>
            <a:endParaRPr lang="en-US" sz="2500" b="1" dirty="0" smtClean="0"/>
          </a:p>
          <a:p>
            <a:pPr algn="l">
              <a:buFont typeface="Arial" pitchFamily="34" charset="0"/>
              <a:buChar char="•"/>
            </a:pPr>
            <a:endParaRPr lang="en-US" sz="2800" b="1" dirty="0" smtClean="0"/>
          </a:p>
          <a:p>
            <a:pPr algn="l">
              <a:buFont typeface="Arial" pitchFamily="34" charset="0"/>
              <a:buChar char="•"/>
            </a:pPr>
            <a:endParaRPr lang="en-US" sz="2500" b="1" dirty="0"/>
          </a:p>
          <a:p>
            <a:pPr algn="l">
              <a:buFont typeface="Arial" pitchFamily="34" charset="0"/>
              <a:buChar char="•"/>
            </a:pPr>
            <a:endParaRPr lang="en-US" sz="2500" b="1" dirty="0"/>
          </a:p>
        </p:txBody>
      </p:sp>
      <p:sp>
        <p:nvSpPr>
          <p:cNvPr id="5" name="Rectangle 4">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3062635363"/>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7470" y="152400"/>
            <a:ext cx="8746227" cy="6400800"/>
          </a:xfrm>
        </p:spPr>
        <p:txBody>
          <a:bodyPr>
            <a:normAutofit/>
          </a:bodyPr>
          <a:lstStyle/>
          <a:p>
            <a:pPr algn="l"/>
            <a:r>
              <a:rPr lang="en-US" sz="2500" b="1" u="sng" dirty="0"/>
              <a:t>Learning, Bell-Ringer</a:t>
            </a:r>
            <a:endParaRPr lang="en-US" sz="1000" dirty="0"/>
          </a:p>
          <a:p>
            <a:pPr marL="346075" indent="-346075" algn="l">
              <a:lnSpc>
                <a:spcPct val="100000"/>
              </a:lnSpc>
              <a:spcBef>
                <a:spcPts val="0"/>
              </a:spcBef>
              <a:buAutoNum type="arabicParenR"/>
              <a:tabLst>
                <a:tab pos="63500" algn="l"/>
              </a:tabLst>
            </a:pPr>
            <a:r>
              <a:rPr lang="en-US" sz="2500" b="1" dirty="0"/>
              <a:t>When you think about learning at school what kinds of </a:t>
            </a:r>
          </a:p>
          <a:p>
            <a:pPr marL="346075" algn="l">
              <a:lnSpc>
                <a:spcPct val="100000"/>
              </a:lnSpc>
              <a:spcBef>
                <a:spcPts val="0"/>
              </a:spcBef>
              <a:tabLst>
                <a:tab pos="63500" algn="l"/>
              </a:tabLst>
            </a:pPr>
            <a:r>
              <a:rPr lang="en-US" sz="2500" b="1" dirty="0"/>
              <a:t>things come to mind? (Be nice!)</a:t>
            </a:r>
          </a:p>
          <a:p>
            <a:pPr marL="434369" algn="l">
              <a:lnSpc>
                <a:spcPct val="100000"/>
              </a:lnSpc>
              <a:spcBef>
                <a:spcPts val="0"/>
              </a:spcBef>
            </a:pPr>
            <a:endParaRPr lang="en-US" sz="2500" b="1" dirty="0"/>
          </a:p>
          <a:p>
            <a:pPr marL="434369" algn="l">
              <a:lnSpc>
                <a:spcPct val="100000"/>
              </a:lnSpc>
              <a:spcBef>
                <a:spcPts val="0"/>
              </a:spcBef>
            </a:pPr>
            <a:endParaRPr lang="en-US" sz="2500" dirty="0"/>
          </a:p>
          <a:p>
            <a:pPr algn="l">
              <a:lnSpc>
                <a:spcPct val="100000"/>
              </a:lnSpc>
              <a:spcBef>
                <a:spcPts val="0"/>
              </a:spcBef>
            </a:pPr>
            <a:r>
              <a:rPr lang="en-US" sz="2500" b="1" dirty="0"/>
              <a:t> </a:t>
            </a:r>
            <a:endParaRPr lang="en-US" sz="2500" dirty="0"/>
          </a:p>
          <a:p>
            <a:pPr marL="337842" indent="-337842" algn="l">
              <a:lnSpc>
                <a:spcPct val="100000"/>
              </a:lnSpc>
              <a:spcBef>
                <a:spcPts val="0"/>
              </a:spcBef>
            </a:pPr>
            <a:r>
              <a:rPr lang="en-US" sz="2500" b="1" dirty="0"/>
              <a:t>2) In addition to our academic learning, school environments provide many examples of operant learning.  Identify three operant conditioning principles used in school, define the terms, and provide applications to your school experiences.</a:t>
            </a:r>
            <a:endParaRPr lang="en-US" sz="2500" dirty="0"/>
          </a:p>
        </p:txBody>
      </p:sp>
      <p:pic>
        <p:nvPicPr>
          <p:cNvPr id="19458" name="Picture 2" descr="School - Colour by j4p4n"/>
          <p:cNvPicPr>
            <a:picLocks noChangeAspect="1" noChangeArrowheads="1"/>
          </p:cNvPicPr>
          <p:nvPr/>
        </p:nvPicPr>
        <p:blipFill>
          <a:blip r:embed="rId2" cstate="print"/>
          <a:srcRect/>
          <a:stretch>
            <a:fillRect/>
          </a:stretch>
        </p:blipFill>
        <p:spPr bwMode="auto">
          <a:xfrm>
            <a:off x="6744267" y="4030285"/>
            <a:ext cx="2228240" cy="2675315"/>
          </a:xfrm>
          <a:prstGeom prst="rect">
            <a:avLst/>
          </a:prstGeom>
          <a:noFill/>
        </p:spPr>
      </p:pic>
      <p:pic>
        <p:nvPicPr>
          <p:cNvPr id="19460" name="Picture 4" descr="Comic Girl Tini at School by frankes"/>
          <p:cNvPicPr>
            <a:picLocks noChangeAspect="1" noChangeArrowheads="1"/>
          </p:cNvPicPr>
          <p:nvPr/>
        </p:nvPicPr>
        <p:blipFill>
          <a:blip r:embed="rId3" cstate="print"/>
          <a:srcRect/>
          <a:stretch>
            <a:fillRect/>
          </a:stretch>
        </p:blipFill>
        <p:spPr bwMode="auto">
          <a:xfrm>
            <a:off x="7620000" y="215197"/>
            <a:ext cx="1371600" cy="2223203"/>
          </a:xfrm>
          <a:prstGeom prst="rect">
            <a:avLst/>
          </a:prstGeom>
          <a:noFill/>
        </p:spPr>
      </p:pic>
      <p:sp>
        <p:nvSpPr>
          <p:cNvPr id="11" name="Rectangle 10">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7470" y="152400"/>
            <a:ext cx="8746227" cy="6400800"/>
          </a:xfrm>
        </p:spPr>
        <p:txBody>
          <a:bodyPr>
            <a:normAutofit/>
          </a:bodyPr>
          <a:lstStyle/>
          <a:p>
            <a:pPr algn="l"/>
            <a:r>
              <a:rPr lang="en-US" sz="2500" b="1" u="sng" dirty="0"/>
              <a:t>Learning, Bell-Ringer</a:t>
            </a:r>
            <a:endParaRPr lang="en-US" sz="1000" dirty="0"/>
          </a:p>
          <a:p>
            <a:pPr marL="284163" indent="-284163" algn="l">
              <a:lnSpc>
                <a:spcPct val="100000"/>
              </a:lnSpc>
              <a:spcBef>
                <a:spcPts val="0"/>
              </a:spcBef>
              <a:buAutoNum type="arabicParenR"/>
            </a:pPr>
            <a:r>
              <a:rPr lang="en-US" sz="2500" b="1" dirty="0"/>
              <a:t>When you think about learning at school what kinds of </a:t>
            </a:r>
          </a:p>
          <a:p>
            <a:pPr marL="284163" algn="l">
              <a:lnSpc>
                <a:spcPct val="100000"/>
              </a:lnSpc>
              <a:spcBef>
                <a:spcPts val="0"/>
              </a:spcBef>
            </a:pPr>
            <a:r>
              <a:rPr lang="en-US" sz="2500" b="1" dirty="0"/>
              <a:t>things come to mind? (Be nice!)</a:t>
            </a:r>
          </a:p>
          <a:p>
            <a:pPr marL="434369" algn="l">
              <a:lnSpc>
                <a:spcPct val="100000"/>
              </a:lnSpc>
              <a:spcBef>
                <a:spcPts val="0"/>
              </a:spcBef>
            </a:pPr>
            <a:endParaRPr lang="en-US" sz="2500" b="1" dirty="0"/>
          </a:p>
          <a:p>
            <a:pPr marL="434369" algn="l">
              <a:lnSpc>
                <a:spcPct val="100000"/>
              </a:lnSpc>
              <a:spcBef>
                <a:spcPts val="0"/>
              </a:spcBef>
            </a:pPr>
            <a:endParaRPr lang="en-US" sz="2500" dirty="0"/>
          </a:p>
          <a:p>
            <a:pPr algn="l">
              <a:lnSpc>
                <a:spcPct val="100000"/>
              </a:lnSpc>
              <a:spcBef>
                <a:spcPts val="0"/>
              </a:spcBef>
            </a:pPr>
            <a:r>
              <a:rPr lang="en-US" sz="2500" b="1" dirty="0"/>
              <a:t> </a:t>
            </a:r>
            <a:endParaRPr lang="en-US" sz="2500" dirty="0"/>
          </a:p>
          <a:p>
            <a:pPr marL="337842" indent="-337842" algn="l">
              <a:lnSpc>
                <a:spcPct val="100000"/>
              </a:lnSpc>
              <a:spcBef>
                <a:spcPts val="0"/>
              </a:spcBef>
            </a:pPr>
            <a:r>
              <a:rPr lang="en-US" sz="2500" b="1" dirty="0"/>
              <a:t>2) In addition to our academic learning, school environments provide many examples of operant learning.  Identify three operant conditioning principles used in school, define the terms, and provide applications to your school experiences.</a:t>
            </a:r>
            <a:endParaRPr lang="en-US" sz="2500" dirty="0"/>
          </a:p>
        </p:txBody>
      </p:sp>
      <p:sp>
        <p:nvSpPr>
          <p:cNvPr id="7" name="Rectangle 6"/>
          <p:cNvSpPr/>
          <p:nvPr/>
        </p:nvSpPr>
        <p:spPr>
          <a:xfrm>
            <a:off x="228600" y="4038600"/>
            <a:ext cx="6477000" cy="2667000"/>
          </a:xfrm>
          <a:prstGeom prst="rect">
            <a:avLst/>
          </a:prstGeom>
          <a:solidFill>
            <a:srgbClr val="6DFE6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10" name="Rectangle 9"/>
          <p:cNvSpPr/>
          <p:nvPr/>
        </p:nvSpPr>
        <p:spPr>
          <a:xfrm>
            <a:off x="284633" y="1295400"/>
            <a:ext cx="7088446" cy="1143000"/>
          </a:xfrm>
          <a:prstGeom prst="rect">
            <a:avLst/>
          </a:prstGeom>
          <a:solidFill>
            <a:srgbClr val="6DFE6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pic>
        <p:nvPicPr>
          <p:cNvPr id="19458" name="Picture 2" descr="School - Colour by j4p4n"/>
          <p:cNvPicPr>
            <a:picLocks noChangeAspect="1" noChangeArrowheads="1"/>
          </p:cNvPicPr>
          <p:nvPr/>
        </p:nvPicPr>
        <p:blipFill>
          <a:blip r:embed="rId2" cstate="print"/>
          <a:srcRect/>
          <a:stretch>
            <a:fillRect/>
          </a:stretch>
        </p:blipFill>
        <p:spPr bwMode="auto">
          <a:xfrm>
            <a:off x="6744267" y="4030285"/>
            <a:ext cx="2228240" cy="2675315"/>
          </a:xfrm>
          <a:prstGeom prst="rect">
            <a:avLst/>
          </a:prstGeom>
          <a:noFill/>
        </p:spPr>
      </p:pic>
      <p:pic>
        <p:nvPicPr>
          <p:cNvPr id="19460" name="Picture 4" descr="Comic Girl Tini at School by frankes"/>
          <p:cNvPicPr>
            <a:picLocks noChangeAspect="1" noChangeArrowheads="1"/>
          </p:cNvPicPr>
          <p:nvPr/>
        </p:nvPicPr>
        <p:blipFill>
          <a:blip r:embed="rId3" cstate="print"/>
          <a:srcRect/>
          <a:stretch>
            <a:fillRect/>
          </a:stretch>
        </p:blipFill>
        <p:spPr bwMode="auto">
          <a:xfrm>
            <a:off x="7620000" y="215197"/>
            <a:ext cx="1371600" cy="2223203"/>
          </a:xfrm>
          <a:prstGeom prst="rect">
            <a:avLst/>
          </a:prstGeom>
          <a:noFill/>
        </p:spPr>
      </p:pic>
      <p:sp>
        <p:nvSpPr>
          <p:cNvPr id="8" name="TextBox 7"/>
          <p:cNvSpPr txBox="1"/>
          <p:nvPr/>
        </p:nvSpPr>
        <p:spPr>
          <a:xfrm>
            <a:off x="304800" y="1295400"/>
            <a:ext cx="7239000" cy="1139805"/>
          </a:xfrm>
          <a:prstGeom prst="rect">
            <a:avLst/>
          </a:prstGeom>
          <a:noFill/>
        </p:spPr>
        <p:txBody>
          <a:bodyPr wrap="square" lIns="77221" tIns="38611" rIns="77221" bIns="38611" rtlCol="0">
            <a:spAutoFit/>
          </a:bodyPr>
          <a:lstStyle/>
          <a:p>
            <a:r>
              <a:rPr lang="en-US" sz="2300" b="1" dirty="0"/>
              <a:t>Answers will vary but may include concepts such as homework, writing papers, teachers, boring/interesting, stress, good times in psychology class, etc.</a:t>
            </a:r>
          </a:p>
        </p:txBody>
      </p:sp>
      <p:sp>
        <p:nvSpPr>
          <p:cNvPr id="9" name="TextBox 8"/>
          <p:cNvSpPr txBox="1"/>
          <p:nvPr/>
        </p:nvSpPr>
        <p:spPr>
          <a:xfrm>
            <a:off x="341798" y="3995390"/>
            <a:ext cx="6287602" cy="2786410"/>
          </a:xfrm>
          <a:prstGeom prst="rect">
            <a:avLst/>
          </a:prstGeom>
          <a:noFill/>
        </p:spPr>
        <p:txBody>
          <a:bodyPr wrap="square" lIns="77221" tIns="38611" rIns="77221" bIns="38611" rtlCol="0">
            <a:spAutoFit/>
          </a:bodyPr>
          <a:lstStyle/>
          <a:p>
            <a:r>
              <a:rPr lang="en-US" sz="2200" b="1" dirty="0"/>
              <a:t>Answers will vary but may include concepts such as shaping, reinforcement, punishment, schedules of reinforcement, intrinsic/extrinsic motivation, etc.  </a:t>
            </a:r>
            <a:r>
              <a:rPr lang="en-US" sz="2200" b="1" dirty="0">
                <a:solidFill>
                  <a:srgbClr val="FF0000"/>
                </a:solidFill>
              </a:rPr>
              <a:t>Example sentence: </a:t>
            </a:r>
            <a:r>
              <a:rPr lang="en-US" sz="2200" b="1" dirty="0"/>
              <a:t>My teacher makes use of positive reinforcement, or the addition of a desirable stimulus to increase good behaviors.  For example, students are given candy and extra credit for cleaning up the classroom after school.</a:t>
            </a:r>
          </a:p>
        </p:txBody>
      </p:sp>
      <p:sp>
        <p:nvSpPr>
          <p:cNvPr id="11" name="Rectangle 10">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611" y="304801"/>
            <a:ext cx="6859787" cy="609600"/>
          </a:xfrm>
        </p:spPr>
        <p:txBody>
          <a:bodyPr>
            <a:noAutofit/>
          </a:bodyPr>
          <a:lstStyle/>
          <a:p>
            <a:r>
              <a:rPr lang="en-US" sz="3400" b="1" u="sng" dirty="0"/>
              <a:t>Learning Concept Resources</a:t>
            </a:r>
          </a:p>
        </p:txBody>
      </p:sp>
      <p:sp>
        <p:nvSpPr>
          <p:cNvPr id="3" name="Subtitle 2"/>
          <p:cNvSpPr>
            <a:spLocks noGrp="1"/>
          </p:cNvSpPr>
          <p:nvPr>
            <p:ph type="subTitle" idx="1"/>
          </p:nvPr>
        </p:nvSpPr>
        <p:spPr>
          <a:xfrm>
            <a:off x="198887" y="685800"/>
            <a:ext cx="8746227" cy="5334000"/>
          </a:xfrm>
        </p:spPr>
        <p:txBody>
          <a:bodyPr>
            <a:normAutofit/>
          </a:bodyPr>
          <a:lstStyle/>
          <a:p>
            <a:pPr algn="l"/>
            <a:endParaRPr lang="en-US" sz="2500" dirty="0"/>
          </a:p>
          <a:p>
            <a:pPr algn="l">
              <a:buFont typeface="Arial" pitchFamily="34" charset="0"/>
              <a:buChar char="•"/>
            </a:pPr>
            <a:r>
              <a:rPr lang="en-US" sz="2500" b="1" dirty="0" smtClean="0"/>
              <a:t>  Article: Behaviorism in the Classroom – The Learning Scientists - </a:t>
            </a:r>
            <a:r>
              <a:rPr lang="en-US" sz="2500" b="1" dirty="0" smtClean="0">
                <a:hlinkClick r:id="rId2"/>
              </a:rPr>
              <a:t>http://www.learningscientists.org/blog/2017/8/10-1</a:t>
            </a:r>
            <a:endParaRPr lang="en-US" sz="2500" b="1" dirty="0" smtClean="0"/>
          </a:p>
          <a:p>
            <a:pPr algn="l"/>
            <a:endParaRPr lang="en-US" sz="2500" b="1" dirty="0" smtClean="0"/>
          </a:p>
          <a:p>
            <a:pPr algn="l">
              <a:buFont typeface="Arial" pitchFamily="34" charset="0"/>
              <a:buChar char="•"/>
            </a:pPr>
            <a:r>
              <a:rPr lang="en-US" sz="2500" b="1" dirty="0" smtClean="0"/>
              <a:t>  Article: What Is Operant Conditioning and How Does It Work? – Very Well Mind - </a:t>
            </a:r>
            <a:r>
              <a:rPr lang="en-US" sz="2500" b="1" dirty="0" smtClean="0">
                <a:hlinkClick r:id="rId3"/>
              </a:rPr>
              <a:t>https://www.verywellmind.com/operant-conditioning-a2-2794863</a:t>
            </a:r>
            <a:endParaRPr lang="en-US" sz="2500" b="1" dirty="0" smtClean="0"/>
          </a:p>
          <a:p>
            <a:pPr algn="l"/>
            <a:endParaRPr lang="en-US" sz="2500" b="1" dirty="0" smtClean="0"/>
          </a:p>
          <a:p>
            <a:pPr algn="l">
              <a:buFont typeface="Arial" pitchFamily="34" charset="0"/>
              <a:buChar char="•"/>
            </a:pPr>
            <a:r>
              <a:rPr lang="en-US" sz="2500" b="1" dirty="0" smtClean="0"/>
              <a:t>  Article: Operant Conditioning &amp; Addiction – American Addiction Centers - </a:t>
            </a:r>
            <a:r>
              <a:rPr lang="en-US" sz="2500" b="1" dirty="0" smtClean="0">
                <a:hlinkClick r:id="rId4"/>
              </a:rPr>
              <a:t>https://www.mentalhelp.net/articles/operant-conditioning-and-addiction/</a:t>
            </a:r>
            <a:endParaRPr lang="en-US" sz="2500" b="1" dirty="0" smtClean="0"/>
          </a:p>
          <a:p>
            <a:pPr algn="l"/>
            <a:endParaRPr lang="en-US" sz="2500" b="1" dirty="0" smtClean="0"/>
          </a:p>
          <a:p>
            <a:pPr algn="l">
              <a:buFont typeface="Arial" pitchFamily="34" charset="0"/>
              <a:buChar char="•"/>
            </a:pPr>
            <a:endParaRPr lang="en-US" sz="2800" b="1" dirty="0" smtClean="0"/>
          </a:p>
          <a:p>
            <a:pPr algn="l">
              <a:buFont typeface="Arial" pitchFamily="34" charset="0"/>
              <a:buChar char="•"/>
            </a:pPr>
            <a:endParaRPr lang="en-US" sz="2500" b="1" dirty="0"/>
          </a:p>
        </p:txBody>
      </p:sp>
      <p:sp>
        <p:nvSpPr>
          <p:cNvPr id="5" name="Rectangle 4">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3062635363"/>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887" y="533400"/>
            <a:ext cx="8746227" cy="6172200"/>
          </a:xfrm>
        </p:spPr>
        <p:txBody>
          <a:bodyPr>
            <a:normAutofit/>
          </a:bodyPr>
          <a:lstStyle/>
          <a:p>
            <a:pPr marL="339183" indent="-339183" algn="l">
              <a:spcBef>
                <a:spcPts val="0"/>
              </a:spcBef>
            </a:pPr>
            <a:r>
              <a:rPr lang="en-US" sz="2700" b="1" dirty="0"/>
              <a:t>1</a:t>
            </a:r>
            <a:r>
              <a:rPr lang="en-US" sz="2500" b="1" dirty="0"/>
              <a:t>. The </a:t>
            </a:r>
            <a:r>
              <a:rPr lang="en-US" sz="2500" b="1" dirty="0" err="1"/>
              <a:t>Bobo</a:t>
            </a:r>
            <a:r>
              <a:rPr lang="en-US" sz="2500" b="1" dirty="0"/>
              <a:t> doll experiments, carried out by Albert Bandura, in which children watched an adult hit &amp; yell at a “</a:t>
            </a:r>
            <a:r>
              <a:rPr lang="en-US" sz="2500" b="1" dirty="0" err="1"/>
              <a:t>Bobo</a:t>
            </a:r>
            <a:r>
              <a:rPr lang="en-US" sz="2500" b="1" dirty="0"/>
              <a:t> doll” and then imitated the same aggressive behaviors demonstrated which type of learning?</a:t>
            </a:r>
          </a:p>
          <a:p>
            <a:pPr marL="866056" indent="-434369" algn="l">
              <a:spcBef>
                <a:spcPts val="0"/>
              </a:spcBef>
              <a:buAutoNum type="alphaLcParenR"/>
            </a:pPr>
            <a:r>
              <a:rPr lang="en-US" sz="2500" b="1" dirty="0"/>
              <a:t>Classical conditioning</a:t>
            </a:r>
          </a:p>
          <a:p>
            <a:pPr marL="866056" indent="-434369" algn="l">
              <a:spcBef>
                <a:spcPts val="0"/>
              </a:spcBef>
              <a:buAutoNum type="alphaLcParenR"/>
            </a:pPr>
            <a:r>
              <a:rPr lang="en-US" sz="2500" b="1" dirty="0"/>
              <a:t>Operant Conditioning</a:t>
            </a:r>
          </a:p>
          <a:p>
            <a:pPr marL="866056" indent="-434369" algn="l">
              <a:spcBef>
                <a:spcPts val="0"/>
              </a:spcBef>
              <a:buAutoNum type="alphaLcParenR"/>
            </a:pPr>
            <a:r>
              <a:rPr lang="en-US" sz="2500" b="1" dirty="0"/>
              <a:t>Secondary Learning</a:t>
            </a:r>
          </a:p>
          <a:p>
            <a:pPr marL="866056" indent="-434369" algn="l">
              <a:spcBef>
                <a:spcPts val="0"/>
              </a:spcBef>
              <a:buAutoNum type="alphaLcParenR"/>
            </a:pPr>
            <a:r>
              <a:rPr lang="en-US" sz="2500" b="1" dirty="0"/>
              <a:t>Observational Learning</a:t>
            </a:r>
          </a:p>
          <a:p>
            <a:pPr marL="431687" algn="l">
              <a:spcBef>
                <a:spcPts val="0"/>
              </a:spcBef>
            </a:pPr>
            <a:endParaRPr lang="en-US" sz="2500" b="1" dirty="0"/>
          </a:p>
          <a:p>
            <a:pPr marL="339183" indent="-339183" algn="l">
              <a:spcBef>
                <a:spcPts val="0"/>
              </a:spcBef>
            </a:pPr>
            <a:r>
              <a:rPr lang="en-US" sz="2500" b="1" dirty="0"/>
              <a:t>2. Seven-Year-Old Riley watches his dad get a hug from his mom because he cut the grass.  The next day, Riley asked if he could mow the lawn.  What role did Riley’s dad play in this example of learning?</a:t>
            </a:r>
          </a:p>
          <a:p>
            <a:pPr marL="866056" indent="-434369" algn="l">
              <a:spcBef>
                <a:spcPts val="0"/>
              </a:spcBef>
              <a:buAutoNum type="alphaLcParenR"/>
            </a:pPr>
            <a:r>
              <a:rPr lang="en-US" sz="2500" b="1" dirty="0"/>
              <a:t>Model</a:t>
            </a:r>
          </a:p>
          <a:p>
            <a:pPr marL="866056" indent="-434369" algn="l">
              <a:spcBef>
                <a:spcPts val="0"/>
              </a:spcBef>
              <a:buAutoNum type="alphaLcParenR"/>
            </a:pPr>
            <a:r>
              <a:rPr lang="en-US" sz="2500" b="1" dirty="0"/>
              <a:t>Reinforcer</a:t>
            </a:r>
          </a:p>
          <a:p>
            <a:pPr marL="866056" indent="-434369" algn="l">
              <a:spcBef>
                <a:spcPts val="0"/>
              </a:spcBef>
              <a:buAutoNum type="alphaLcParenR"/>
            </a:pPr>
            <a:r>
              <a:rPr lang="en-US" sz="2500" b="1" dirty="0"/>
              <a:t>Observer</a:t>
            </a:r>
          </a:p>
          <a:p>
            <a:pPr marL="866056" indent="-434369" algn="l">
              <a:spcBef>
                <a:spcPts val="0"/>
              </a:spcBef>
              <a:buAutoNum type="alphaLcParenR"/>
            </a:pPr>
            <a:r>
              <a:rPr lang="en-US" sz="2500" b="1" dirty="0"/>
              <a:t>Example</a:t>
            </a:r>
          </a:p>
          <a:p>
            <a:pPr marL="339183" indent="-339183" algn="l"/>
            <a:endParaRPr lang="en-US" sz="2500" b="1" dirty="0"/>
          </a:p>
          <a:p>
            <a:pPr algn="l"/>
            <a:endParaRPr lang="en-US" dirty="0"/>
          </a:p>
        </p:txBody>
      </p:sp>
      <p:sp>
        <p:nvSpPr>
          <p:cNvPr id="2" name="Title 1"/>
          <p:cNvSpPr>
            <a:spLocks noGrp="1"/>
          </p:cNvSpPr>
          <p:nvPr>
            <p:ph type="ctrTitle"/>
          </p:nvPr>
        </p:nvSpPr>
        <p:spPr>
          <a:xfrm>
            <a:off x="152400" y="-76200"/>
            <a:ext cx="6859787" cy="609600"/>
          </a:xfrm>
        </p:spPr>
        <p:txBody>
          <a:bodyPr>
            <a:normAutofit/>
          </a:bodyPr>
          <a:lstStyle/>
          <a:p>
            <a:pPr algn="l"/>
            <a:r>
              <a:rPr lang="en-US" sz="2500" b="1" u="sng" dirty="0"/>
              <a:t>Learning, Bell-Ringer</a:t>
            </a:r>
          </a:p>
        </p:txBody>
      </p:sp>
      <p:pic>
        <p:nvPicPr>
          <p:cNvPr id="54274" name="Picture 2" descr="Boy kicking something by Firkin"/>
          <p:cNvPicPr>
            <a:picLocks noChangeAspect="1" noChangeArrowheads="1"/>
          </p:cNvPicPr>
          <p:nvPr/>
        </p:nvPicPr>
        <p:blipFill>
          <a:blip r:embed="rId2" cstate="print"/>
          <a:srcRect/>
          <a:stretch>
            <a:fillRect/>
          </a:stretch>
        </p:blipFill>
        <p:spPr bwMode="auto">
          <a:xfrm>
            <a:off x="7507665" y="1371600"/>
            <a:ext cx="1355377" cy="2195681"/>
          </a:xfrm>
          <a:prstGeom prst="rect">
            <a:avLst/>
          </a:prstGeom>
          <a:noFill/>
        </p:spPr>
      </p:pic>
      <p:pic>
        <p:nvPicPr>
          <p:cNvPr id="54276" name="Picture 4" descr="Television violence by einarfa"/>
          <p:cNvPicPr>
            <a:picLocks noChangeAspect="1" noChangeArrowheads="1"/>
          </p:cNvPicPr>
          <p:nvPr/>
        </p:nvPicPr>
        <p:blipFill>
          <a:blip r:embed="rId3" cstate="print"/>
          <a:srcRect/>
          <a:stretch>
            <a:fillRect/>
          </a:stretch>
        </p:blipFill>
        <p:spPr bwMode="auto">
          <a:xfrm>
            <a:off x="5009808" y="1905000"/>
            <a:ext cx="1314792" cy="1752600"/>
          </a:xfrm>
          <a:prstGeom prst="rect">
            <a:avLst/>
          </a:prstGeom>
          <a:noFill/>
        </p:spPr>
      </p:pic>
      <p:sp>
        <p:nvSpPr>
          <p:cNvPr id="14" name="Right Arrow 13"/>
          <p:cNvSpPr/>
          <p:nvPr/>
        </p:nvSpPr>
        <p:spPr>
          <a:xfrm>
            <a:off x="6401277" y="2362200"/>
            <a:ext cx="1086132" cy="381000"/>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pic>
        <p:nvPicPr>
          <p:cNvPr id="54280" name="Picture 8" descr="tondeuse by scro2003"/>
          <p:cNvPicPr>
            <a:picLocks noChangeAspect="1" noChangeArrowheads="1"/>
          </p:cNvPicPr>
          <p:nvPr/>
        </p:nvPicPr>
        <p:blipFill>
          <a:blip r:embed="rId4" cstate="print"/>
          <a:srcRect/>
          <a:stretch>
            <a:fillRect/>
          </a:stretch>
        </p:blipFill>
        <p:spPr bwMode="auto">
          <a:xfrm>
            <a:off x="5105400" y="4902015"/>
            <a:ext cx="1353041" cy="1803585"/>
          </a:xfrm>
          <a:prstGeom prst="rect">
            <a:avLst/>
          </a:prstGeom>
          <a:noFill/>
        </p:spPr>
      </p:pic>
      <p:sp>
        <p:nvSpPr>
          <p:cNvPr id="17" name="Right Arrow 16"/>
          <p:cNvSpPr/>
          <p:nvPr/>
        </p:nvSpPr>
        <p:spPr>
          <a:xfrm>
            <a:off x="6344112" y="5638800"/>
            <a:ext cx="1086132" cy="381000"/>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sp>
        <p:nvSpPr>
          <p:cNvPr id="13" name="Rectangle 12">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pic>
        <p:nvPicPr>
          <p:cNvPr id="54278" name="Picture 6" descr="Young Couple Silhouette by GDJ"/>
          <p:cNvPicPr>
            <a:picLocks noChangeAspect="1" noChangeArrowheads="1"/>
          </p:cNvPicPr>
          <p:nvPr/>
        </p:nvPicPr>
        <p:blipFill>
          <a:blip r:embed="rId5" cstate="print"/>
          <a:srcRect/>
          <a:stretch>
            <a:fillRect/>
          </a:stretch>
        </p:blipFill>
        <p:spPr bwMode="auto">
          <a:xfrm>
            <a:off x="7467600" y="4705626"/>
            <a:ext cx="1482270" cy="2304773"/>
          </a:xfrm>
          <a:prstGeom prst="rect">
            <a:avLst/>
          </a:prstGeom>
          <a:noFill/>
        </p:spPr>
      </p:pic>
    </p:spTree>
    <p:extLst>
      <p:ext uri="{BB962C8B-B14F-4D97-AF65-F5344CB8AC3E}">
        <p14:creationId xmlns:p14="http://schemas.microsoft.com/office/powerpoint/2010/main" val="2736973799"/>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2" name="Title 1"/>
          <p:cNvSpPr>
            <a:spLocks noGrp="1"/>
          </p:cNvSpPr>
          <p:nvPr>
            <p:ph type="ctrTitle"/>
          </p:nvPr>
        </p:nvSpPr>
        <p:spPr>
          <a:xfrm>
            <a:off x="152400" y="-76200"/>
            <a:ext cx="6859787" cy="609600"/>
          </a:xfrm>
        </p:spPr>
        <p:txBody>
          <a:bodyPr>
            <a:normAutofit/>
          </a:bodyPr>
          <a:lstStyle/>
          <a:p>
            <a:pPr algn="l"/>
            <a:r>
              <a:rPr lang="en-US" sz="2500" b="1" u="sng" dirty="0"/>
              <a:t>Learning, Bell-Ringer</a:t>
            </a:r>
          </a:p>
        </p:txBody>
      </p:sp>
      <p:sp>
        <p:nvSpPr>
          <p:cNvPr id="7" name="Rectangle 6">
            <a:extLst>
              <a:ext uri="{FF2B5EF4-FFF2-40B4-BE49-F238E27FC236}">
                <a16:creationId xmlns="" xmlns:a16="http://schemas.microsoft.com/office/drawing/2014/main" id="{F98FE13E-E0C9-47B6-AC53-C40C8EAE71CF}"/>
              </a:ext>
            </a:extLst>
          </p:cNvPr>
          <p:cNvSpPr/>
          <p:nvPr/>
        </p:nvSpPr>
        <p:spPr>
          <a:xfrm>
            <a:off x="609600" y="2971800"/>
            <a:ext cx="3657600" cy="381000"/>
          </a:xfrm>
          <a:prstGeom prst="rect">
            <a:avLst/>
          </a:prstGeom>
          <a:solidFill>
            <a:srgbClr val="6DFE6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8" name="Rectangle 7">
            <a:extLst>
              <a:ext uri="{FF2B5EF4-FFF2-40B4-BE49-F238E27FC236}">
                <a16:creationId xmlns="" xmlns:a16="http://schemas.microsoft.com/office/drawing/2014/main" id="{6DFA650A-2278-42A0-BFC1-206E18BA3CA1}"/>
              </a:ext>
            </a:extLst>
          </p:cNvPr>
          <p:cNvSpPr/>
          <p:nvPr/>
        </p:nvSpPr>
        <p:spPr>
          <a:xfrm>
            <a:off x="609600" y="5029200"/>
            <a:ext cx="1524000" cy="381000"/>
          </a:xfrm>
          <a:prstGeom prst="rect">
            <a:avLst/>
          </a:prstGeom>
          <a:solidFill>
            <a:srgbClr val="6DFE6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pic>
        <p:nvPicPr>
          <p:cNvPr id="54274" name="Picture 2" descr="Boy kicking something by Firkin"/>
          <p:cNvPicPr>
            <a:picLocks noChangeAspect="1" noChangeArrowheads="1"/>
          </p:cNvPicPr>
          <p:nvPr/>
        </p:nvPicPr>
        <p:blipFill>
          <a:blip r:embed="rId2" cstate="print"/>
          <a:srcRect/>
          <a:stretch>
            <a:fillRect/>
          </a:stretch>
        </p:blipFill>
        <p:spPr bwMode="auto">
          <a:xfrm>
            <a:off x="7507665" y="1371600"/>
            <a:ext cx="1355377" cy="2195681"/>
          </a:xfrm>
          <a:prstGeom prst="rect">
            <a:avLst/>
          </a:prstGeom>
          <a:noFill/>
        </p:spPr>
      </p:pic>
      <p:pic>
        <p:nvPicPr>
          <p:cNvPr id="54276" name="Picture 4" descr="Television violence by einarfa"/>
          <p:cNvPicPr>
            <a:picLocks noChangeAspect="1" noChangeArrowheads="1"/>
          </p:cNvPicPr>
          <p:nvPr/>
        </p:nvPicPr>
        <p:blipFill>
          <a:blip r:embed="rId3" cstate="print"/>
          <a:srcRect/>
          <a:stretch>
            <a:fillRect/>
          </a:stretch>
        </p:blipFill>
        <p:spPr bwMode="auto">
          <a:xfrm>
            <a:off x="5009808" y="1905000"/>
            <a:ext cx="1314792" cy="1752600"/>
          </a:xfrm>
          <a:prstGeom prst="rect">
            <a:avLst/>
          </a:prstGeom>
          <a:noFill/>
        </p:spPr>
      </p:pic>
      <p:sp>
        <p:nvSpPr>
          <p:cNvPr id="14" name="Right Arrow 13"/>
          <p:cNvSpPr/>
          <p:nvPr/>
        </p:nvSpPr>
        <p:spPr>
          <a:xfrm>
            <a:off x="6401277" y="2362200"/>
            <a:ext cx="1086132" cy="381000"/>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pic>
        <p:nvPicPr>
          <p:cNvPr id="54278" name="Picture 6" descr="Young Couple Silhouette by GDJ"/>
          <p:cNvPicPr>
            <a:picLocks noChangeAspect="1" noChangeArrowheads="1"/>
          </p:cNvPicPr>
          <p:nvPr/>
        </p:nvPicPr>
        <p:blipFill>
          <a:blip r:embed="rId4" cstate="print"/>
          <a:srcRect/>
          <a:stretch>
            <a:fillRect/>
          </a:stretch>
        </p:blipFill>
        <p:spPr bwMode="auto">
          <a:xfrm>
            <a:off x="7467600" y="4705626"/>
            <a:ext cx="1482270" cy="2304773"/>
          </a:xfrm>
          <a:prstGeom prst="rect">
            <a:avLst/>
          </a:prstGeom>
          <a:noFill/>
        </p:spPr>
      </p:pic>
      <p:pic>
        <p:nvPicPr>
          <p:cNvPr id="54280" name="Picture 8" descr="tondeuse by scro2003"/>
          <p:cNvPicPr>
            <a:picLocks noChangeAspect="1" noChangeArrowheads="1"/>
          </p:cNvPicPr>
          <p:nvPr/>
        </p:nvPicPr>
        <p:blipFill>
          <a:blip r:embed="rId5" cstate="print"/>
          <a:srcRect/>
          <a:stretch>
            <a:fillRect/>
          </a:stretch>
        </p:blipFill>
        <p:spPr bwMode="auto">
          <a:xfrm>
            <a:off x="5105400" y="4902015"/>
            <a:ext cx="1353041" cy="1803585"/>
          </a:xfrm>
          <a:prstGeom prst="rect">
            <a:avLst/>
          </a:prstGeom>
          <a:noFill/>
        </p:spPr>
      </p:pic>
      <p:sp>
        <p:nvSpPr>
          <p:cNvPr id="17" name="Right Arrow 16"/>
          <p:cNvSpPr/>
          <p:nvPr/>
        </p:nvSpPr>
        <p:spPr>
          <a:xfrm>
            <a:off x="6344112" y="5638800"/>
            <a:ext cx="1086132" cy="381000"/>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sp>
        <p:nvSpPr>
          <p:cNvPr id="3" name="Subtitle 2"/>
          <p:cNvSpPr>
            <a:spLocks noGrp="1"/>
          </p:cNvSpPr>
          <p:nvPr>
            <p:ph type="subTitle" idx="1"/>
          </p:nvPr>
        </p:nvSpPr>
        <p:spPr>
          <a:xfrm>
            <a:off x="198887" y="533400"/>
            <a:ext cx="8746227" cy="6172200"/>
          </a:xfrm>
        </p:spPr>
        <p:txBody>
          <a:bodyPr>
            <a:normAutofit/>
          </a:bodyPr>
          <a:lstStyle/>
          <a:p>
            <a:pPr marL="339183" indent="-339183" algn="l">
              <a:spcBef>
                <a:spcPts val="0"/>
              </a:spcBef>
            </a:pPr>
            <a:r>
              <a:rPr lang="en-US" sz="2700" b="1" dirty="0"/>
              <a:t>1</a:t>
            </a:r>
            <a:r>
              <a:rPr lang="en-US" sz="2500" b="1" dirty="0"/>
              <a:t>. The </a:t>
            </a:r>
            <a:r>
              <a:rPr lang="en-US" sz="2500" b="1" dirty="0" err="1"/>
              <a:t>Bobo</a:t>
            </a:r>
            <a:r>
              <a:rPr lang="en-US" sz="2500" b="1" dirty="0"/>
              <a:t> doll experiments, carried out by Albert Bandura, in which children watched an adult hit &amp; yell at a “</a:t>
            </a:r>
            <a:r>
              <a:rPr lang="en-US" sz="2500" b="1" dirty="0" err="1"/>
              <a:t>Bobo</a:t>
            </a:r>
            <a:r>
              <a:rPr lang="en-US" sz="2500" b="1" dirty="0"/>
              <a:t> doll” and then imitated the same aggressive behaviors demonstrated which type of learning?</a:t>
            </a:r>
          </a:p>
          <a:p>
            <a:pPr marL="866056" indent="-434369" algn="l">
              <a:spcBef>
                <a:spcPts val="0"/>
              </a:spcBef>
              <a:buAutoNum type="alphaLcParenR"/>
            </a:pPr>
            <a:r>
              <a:rPr lang="en-US" sz="2500" b="1" dirty="0"/>
              <a:t>Classical conditioning</a:t>
            </a:r>
          </a:p>
          <a:p>
            <a:pPr marL="866056" indent="-434369" algn="l">
              <a:spcBef>
                <a:spcPts val="0"/>
              </a:spcBef>
              <a:buAutoNum type="alphaLcParenR"/>
            </a:pPr>
            <a:r>
              <a:rPr lang="en-US" sz="2500" b="1" dirty="0"/>
              <a:t>Operant Conditioning</a:t>
            </a:r>
          </a:p>
          <a:p>
            <a:pPr marL="866056" indent="-434369" algn="l">
              <a:spcBef>
                <a:spcPts val="0"/>
              </a:spcBef>
              <a:buAutoNum type="alphaLcParenR"/>
            </a:pPr>
            <a:r>
              <a:rPr lang="en-US" sz="2500" b="1" dirty="0"/>
              <a:t>Secondary Learning</a:t>
            </a:r>
          </a:p>
          <a:p>
            <a:pPr marL="866056" indent="-434369" algn="l">
              <a:spcBef>
                <a:spcPts val="0"/>
              </a:spcBef>
              <a:buAutoNum type="alphaLcParenR"/>
            </a:pPr>
            <a:r>
              <a:rPr lang="en-US" sz="2500" b="1" dirty="0"/>
              <a:t>Observational Learning</a:t>
            </a:r>
          </a:p>
          <a:p>
            <a:pPr marL="431687" algn="l">
              <a:spcBef>
                <a:spcPts val="0"/>
              </a:spcBef>
            </a:pPr>
            <a:endParaRPr lang="en-US" sz="2500" b="1" dirty="0"/>
          </a:p>
          <a:p>
            <a:pPr marL="339183" indent="-339183" algn="l">
              <a:spcBef>
                <a:spcPts val="0"/>
              </a:spcBef>
            </a:pPr>
            <a:r>
              <a:rPr lang="en-US" sz="2500" b="1" dirty="0"/>
              <a:t>2. Seven-Year-Old Riley watches his dad get a hug from his mom because he cut the grass.  The next day, Riley asked if he could mow the lawn.  What role did Riley’s dad play in this example of learning?</a:t>
            </a:r>
          </a:p>
          <a:p>
            <a:pPr marL="866056" indent="-434369" algn="l">
              <a:spcBef>
                <a:spcPts val="0"/>
              </a:spcBef>
              <a:buAutoNum type="alphaLcParenR"/>
            </a:pPr>
            <a:r>
              <a:rPr lang="en-US" sz="2500" b="1" dirty="0"/>
              <a:t>Model</a:t>
            </a:r>
          </a:p>
          <a:p>
            <a:pPr marL="866056" indent="-434369" algn="l">
              <a:spcBef>
                <a:spcPts val="0"/>
              </a:spcBef>
              <a:buAutoNum type="alphaLcParenR"/>
            </a:pPr>
            <a:r>
              <a:rPr lang="en-US" sz="2500" b="1" dirty="0"/>
              <a:t>Reinforcer</a:t>
            </a:r>
          </a:p>
          <a:p>
            <a:pPr marL="866056" indent="-434369" algn="l">
              <a:spcBef>
                <a:spcPts val="0"/>
              </a:spcBef>
              <a:buAutoNum type="alphaLcParenR"/>
            </a:pPr>
            <a:r>
              <a:rPr lang="en-US" sz="2500" b="1" dirty="0"/>
              <a:t>Observer</a:t>
            </a:r>
          </a:p>
          <a:p>
            <a:pPr marL="866056" indent="-434369" algn="l">
              <a:spcBef>
                <a:spcPts val="0"/>
              </a:spcBef>
              <a:buAutoNum type="alphaLcParenR"/>
            </a:pPr>
            <a:r>
              <a:rPr lang="en-US" sz="2500" b="1" dirty="0"/>
              <a:t>Example</a:t>
            </a:r>
          </a:p>
          <a:p>
            <a:pPr marL="339183" indent="-339183" algn="l"/>
            <a:endParaRPr lang="en-US" sz="2500" b="1" dirty="0"/>
          </a:p>
          <a:p>
            <a:pPr algn="l"/>
            <a:endParaRPr lang="en-US" dirty="0"/>
          </a:p>
        </p:txBody>
      </p:sp>
    </p:spTree>
    <p:extLst>
      <p:ext uri="{BB962C8B-B14F-4D97-AF65-F5344CB8AC3E}">
        <p14:creationId xmlns:p14="http://schemas.microsoft.com/office/powerpoint/2010/main" val="2736973799"/>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611" y="304801"/>
            <a:ext cx="6859787" cy="609600"/>
          </a:xfrm>
        </p:spPr>
        <p:txBody>
          <a:bodyPr>
            <a:noAutofit/>
          </a:bodyPr>
          <a:lstStyle/>
          <a:p>
            <a:r>
              <a:rPr lang="en-US" sz="3400" b="1" u="sng" dirty="0"/>
              <a:t>Learning Concept Resources</a:t>
            </a:r>
          </a:p>
        </p:txBody>
      </p:sp>
      <p:sp>
        <p:nvSpPr>
          <p:cNvPr id="3" name="Subtitle 2"/>
          <p:cNvSpPr>
            <a:spLocks noGrp="1"/>
          </p:cNvSpPr>
          <p:nvPr>
            <p:ph type="subTitle" idx="1"/>
          </p:nvPr>
        </p:nvSpPr>
        <p:spPr>
          <a:xfrm>
            <a:off x="198887" y="685800"/>
            <a:ext cx="8746227" cy="5334000"/>
          </a:xfrm>
        </p:spPr>
        <p:txBody>
          <a:bodyPr>
            <a:normAutofit/>
          </a:bodyPr>
          <a:lstStyle/>
          <a:p>
            <a:pPr algn="l"/>
            <a:endParaRPr lang="en-US" dirty="0"/>
          </a:p>
          <a:p>
            <a:pPr algn="l">
              <a:buFont typeface="Arial" pitchFamily="34" charset="0"/>
              <a:buChar char="•"/>
            </a:pPr>
            <a:r>
              <a:rPr lang="en-US" sz="2500" b="1" dirty="0" smtClean="0"/>
              <a:t>  Article: How Observational Learning Affects Behavior – Very Well Mind - </a:t>
            </a:r>
            <a:r>
              <a:rPr lang="en-US" sz="2500" b="1" dirty="0" smtClean="0">
                <a:hlinkClick r:id="rId2"/>
              </a:rPr>
              <a:t>https://www.verywellmind.com/what-is-observational-learning-2795402</a:t>
            </a:r>
            <a:endParaRPr lang="en-US" sz="2500" b="1" dirty="0" smtClean="0"/>
          </a:p>
          <a:p>
            <a:pPr algn="l"/>
            <a:endParaRPr lang="en-US" sz="2500" b="1" dirty="0" smtClean="0"/>
          </a:p>
          <a:p>
            <a:pPr algn="l">
              <a:buFont typeface="Arial" pitchFamily="34" charset="0"/>
              <a:buChar char="•"/>
            </a:pPr>
            <a:r>
              <a:rPr lang="en-US" sz="2500" b="1" dirty="0" smtClean="0"/>
              <a:t>  Video</a:t>
            </a:r>
            <a:r>
              <a:rPr lang="en-US" sz="2500" b="1" dirty="0"/>
              <a:t>: Bobo Beat Down – Crash Course Psychology #12 - </a:t>
            </a:r>
            <a:r>
              <a:rPr lang="en-US" sz="2500" b="1" dirty="0">
                <a:hlinkClick r:id="rId3"/>
              </a:rPr>
              <a:t>https://</a:t>
            </a:r>
            <a:r>
              <a:rPr lang="en-US" sz="2500" b="1" dirty="0" smtClean="0">
                <a:hlinkClick r:id="rId3"/>
              </a:rPr>
              <a:t>www.youtube.com/watch?v=128Ts5r9NRE</a:t>
            </a:r>
            <a:endParaRPr lang="en-US" sz="2500" b="1" dirty="0" smtClean="0"/>
          </a:p>
          <a:p>
            <a:pPr algn="l"/>
            <a:endParaRPr lang="en-US" sz="2500" b="1" dirty="0"/>
          </a:p>
          <a:p>
            <a:pPr algn="l">
              <a:buFont typeface="Arial" pitchFamily="34" charset="0"/>
              <a:buChar char="•"/>
            </a:pPr>
            <a:r>
              <a:rPr lang="en-US" sz="2500" b="1" dirty="0"/>
              <a:t>  Video: Bandura Bobo Doll Experiment - </a:t>
            </a:r>
            <a:r>
              <a:rPr lang="en-US" sz="2500" b="1" dirty="0">
                <a:hlinkClick r:id="rId4"/>
              </a:rPr>
              <a:t>https://www.youtube.com/watch?v=zerCK0lRjp8</a:t>
            </a:r>
            <a:endParaRPr lang="en-US" sz="2500" b="1" dirty="0"/>
          </a:p>
          <a:p>
            <a:pPr algn="l">
              <a:buFont typeface="Arial" pitchFamily="34" charset="0"/>
              <a:buChar char="•"/>
            </a:pPr>
            <a:endParaRPr lang="en-US" sz="2500" b="1" dirty="0"/>
          </a:p>
        </p:txBody>
      </p:sp>
      <p:sp>
        <p:nvSpPr>
          <p:cNvPr id="5" name="Rectangle 4">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306263536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0307" y="263828"/>
            <a:ext cx="8860556" cy="6517973"/>
          </a:xfrm>
        </p:spPr>
        <p:txBody>
          <a:bodyPr>
            <a:normAutofit/>
          </a:bodyPr>
          <a:lstStyle/>
          <a:p>
            <a:pPr algn="l"/>
            <a:r>
              <a:rPr lang="en-US" sz="3000" b="1" u="sng" dirty="0"/>
              <a:t>Learning, Bell-Ringer</a:t>
            </a:r>
            <a:endParaRPr lang="en-US" sz="3000" b="1" dirty="0"/>
          </a:p>
          <a:p>
            <a:pPr algn="l">
              <a:buFont typeface="Wingdings" pitchFamily="2" charset="2"/>
              <a:buChar char="q"/>
            </a:pPr>
            <a:r>
              <a:rPr lang="en-US" altLang="en-US" sz="3000" b="1" dirty="0"/>
              <a:t>How did you learn to do the following things?</a:t>
            </a:r>
          </a:p>
          <a:p>
            <a:pPr algn="l">
              <a:buFont typeface="Wingdings" pitchFamily="2" charset="2"/>
              <a:buChar char="q"/>
            </a:pPr>
            <a:r>
              <a:rPr lang="en-US" altLang="en-US" sz="3000" b="1" dirty="0"/>
              <a:t>If you don’t remember, provide an </a:t>
            </a:r>
          </a:p>
          <a:p>
            <a:pPr algn="l"/>
            <a:r>
              <a:rPr lang="en-US" altLang="en-US" sz="3000" b="1" dirty="0"/>
              <a:t>    educated guess.</a:t>
            </a:r>
          </a:p>
          <a:p>
            <a:pPr marL="820474" lvl="1" indent="-434369" algn="l">
              <a:buFont typeface="+mj-lt"/>
              <a:buAutoNum type="arabicParenR"/>
            </a:pPr>
            <a:r>
              <a:rPr lang="en-US" altLang="en-US" sz="3000" b="1" dirty="0"/>
              <a:t>Ride a bike</a:t>
            </a:r>
          </a:p>
          <a:p>
            <a:pPr marL="820474" lvl="1" indent="-434369" algn="l">
              <a:buFont typeface="+mj-lt"/>
              <a:buAutoNum type="arabicParenR"/>
            </a:pPr>
            <a:r>
              <a:rPr lang="en-US" altLang="en-US" sz="3000" b="1" dirty="0"/>
              <a:t>Eat			   </a:t>
            </a:r>
          </a:p>
          <a:p>
            <a:pPr marL="820474" lvl="1" indent="-434369" algn="l">
              <a:buFont typeface="+mj-lt"/>
              <a:buAutoNum type="arabicParenR"/>
            </a:pPr>
            <a:r>
              <a:rPr lang="en-US" altLang="en-US" sz="3000" b="1" dirty="0"/>
              <a:t>Read and write      </a:t>
            </a:r>
          </a:p>
          <a:p>
            <a:pPr marL="820474" lvl="1" indent="-434369" algn="l">
              <a:buFont typeface="+mj-lt"/>
              <a:buAutoNum type="arabicParenR"/>
            </a:pPr>
            <a:r>
              <a:rPr lang="en-US" altLang="en-US" sz="3000" b="1" dirty="0"/>
              <a:t>Speak		  </a:t>
            </a:r>
          </a:p>
          <a:p>
            <a:pPr marL="820474" lvl="1" indent="-434369" algn="l">
              <a:buFont typeface="+mj-lt"/>
              <a:buAutoNum type="arabicParenR"/>
            </a:pPr>
            <a:r>
              <a:rPr lang="en-US" altLang="en-US" sz="3000" b="1" dirty="0"/>
              <a:t>Tie your shoes        </a:t>
            </a:r>
          </a:p>
          <a:p>
            <a:pPr marL="820474" lvl="1" indent="-434369" algn="l">
              <a:buFont typeface="+mj-lt"/>
              <a:buAutoNum type="arabicParenR"/>
            </a:pPr>
            <a:r>
              <a:rPr lang="en-US" altLang="en-US" sz="3000" b="1" dirty="0"/>
              <a:t>Breathe		  </a:t>
            </a:r>
          </a:p>
          <a:p>
            <a:pPr marL="820474" lvl="1" indent="-434369" algn="l">
              <a:buFont typeface="+mj-lt"/>
              <a:buAutoNum type="arabicParenR"/>
            </a:pPr>
            <a:r>
              <a:rPr lang="en-US" altLang="en-US" sz="3000" b="1" dirty="0"/>
              <a:t>Want money</a:t>
            </a:r>
          </a:p>
          <a:p>
            <a:pPr marL="820474" lvl="1" indent="-434369" algn="l">
              <a:buFont typeface="+mj-lt"/>
              <a:buAutoNum type="arabicParenR"/>
            </a:pPr>
            <a:r>
              <a:rPr lang="en-US" altLang="en-US" sz="3000" b="1" dirty="0"/>
              <a:t>Be afraid of the dark/spiders, </a:t>
            </a:r>
            <a:r>
              <a:rPr lang="en-US" altLang="en-US" sz="3000" b="1" dirty="0" err="1"/>
              <a:t>etc</a:t>
            </a:r>
            <a:r>
              <a:rPr lang="en-US" altLang="en-US" sz="3000" b="1" dirty="0"/>
              <a:t>…</a:t>
            </a:r>
          </a:p>
          <a:p>
            <a:endParaRPr lang="en-US" dirty="0"/>
          </a:p>
        </p:txBody>
      </p:sp>
      <p:pic>
        <p:nvPicPr>
          <p:cNvPr id="1026" name="Picture 2" descr="High Top shoes by n3aak">
            <a:extLst>
              <a:ext uri="{FF2B5EF4-FFF2-40B4-BE49-F238E27FC236}">
                <a16:creationId xmlns="" xmlns:a16="http://schemas.microsoft.com/office/drawing/2014/main" id="{539D9CA6-D2AB-498A-80DD-F7335DEA6B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3843" y="4229100"/>
            <a:ext cx="12145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ke coloured by rdevries">
            <a:extLst>
              <a:ext uri="{FF2B5EF4-FFF2-40B4-BE49-F238E27FC236}">
                <a16:creationId xmlns="" xmlns:a16="http://schemas.microsoft.com/office/drawing/2014/main" id="{8DABEAE6-BCDD-43DC-AF58-B71FA4260B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3350" y="111427"/>
            <a:ext cx="1261133" cy="16216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g of Money Colour by j4p4n">
            <a:extLst>
              <a:ext uri="{FF2B5EF4-FFF2-40B4-BE49-F238E27FC236}">
                <a16:creationId xmlns="" xmlns:a16="http://schemas.microsoft.com/office/drawing/2014/main" id="{4C7F83D9-DC22-43EF-BA4B-13EE346FD7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8509" y="3107061"/>
            <a:ext cx="1033232" cy="17697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ading man with glasses by nlyl">
            <a:extLst>
              <a:ext uri="{FF2B5EF4-FFF2-40B4-BE49-F238E27FC236}">
                <a16:creationId xmlns="" xmlns:a16="http://schemas.microsoft.com/office/drawing/2014/main" id="{6DAF975A-4030-45F8-8322-044C6EC64F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041" y="2111251"/>
            <a:ext cx="1144491" cy="17397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pider by quadrochave">
            <a:extLst>
              <a:ext uri="{FF2B5EF4-FFF2-40B4-BE49-F238E27FC236}">
                <a16:creationId xmlns="" xmlns:a16="http://schemas.microsoft.com/office/drawing/2014/main" id="{BC0A1BAA-961E-42DA-A5A3-CDB366E33D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4650" y="5393710"/>
            <a:ext cx="1675472" cy="120046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Mmmmm Delicious (#1) by oksmith">
            <a:extLst>
              <a:ext uri="{FF2B5EF4-FFF2-40B4-BE49-F238E27FC236}">
                <a16:creationId xmlns="" xmlns:a16="http://schemas.microsoft.com/office/drawing/2014/main" id="{BDD22F4E-5820-4B2E-B916-1311AFCFBD00}"/>
              </a:ext>
            </a:extLst>
          </p:cNvPr>
          <p:cNvPicPr>
            <a:picLocks noChangeAspect="1" noChangeArrowheads="1"/>
          </p:cNvPicPr>
          <p:nvPr/>
        </p:nvPicPr>
        <p:blipFill>
          <a:blip r:embed="rId8" cstate="print">
            <a:lum bright="-20000"/>
            <a:extLst>
              <a:ext uri="{28A0092B-C50C-407E-A947-70E740481C1C}">
                <a14:useLocalDpi xmlns:a14="http://schemas.microsoft.com/office/drawing/2010/main" val="0"/>
              </a:ext>
            </a:extLst>
          </a:blip>
          <a:srcRect/>
          <a:stretch>
            <a:fillRect/>
          </a:stretch>
        </p:blipFill>
        <p:spPr bwMode="auto">
          <a:xfrm>
            <a:off x="6560122" y="1232075"/>
            <a:ext cx="1033232" cy="1739725"/>
          </a:xfrm>
          <a:prstGeom prst="rect">
            <a:avLst/>
          </a:prstGeom>
          <a:noFill/>
          <a:effectLst/>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2806267081"/>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887" y="762000"/>
            <a:ext cx="8945113" cy="5943600"/>
          </a:xfrm>
        </p:spPr>
        <p:txBody>
          <a:bodyPr>
            <a:normAutofit/>
          </a:bodyPr>
          <a:lstStyle/>
          <a:p>
            <a:pPr algn="l">
              <a:spcBef>
                <a:spcPts val="0"/>
              </a:spcBef>
            </a:pPr>
            <a:r>
              <a:rPr lang="en-US" sz="2700" b="1" dirty="0"/>
              <a:t>Directions:  Match the names of the influential figures in psychology with the learning concepts they are most closely associated with.</a:t>
            </a:r>
          </a:p>
          <a:p>
            <a:pPr marL="434369" indent="-434369" algn="l">
              <a:spcBef>
                <a:spcPts val="0"/>
              </a:spcBef>
            </a:pPr>
            <a:endParaRPr lang="en-US" sz="2700" b="1" dirty="0"/>
          </a:p>
          <a:p>
            <a:pPr marL="434369" indent="-434369" algn="l">
              <a:spcBef>
                <a:spcPts val="0"/>
              </a:spcBef>
              <a:buAutoNum type="arabicPeriod"/>
            </a:pPr>
            <a:r>
              <a:rPr lang="en-US" sz="2700" b="1" dirty="0"/>
              <a:t>B.F. Skinner				A. Classical Conditioning</a:t>
            </a:r>
          </a:p>
          <a:p>
            <a:pPr marL="434369" indent="-434369" algn="l">
              <a:spcBef>
                <a:spcPts val="0"/>
              </a:spcBef>
              <a:buAutoNum type="arabicPeriod"/>
            </a:pPr>
            <a:r>
              <a:rPr lang="en-US" sz="2700" b="1" dirty="0"/>
              <a:t>John Watson				B. Conditioning of emotions</a:t>
            </a:r>
          </a:p>
          <a:p>
            <a:pPr marL="434369" indent="-434369" algn="l">
              <a:spcBef>
                <a:spcPts val="0"/>
              </a:spcBef>
              <a:buAutoNum type="arabicPeriod"/>
            </a:pPr>
            <a:r>
              <a:rPr lang="en-US" sz="2700" b="1" dirty="0"/>
              <a:t>Ivan Pavlov				C. Operant Conditioning</a:t>
            </a:r>
          </a:p>
          <a:p>
            <a:pPr marL="434369" indent="-434369" algn="l">
              <a:spcBef>
                <a:spcPts val="0"/>
              </a:spcBef>
              <a:buAutoNum type="arabicPeriod"/>
            </a:pPr>
            <a:r>
              <a:rPr lang="en-US" sz="2700" b="1" dirty="0"/>
              <a:t>Albert Bandura			D. The Law of Effect	</a:t>
            </a:r>
          </a:p>
          <a:p>
            <a:pPr marL="434369" indent="-434369" algn="l">
              <a:spcBef>
                <a:spcPts val="0"/>
              </a:spcBef>
              <a:buAutoNum type="arabicPeriod"/>
            </a:pPr>
            <a:r>
              <a:rPr lang="en-US" sz="2700" b="1" dirty="0"/>
              <a:t>E.L. Thorndike			E. Observational Learning</a:t>
            </a:r>
          </a:p>
          <a:p>
            <a:pPr marL="339183" indent="-339183" algn="l"/>
            <a:endParaRPr lang="en-US" sz="2500" b="1" dirty="0"/>
          </a:p>
          <a:p>
            <a:pPr algn="l"/>
            <a:endParaRPr lang="en-US" dirty="0"/>
          </a:p>
        </p:txBody>
      </p:sp>
      <p:sp>
        <p:nvSpPr>
          <p:cNvPr id="2" name="Title 1"/>
          <p:cNvSpPr>
            <a:spLocks noGrp="1"/>
          </p:cNvSpPr>
          <p:nvPr>
            <p:ph type="ctrTitle"/>
          </p:nvPr>
        </p:nvSpPr>
        <p:spPr>
          <a:xfrm>
            <a:off x="227468" y="0"/>
            <a:ext cx="6859787" cy="609600"/>
          </a:xfrm>
        </p:spPr>
        <p:txBody>
          <a:bodyPr>
            <a:normAutofit/>
          </a:bodyPr>
          <a:lstStyle/>
          <a:p>
            <a:pPr algn="l"/>
            <a:r>
              <a:rPr lang="en-US" sz="2500" b="1" u="sng" dirty="0"/>
              <a:t>Learning, Bell-Ringer</a:t>
            </a:r>
          </a:p>
        </p:txBody>
      </p:sp>
      <p:pic>
        <p:nvPicPr>
          <p:cNvPr id="56324" name="Picture 4" descr="Crying Baby by darrenbeck"/>
          <p:cNvPicPr>
            <a:picLocks noChangeAspect="1" noChangeArrowheads="1"/>
          </p:cNvPicPr>
          <p:nvPr/>
        </p:nvPicPr>
        <p:blipFill>
          <a:blip r:embed="rId2" cstate="print"/>
          <a:srcRect/>
          <a:stretch>
            <a:fillRect/>
          </a:stretch>
        </p:blipFill>
        <p:spPr bwMode="auto">
          <a:xfrm>
            <a:off x="2667000" y="4542834"/>
            <a:ext cx="1524476" cy="2162766"/>
          </a:xfrm>
          <a:prstGeom prst="rect">
            <a:avLst/>
          </a:prstGeom>
          <a:noFill/>
        </p:spPr>
      </p:pic>
      <p:pic>
        <p:nvPicPr>
          <p:cNvPr id="56326" name="Picture 6" descr="Ringing Bell by algotruneman"/>
          <p:cNvPicPr>
            <a:picLocks noChangeAspect="1" noChangeArrowheads="1"/>
          </p:cNvPicPr>
          <p:nvPr/>
        </p:nvPicPr>
        <p:blipFill>
          <a:blip r:embed="rId3" cstate="print"/>
          <a:srcRect/>
          <a:stretch>
            <a:fillRect/>
          </a:stretch>
        </p:blipFill>
        <p:spPr bwMode="auto">
          <a:xfrm flipH="1">
            <a:off x="970612" y="4517509"/>
            <a:ext cx="1086788" cy="2035693"/>
          </a:xfrm>
          <a:prstGeom prst="rect">
            <a:avLst/>
          </a:prstGeom>
          <a:noFill/>
        </p:spPr>
      </p:pic>
      <p:pic>
        <p:nvPicPr>
          <p:cNvPr id="56328" name="Picture 8" descr="clown head by margaux"/>
          <p:cNvPicPr>
            <a:picLocks noChangeAspect="1" noChangeArrowheads="1"/>
          </p:cNvPicPr>
          <p:nvPr/>
        </p:nvPicPr>
        <p:blipFill>
          <a:blip r:embed="rId4" cstate="print"/>
          <a:srcRect/>
          <a:stretch>
            <a:fillRect/>
          </a:stretch>
        </p:blipFill>
        <p:spPr bwMode="auto">
          <a:xfrm>
            <a:off x="7010400" y="4572000"/>
            <a:ext cx="1240262" cy="2057400"/>
          </a:xfrm>
          <a:prstGeom prst="rect">
            <a:avLst/>
          </a:prstGeom>
          <a:noFill/>
        </p:spPr>
      </p:pic>
      <p:pic>
        <p:nvPicPr>
          <p:cNvPr id="56330" name="Picture 10" descr="Pigeon by kamil_stepinski"/>
          <p:cNvPicPr>
            <a:picLocks noChangeAspect="1" noChangeArrowheads="1"/>
          </p:cNvPicPr>
          <p:nvPr/>
        </p:nvPicPr>
        <p:blipFill>
          <a:blip r:embed="rId5" cstate="print"/>
          <a:srcRect/>
          <a:stretch>
            <a:fillRect/>
          </a:stretch>
        </p:blipFill>
        <p:spPr bwMode="auto">
          <a:xfrm>
            <a:off x="4876800" y="4724400"/>
            <a:ext cx="1371599" cy="1828802"/>
          </a:xfrm>
          <a:prstGeom prst="rect">
            <a:avLst/>
          </a:prstGeom>
          <a:noFill/>
        </p:spPr>
      </p:pic>
      <p:sp>
        <p:nvSpPr>
          <p:cNvPr id="14" name="Rectangle 13"/>
          <p:cNvSpPr/>
          <p:nvPr/>
        </p:nvSpPr>
        <p:spPr>
          <a:xfrm>
            <a:off x="228600" y="685800"/>
            <a:ext cx="8686800" cy="1295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2736973799"/>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887" y="762000"/>
            <a:ext cx="8945113" cy="5943600"/>
          </a:xfrm>
        </p:spPr>
        <p:txBody>
          <a:bodyPr>
            <a:normAutofit/>
          </a:bodyPr>
          <a:lstStyle/>
          <a:p>
            <a:pPr algn="l">
              <a:spcBef>
                <a:spcPts val="0"/>
              </a:spcBef>
            </a:pPr>
            <a:r>
              <a:rPr lang="en-US" sz="2700" b="1" dirty="0"/>
              <a:t>Directions:  Match the names of the influential figures in psychology with the learning concepts they are most closely associated with.</a:t>
            </a:r>
          </a:p>
          <a:p>
            <a:pPr marL="434369" indent="-434369" algn="l">
              <a:spcBef>
                <a:spcPts val="0"/>
              </a:spcBef>
            </a:pPr>
            <a:endParaRPr lang="en-US" sz="2700" b="1" dirty="0"/>
          </a:p>
          <a:p>
            <a:pPr marL="434369" indent="-434369" algn="l">
              <a:spcBef>
                <a:spcPts val="0"/>
              </a:spcBef>
              <a:buAutoNum type="arabicPeriod"/>
            </a:pPr>
            <a:r>
              <a:rPr lang="en-US" sz="2700" b="1" dirty="0"/>
              <a:t>B.F. Skinner				A. Classical Conditioning</a:t>
            </a:r>
          </a:p>
          <a:p>
            <a:pPr marL="434369" indent="-434369" algn="l">
              <a:spcBef>
                <a:spcPts val="0"/>
              </a:spcBef>
              <a:buAutoNum type="arabicPeriod"/>
            </a:pPr>
            <a:r>
              <a:rPr lang="en-US" sz="2700" b="1" dirty="0"/>
              <a:t>John Watson				B. Conditioning of emotions</a:t>
            </a:r>
          </a:p>
          <a:p>
            <a:pPr marL="434369" indent="-434369" algn="l">
              <a:spcBef>
                <a:spcPts val="0"/>
              </a:spcBef>
              <a:buAutoNum type="arabicPeriod"/>
            </a:pPr>
            <a:r>
              <a:rPr lang="en-US" sz="2700" b="1" dirty="0"/>
              <a:t>Ivan Pavlov				C. Operant Conditioning</a:t>
            </a:r>
          </a:p>
          <a:p>
            <a:pPr marL="434369" indent="-434369" algn="l">
              <a:spcBef>
                <a:spcPts val="0"/>
              </a:spcBef>
              <a:buAutoNum type="arabicPeriod"/>
            </a:pPr>
            <a:r>
              <a:rPr lang="en-US" sz="2700" b="1" dirty="0"/>
              <a:t>Albert Bandura			D. The Law of Effect	</a:t>
            </a:r>
          </a:p>
          <a:p>
            <a:pPr marL="434369" indent="-434369" algn="l">
              <a:spcBef>
                <a:spcPts val="0"/>
              </a:spcBef>
              <a:buAutoNum type="arabicPeriod"/>
            </a:pPr>
            <a:r>
              <a:rPr lang="en-US" sz="2700" b="1" dirty="0"/>
              <a:t>E.L. Thorndike			E. Observational Learning</a:t>
            </a:r>
          </a:p>
          <a:p>
            <a:pPr marL="339183" indent="-339183" algn="l"/>
            <a:endParaRPr lang="en-US" sz="2500" b="1" dirty="0"/>
          </a:p>
          <a:p>
            <a:pPr algn="l"/>
            <a:endParaRPr lang="en-US" dirty="0"/>
          </a:p>
        </p:txBody>
      </p:sp>
      <p:sp>
        <p:nvSpPr>
          <p:cNvPr id="2" name="Title 1"/>
          <p:cNvSpPr>
            <a:spLocks noGrp="1"/>
          </p:cNvSpPr>
          <p:nvPr>
            <p:ph type="ctrTitle"/>
          </p:nvPr>
        </p:nvSpPr>
        <p:spPr>
          <a:xfrm>
            <a:off x="227468" y="0"/>
            <a:ext cx="6859787" cy="609600"/>
          </a:xfrm>
        </p:spPr>
        <p:txBody>
          <a:bodyPr>
            <a:normAutofit/>
          </a:bodyPr>
          <a:lstStyle/>
          <a:p>
            <a:pPr algn="l"/>
            <a:r>
              <a:rPr lang="en-US" sz="2500" b="1" u="sng" dirty="0"/>
              <a:t>Learning, Bell-Ringer</a:t>
            </a:r>
          </a:p>
        </p:txBody>
      </p:sp>
      <p:pic>
        <p:nvPicPr>
          <p:cNvPr id="56324" name="Picture 4" descr="Crying Baby by darrenbeck"/>
          <p:cNvPicPr>
            <a:picLocks noChangeAspect="1" noChangeArrowheads="1"/>
          </p:cNvPicPr>
          <p:nvPr/>
        </p:nvPicPr>
        <p:blipFill>
          <a:blip r:embed="rId2" cstate="print"/>
          <a:srcRect/>
          <a:stretch>
            <a:fillRect/>
          </a:stretch>
        </p:blipFill>
        <p:spPr bwMode="auto">
          <a:xfrm>
            <a:off x="2667000" y="4542834"/>
            <a:ext cx="1524476" cy="2162766"/>
          </a:xfrm>
          <a:prstGeom prst="rect">
            <a:avLst/>
          </a:prstGeom>
          <a:noFill/>
        </p:spPr>
      </p:pic>
      <p:pic>
        <p:nvPicPr>
          <p:cNvPr id="56326" name="Picture 6" descr="Ringing Bell by algotruneman"/>
          <p:cNvPicPr>
            <a:picLocks noChangeAspect="1" noChangeArrowheads="1"/>
          </p:cNvPicPr>
          <p:nvPr/>
        </p:nvPicPr>
        <p:blipFill>
          <a:blip r:embed="rId3" cstate="print"/>
          <a:srcRect/>
          <a:stretch>
            <a:fillRect/>
          </a:stretch>
        </p:blipFill>
        <p:spPr bwMode="auto">
          <a:xfrm flipH="1">
            <a:off x="970612" y="4517509"/>
            <a:ext cx="1086788" cy="2035693"/>
          </a:xfrm>
          <a:prstGeom prst="rect">
            <a:avLst/>
          </a:prstGeom>
          <a:noFill/>
        </p:spPr>
      </p:pic>
      <p:pic>
        <p:nvPicPr>
          <p:cNvPr id="56328" name="Picture 8" descr="clown head by margaux"/>
          <p:cNvPicPr>
            <a:picLocks noChangeAspect="1" noChangeArrowheads="1"/>
          </p:cNvPicPr>
          <p:nvPr/>
        </p:nvPicPr>
        <p:blipFill>
          <a:blip r:embed="rId4" cstate="print"/>
          <a:srcRect/>
          <a:stretch>
            <a:fillRect/>
          </a:stretch>
        </p:blipFill>
        <p:spPr bwMode="auto">
          <a:xfrm>
            <a:off x="7010400" y="4572000"/>
            <a:ext cx="1240262" cy="2057400"/>
          </a:xfrm>
          <a:prstGeom prst="rect">
            <a:avLst/>
          </a:prstGeom>
          <a:noFill/>
        </p:spPr>
      </p:pic>
      <p:pic>
        <p:nvPicPr>
          <p:cNvPr id="56330" name="Picture 10" descr="Pigeon by kamil_stepinski"/>
          <p:cNvPicPr>
            <a:picLocks noChangeAspect="1" noChangeArrowheads="1"/>
          </p:cNvPicPr>
          <p:nvPr/>
        </p:nvPicPr>
        <p:blipFill>
          <a:blip r:embed="rId5" cstate="print"/>
          <a:srcRect/>
          <a:stretch>
            <a:fillRect/>
          </a:stretch>
        </p:blipFill>
        <p:spPr bwMode="auto">
          <a:xfrm>
            <a:off x="4876800" y="4724400"/>
            <a:ext cx="1371599" cy="1828802"/>
          </a:xfrm>
          <a:prstGeom prst="rect">
            <a:avLst/>
          </a:prstGeom>
          <a:noFill/>
        </p:spPr>
      </p:pic>
      <p:sp>
        <p:nvSpPr>
          <p:cNvPr id="19" name="Left-Right Arrow 18"/>
          <p:cNvSpPr/>
          <p:nvPr/>
        </p:nvSpPr>
        <p:spPr>
          <a:xfrm rot="904563">
            <a:off x="2358662" y="2693277"/>
            <a:ext cx="2581681" cy="271503"/>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sp>
        <p:nvSpPr>
          <p:cNvPr id="20" name="Left-Right Arrow 19"/>
          <p:cNvSpPr/>
          <p:nvPr/>
        </p:nvSpPr>
        <p:spPr>
          <a:xfrm rot="712606">
            <a:off x="2911581" y="3673858"/>
            <a:ext cx="2034543" cy="278440"/>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sp>
        <p:nvSpPr>
          <p:cNvPr id="21" name="Left-Right Arrow 20"/>
          <p:cNvSpPr/>
          <p:nvPr/>
        </p:nvSpPr>
        <p:spPr>
          <a:xfrm rot="20752545">
            <a:off x="2324769" y="2678359"/>
            <a:ext cx="2626144" cy="28208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sp>
        <p:nvSpPr>
          <p:cNvPr id="22" name="Left-Right Arrow 21"/>
          <p:cNvSpPr/>
          <p:nvPr/>
        </p:nvSpPr>
        <p:spPr>
          <a:xfrm rot="20970359">
            <a:off x="2764133" y="3660751"/>
            <a:ext cx="2239402" cy="318870"/>
          </a:xfrm>
          <a:prstGeom prst="lef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sp>
        <p:nvSpPr>
          <p:cNvPr id="23" name="Left-Right Arrow 22"/>
          <p:cNvSpPr/>
          <p:nvPr/>
        </p:nvSpPr>
        <p:spPr>
          <a:xfrm>
            <a:off x="2590800" y="2661556"/>
            <a:ext cx="2304119" cy="234044"/>
          </a:xfrm>
          <a:prstGeom prst="lef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sp>
        <p:nvSpPr>
          <p:cNvPr id="14" name="Rectangle 13"/>
          <p:cNvSpPr/>
          <p:nvPr/>
        </p:nvSpPr>
        <p:spPr>
          <a:xfrm>
            <a:off x="228600" y="685800"/>
            <a:ext cx="8686800" cy="1295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2736973799"/>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611" y="304801"/>
            <a:ext cx="6859787" cy="609600"/>
          </a:xfrm>
        </p:spPr>
        <p:txBody>
          <a:bodyPr>
            <a:noAutofit/>
          </a:bodyPr>
          <a:lstStyle/>
          <a:p>
            <a:r>
              <a:rPr lang="en-US" sz="3400" b="1" u="sng" dirty="0"/>
              <a:t>Learning Concept Resources</a:t>
            </a:r>
          </a:p>
        </p:txBody>
      </p:sp>
      <p:sp>
        <p:nvSpPr>
          <p:cNvPr id="3" name="Subtitle 2"/>
          <p:cNvSpPr>
            <a:spLocks noGrp="1"/>
          </p:cNvSpPr>
          <p:nvPr>
            <p:ph type="subTitle" idx="1"/>
          </p:nvPr>
        </p:nvSpPr>
        <p:spPr>
          <a:xfrm>
            <a:off x="198887" y="685800"/>
            <a:ext cx="8746227" cy="5334000"/>
          </a:xfrm>
        </p:spPr>
        <p:txBody>
          <a:bodyPr>
            <a:normAutofit fontScale="92500" lnSpcReduction="10000"/>
          </a:bodyPr>
          <a:lstStyle/>
          <a:p>
            <a:pPr algn="l"/>
            <a:endParaRPr lang="en-US" sz="2500" dirty="0"/>
          </a:p>
          <a:p>
            <a:pPr algn="l">
              <a:buFont typeface="Arial" pitchFamily="34" charset="0"/>
              <a:buChar char="•"/>
            </a:pPr>
            <a:r>
              <a:rPr lang="en-US" sz="2500" b="1" dirty="0" smtClean="0"/>
              <a:t>  Website: Albert Bandura – </a:t>
            </a:r>
            <a:r>
              <a:rPr lang="en-US" sz="2500" b="1" dirty="0" smtClean="0">
                <a:hlinkClick r:id="rId2"/>
              </a:rPr>
              <a:t>www.professoralbertbandura.com</a:t>
            </a:r>
            <a:endParaRPr lang="en-US" sz="2500" b="1" dirty="0" smtClean="0"/>
          </a:p>
          <a:p>
            <a:pPr algn="l"/>
            <a:endParaRPr lang="en-US" sz="2500" b="1" dirty="0" smtClean="0"/>
          </a:p>
          <a:p>
            <a:pPr algn="l">
              <a:buFont typeface="Arial" pitchFamily="34" charset="0"/>
              <a:buChar char="•"/>
            </a:pPr>
            <a:r>
              <a:rPr lang="en-US" sz="2500" b="1" dirty="0" smtClean="0"/>
              <a:t>  Website: The B.F. Skinner Foundation - </a:t>
            </a:r>
            <a:r>
              <a:rPr lang="en-US" sz="2500" b="1" dirty="0" smtClean="0">
                <a:hlinkClick r:id="rId3"/>
              </a:rPr>
              <a:t>https://www.bfskinner.org/</a:t>
            </a:r>
            <a:endParaRPr lang="en-US" sz="2500" b="1" dirty="0" smtClean="0"/>
          </a:p>
          <a:p>
            <a:pPr algn="l"/>
            <a:endParaRPr lang="en-US" sz="2500" b="1" dirty="0" smtClean="0"/>
          </a:p>
          <a:p>
            <a:pPr algn="l">
              <a:buFont typeface="Arial" pitchFamily="34" charset="0"/>
              <a:buChar char="•"/>
            </a:pPr>
            <a:r>
              <a:rPr lang="en-US" sz="2500" b="1" dirty="0" smtClean="0"/>
              <a:t>  Article: John B. Watson, Notes on a Scandal – American Psychological Association - </a:t>
            </a:r>
            <a:r>
              <a:rPr lang="en-US" sz="2500" b="1" dirty="0" smtClean="0">
                <a:hlinkClick r:id="rId4"/>
              </a:rPr>
              <a:t>https://www.apa.org/monitor/2012/10/scandal.aspx</a:t>
            </a:r>
            <a:endParaRPr lang="en-US" sz="2500" b="1" dirty="0" smtClean="0"/>
          </a:p>
          <a:p>
            <a:pPr algn="l"/>
            <a:endParaRPr lang="en-US" sz="2500" b="1" dirty="0" smtClean="0"/>
          </a:p>
          <a:p>
            <a:pPr algn="l">
              <a:buFont typeface="Arial" pitchFamily="34" charset="0"/>
              <a:buChar char="•"/>
            </a:pPr>
            <a:r>
              <a:rPr lang="en-US" sz="2500" b="1" dirty="0" smtClean="0"/>
              <a:t>  Article: Ivan Pavlov </a:t>
            </a:r>
            <a:r>
              <a:rPr lang="en-US" sz="2500" b="1" dirty="0" err="1" smtClean="0"/>
              <a:t>Biogoraphy</a:t>
            </a:r>
            <a:r>
              <a:rPr lang="en-US" sz="2500" b="1" dirty="0" smtClean="0"/>
              <a:t> – Nobel Prize Organization - </a:t>
            </a:r>
            <a:r>
              <a:rPr lang="en-US" sz="2500" b="1" dirty="0" smtClean="0">
                <a:hlinkClick r:id="rId5"/>
              </a:rPr>
              <a:t>https://www.nobelprize.org/prizes/medicine/1904/pavlov/facts/</a:t>
            </a:r>
            <a:endParaRPr lang="en-US" sz="2500" b="1" dirty="0" smtClean="0"/>
          </a:p>
          <a:p>
            <a:pPr algn="l"/>
            <a:endParaRPr lang="en-US" sz="2500" b="1" dirty="0" smtClean="0"/>
          </a:p>
          <a:p>
            <a:pPr algn="l">
              <a:buFont typeface="Arial" pitchFamily="34" charset="0"/>
              <a:buChar char="•"/>
            </a:pPr>
            <a:r>
              <a:rPr lang="en-US" sz="2500" b="1" dirty="0" smtClean="0"/>
              <a:t>  Article: B.F. Skinner – Harvard University, Department of Psychology - </a:t>
            </a:r>
            <a:r>
              <a:rPr lang="en-US" sz="2500" b="1" dirty="0" smtClean="0">
                <a:hlinkClick r:id="rId6"/>
              </a:rPr>
              <a:t>https://psychology.fas.harvard.edu/people/b-f-skinner</a:t>
            </a:r>
            <a:endParaRPr lang="en-US" sz="2500" b="1" dirty="0" smtClean="0"/>
          </a:p>
          <a:p>
            <a:pPr algn="l"/>
            <a:endParaRPr lang="en-US" sz="2500" b="1" dirty="0"/>
          </a:p>
          <a:p>
            <a:pPr algn="l">
              <a:buFont typeface="Arial" pitchFamily="34" charset="0"/>
              <a:buChar char="•"/>
            </a:pPr>
            <a:endParaRPr lang="en-US" sz="2500" b="1" dirty="0"/>
          </a:p>
        </p:txBody>
      </p:sp>
      <p:sp>
        <p:nvSpPr>
          <p:cNvPr id="5" name="Rectangle 4">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3062635363"/>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887" y="76200"/>
            <a:ext cx="8746227" cy="5334000"/>
          </a:xfrm>
        </p:spPr>
        <p:txBody>
          <a:bodyPr>
            <a:normAutofit/>
          </a:bodyPr>
          <a:lstStyle/>
          <a:p>
            <a:pPr algn="l"/>
            <a:endParaRPr lang="en-US" sz="3000" dirty="0"/>
          </a:p>
          <a:p>
            <a:pPr marL="346075" indent="-346075" algn="l"/>
            <a:r>
              <a:rPr lang="en-US" sz="3000" b="1" dirty="0"/>
              <a:t>1) Compare and contrast classical (CC) and operant conditioning (OC).</a:t>
            </a:r>
          </a:p>
        </p:txBody>
      </p:sp>
      <p:graphicFrame>
        <p:nvGraphicFramePr>
          <p:cNvPr id="5" name="Diagram 4">
            <a:extLst>
              <a:ext uri="{FF2B5EF4-FFF2-40B4-BE49-F238E27FC236}">
                <a16:creationId xmlns="" xmlns:a16="http://schemas.microsoft.com/office/drawing/2014/main" id="{4114C3FE-D311-4290-AD37-F314BC08D366}"/>
              </a:ext>
            </a:extLst>
          </p:cNvPr>
          <p:cNvGraphicFramePr/>
          <p:nvPr/>
        </p:nvGraphicFramePr>
        <p:xfrm>
          <a:off x="838200" y="1524000"/>
          <a:ext cx="8192661"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a:xfrm>
            <a:off x="152400" y="0"/>
            <a:ext cx="6859787" cy="609600"/>
          </a:xfrm>
        </p:spPr>
        <p:txBody>
          <a:bodyPr>
            <a:normAutofit/>
          </a:bodyPr>
          <a:lstStyle/>
          <a:p>
            <a:pPr algn="l"/>
            <a:r>
              <a:rPr lang="en-US" sz="2500" b="1" u="sng" dirty="0"/>
              <a:t>Learning, Bell-Ringer</a:t>
            </a:r>
          </a:p>
        </p:txBody>
      </p:sp>
      <p:pic>
        <p:nvPicPr>
          <p:cNvPr id="7170" name="Picture 2" descr="Turtle-Thinking by feraliminal"/>
          <p:cNvPicPr>
            <a:picLocks noChangeAspect="1" noChangeArrowheads="1"/>
          </p:cNvPicPr>
          <p:nvPr/>
        </p:nvPicPr>
        <p:blipFill>
          <a:blip r:embed="rId7" cstate="print"/>
          <a:srcRect/>
          <a:stretch>
            <a:fillRect/>
          </a:stretch>
        </p:blipFill>
        <p:spPr bwMode="auto">
          <a:xfrm>
            <a:off x="228600" y="1447800"/>
            <a:ext cx="1429122" cy="5105400"/>
          </a:xfrm>
          <a:prstGeom prst="rect">
            <a:avLst/>
          </a:prstGeom>
          <a:noFill/>
        </p:spPr>
      </p:pic>
      <p:sp>
        <p:nvSpPr>
          <p:cNvPr id="7" name="Rectangle 6">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3988657707"/>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887" y="228600"/>
            <a:ext cx="8746227" cy="5334000"/>
          </a:xfrm>
        </p:spPr>
        <p:txBody>
          <a:bodyPr>
            <a:normAutofit/>
          </a:bodyPr>
          <a:lstStyle/>
          <a:p>
            <a:pPr algn="l"/>
            <a:endParaRPr lang="en-US" dirty="0"/>
          </a:p>
          <a:p>
            <a:pPr marL="346075" indent="-346075" algn="l"/>
            <a:r>
              <a:rPr lang="en-US" sz="3000" b="1" dirty="0"/>
              <a:t>1) Compare and contrast classical (CC) and operant   conditioning (OC).</a:t>
            </a:r>
          </a:p>
        </p:txBody>
      </p:sp>
      <p:graphicFrame>
        <p:nvGraphicFramePr>
          <p:cNvPr id="5" name="Diagram 4">
            <a:extLst>
              <a:ext uri="{FF2B5EF4-FFF2-40B4-BE49-F238E27FC236}">
                <a16:creationId xmlns="" xmlns:a16="http://schemas.microsoft.com/office/drawing/2014/main" id="{4114C3FE-D311-4290-AD37-F314BC08D366}"/>
              </a:ext>
            </a:extLst>
          </p:cNvPr>
          <p:cNvGraphicFramePr/>
          <p:nvPr>
            <p:extLst>
              <p:ext uri="{D42A27DB-BD31-4B8C-83A1-F6EECF244321}">
                <p14:modId xmlns:p14="http://schemas.microsoft.com/office/powerpoint/2010/main" val="2908451434"/>
              </p:ext>
            </p:extLst>
          </p:nvPr>
        </p:nvGraphicFramePr>
        <p:xfrm>
          <a:off x="227470" y="1600200"/>
          <a:ext cx="8803391"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2" descr="Turtle-Thinking by feraliminal"/>
          <p:cNvPicPr>
            <a:picLocks noChangeAspect="1" noChangeArrowheads="1"/>
          </p:cNvPicPr>
          <p:nvPr/>
        </p:nvPicPr>
        <p:blipFill>
          <a:blip r:embed="rId7" cstate="print"/>
          <a:srcRect/>
          <a:stretch>
            <a:fillRect/>
          </a:stretch>
        </p:blipFill>
        <p:spPr bwMode="auto">
          <a:xfrm>
            <a:off x="228600" y="1524000"/>
            <a:ext cx="1429122" cy="5029200"/>
          </a:xfrm>
          <a:prstGeom prst="rect">
            <a:avLst/>
          </a:prstGeom>
          <a:noFill/>
        </p:spPr>
      </p:pic>
      <p:sp>
        <p:nvSpPr>
          <p:cNvPr id="2" name="Title 1"/>
          <p:cNvSpPr>
            <a:spLocks noGrp="1"/>
          </p:cNvSpPr>
          <p:nvPr>
            <p:ph type="ctrTitle"/>
          </p:nvPr>
        </p:nvSpPr>
        <p:spPr>
          <a:xfrm>
            <a:off x="152400" y="0"/>
            <a:ext cx="6859787" cy="609600"/>
          </a:xfrm>
        </p:spPr>
        <p:txBody>
          <a:bodyPr>
            <a:normAutofit/>
          </a:bodyPr>
          <a:lstStyle/>
          <a:p>
            <a:pPr algn="l"/>
            <a:r>
              <a:rPr lang="en-US" sz="2500" b="1" u="sng" dirty="0"/>
              <a:t>Learning, Bell-Ringer</a:t>
            </a:r>
          </a:p>
        </p:txBody>
      </p:sp>
      <p:sp>
        <p:nvSpPr>
          <p:cNvPr id="7" name="Rectangle 6"/>
          <p:cNvSpPr/>
          <p:nvPr/>
        </p:nvSpPr>
        <p:spPr>
          <a:xfrm>
            <a:off x="284633" y="4114800"/>
            <a:ext cx="8631898" cy="2514600"/>
          </a:xfrm>
          <a:prstGeom prst="rect">
            <a:avLst/>
          </a:prstGeom>
          <a:solidFill>
            <a:srgbClr val="6DFE6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8" name="TextBox 7"/>
          <p:cNvSpPr txBox="1"/>
          <p:nvPr/>
        </p:nvSpPr>
        <p:spPr>
          <a:xfrm>
            <a:off x="341798" y="4245383"/>
            <a:ext cx="8517568" cy="2307817"/>
          </a:xfrm>
          <a:prstGeom prst="rect">
            <a:avLst/>
          </a:prstGeom>
          <a:noFill/>
        </p:spPr>
        <p:txBody>
          <a:bodyPr wrap="square" lIns="77221" tIns="38611" rIns="77221" bIns="38611" rtlCol="0">
            <a:spAutoFit/>
          </a:bodyPr>
          <a:lstStyle/>
          <a:p>
            <a:pPr marL="346075" indent="-346075">
              <a:lnSpc>
                <a:spcPct val="90000"/>
              </a:lnSpc>
              <a:buFont typeface="Wingdings" charset="2"/>
              <a:buAutoNum type="arabicPeriod"/>
            </a:pPr>
            <a:r>
              <a:rPr lang="en-US" altLang="en-US" sz="2300" b="1" dirty="0"/>
              <a:t>Both CC &amp; OC are forms of associative learning.</a:t>
            </a:r>
          </a:p>
          <a:p>
            <a:pPr marL="346075" indent="-346075">
              <a:lnSpc>
                <a:spcPct val="90000"/>
              </a:lnSpc>
              <a:buFont typeface="Wingdings" charset="2"/>
              <a:buAutoNum type="arabicPeriod"/>
            </a:pPr>
            <a:r>
              <a:rPr lang="en-US" altLang="en-US" sz="2300" b="1" dirty="0"/>
              <a:t>Both forms of learning can be used to modify behavior and are core components of the behavioral perspective.</a:t>
            </a:r>
          </a:p>
          <a:p>
            <a:pPr marL="346075" indent="-346075">
              <a:lnSpc>
                <a:spcPct val="90000"/>
              </a:lnSpc>
              <a:buFont typeface="Wingdings" charset="2"/>
              <a:buAutoNum type="arabicPeriod"/>
            </a:pPr>
            <a:r>
              <a:rPr lang="en-US" altLang="en-US" sz="2300" b="1" dirty="0"/>
              <a:t>CC involves forming associations between stimuli (CS and US) as where OC involves forming an association between behaviors and the resulting events (reinforcement and punishment).</a:t>
            </a:r>
          </a:p>
          <a:p>
            <a:pPr marL="346075" indent="-346075">
              <a:lnSpc>
                <a:spcPct val="90000"/>
              </a:lnSpc>
              <a:buFont typeface="Wingdings" charset="2"/>
              <a:buAutoNum type="arabicPeriod"/>
            </a:pPr>
            <a:r>
              <a:rPr lang="en-US" altLang="en-US" sz="2300" b="1" dirty="0"/>
              <a:t>Etc.</a:t>
            </a:r>
          </a:p>
        </p:txBody>
      </p:sp>
      <p:sp>
        <p:nvSpPr>
          <p:cNvPr id="11" name="Rectangle 10">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3062635363"/>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611" y="304801"/>
            <a:ext cx="6859787" cy="609600"/>
          </a:xfrm>
        </p:spPr>
        <p:txBody>
          <a:bodyPr>
            <a:noAutofit/>
          </a:bodyPr>
          <a:lstStyle/>
          <a:p>
            <a:r>
              <a:rPr lang="en-US" sz="3400" b="1" u="sng" dirty="0"/>
              <a:t>Learning Concept Resources</a:t>
            </a:r>
          </a:p>
        </p:txBody>
      </p:sp>
      <p:sp>
        <p:nvSpPr>
          <p:cNvPr id="3" name="Subtitle 2"/>
          <p:cNvSpPr>
            <a:spLocks noGrp="1"/>
          </p:cNvSpPr>
          <p:nvPr>
            <p:ph type="subTitle" idx="1"/>
          </p:nvPr>
        </p:nvSpPr>
        <p:spPr>
          <a:xfrm>
            <a:off x="198887" y="685800"/>
            <a:ext cx="8746227" cy="5334000"/>
          </a:xfrm>
        </p:spPr>
        <p:txBody>
          <a:bodyPr>
            <a:normAutofit/>
          </a:bodyPr>
          <a:lstStyle/>
          <a:p>
            <a:pPr algn="l"/>
            <a:endParaRPr lang="en-US" dirty="0"/>
          </a:p>
          <a:p>
            <a:pPr algn="l">
              <a:buFont typeface="Arial" pitchFamily="34" charset="0"/>
              <a:buChar char="•"/>
            </a:pPr>
            <a:r>
              <a:rPr lang="en-US" sz="2500" b="1" dirty="0" smtClean="0"/>
              <a:t>  Video: The difference between classical and operant conditioning - Peggy Andover - Ted-Ed - </a:t>
            </a:r>
            <a:r>
              <a:rPr lang="en-US" sz="2500" b="1" dirty="0" smtClean="0">
                <a:hlinkClick r:id="rId2"/>
              </a:rPr>
              <a:t>https://www.youtube.com/watch?v=H6LEcM0E0io</a:t>
            </a:r>
            <a:endParaRPr lang="en-US" sz="2500" b="1" dirty="0" smtClean="0"/>
          </a:p>
          <a:p>
            <a:pPr algn="l"/>
            <a:endParaRPr lang="en-US" sz="2500" b="1" dirty="0" smtClean="0"/>
          </a:p>
          <a:p>
            <a:pPr algn="l">
              <a:buFont typeface="Arial" pitchFamily="34" charset="0"/>
              <a:buChar char="•"/>
            </a:pPr>
            <a:r>
              <a:rPr lang="en-US" sz="2500" b="1" dirty="0" smtClean="0"/>
              <a:t>  Article</a:t>
            </a:r>
            <a:r>
              <a:rPr lang="en-US" sz="2500" b="1" dirty="0"/>
              <a:t>: Classical &amp; Operant Conditioning. Khan Academy - </a:t>
            </a:r>
            <a:r>
              <a:rPr lang="en-US" sz="2500" b="1" dirty="0">
                <a:hlinkClick r:id="rId3"/>
              </a:rPr>
              <a:t>https://www.khanacademy.org/test-prep/mcat/behavior/learning-slug/a/classical-and-operant-conditioning-article</a:t>
            </a:r>
            <a:endParaRPr lang="en-US" sz="2500" b="1" dirty="0"/>
          </a:p>
          <a:p>
            <a:pPr algn="l">
              <a:buFont typeface="Arial" pitchFamily="34" charset="0"/>
              <a:buChar char="•"/>
            </a:pPr>
            <a:endParaRPr lang="en-US" sz="2500" b="1" dirty="0"/>
          </a:p>
        </p:txBody>
      </p:sp>
      <p:sp>
        <p:nvSpPr>
          <p:cNvPr id="5" name="Rectangle 4">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306263536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0307" y="263828"/>
            <a:ext cx="8860556" cy="6517973"/>
          </a:xfrm>
        </p:spPr>
        <p:txBody>
          <a:bodyPr>
            <a:normAutofit/>
          </a:bodyPr>
          <a:lstStyle/>
          <a:p>
            <a:pPr algn="l"/>
            <a:r>
              <a:rPr lang="en-US" sz="3000" b="1" u="sng" dirty="0"/>
              <a:t>Learning, Bell-Ringer</a:t>
            </a:r>
            <a:endParaRPr lang="en-US" sz="3000" b="1" dirty="0"/>
          </a:p>
          <a:p>
            <a:pPr algn="l">
              <a:buFont typeface="Wingdings" pitchFamily="2" charset="2"/>
              <a:buChar char="q"/>
            </a:pPr>
            <a:r>
              <a:rPr lang="en-US" altLang="en-US" sz="3000" b="1" dirty="0"/>
              <a:t>How did you learn to do the following things?</a:t>
            </a:r>
          </a:p>
          <a:p>
            <a:pPr algn="l">
              <a:buFont typeface="Wingdings" pitchFamily="2" charset="2"/>
              <a:buChar char="q"/>
            </a:pPr>
            <a:r>
              <a:rPr lang="en-US" altLang="en-US" sz="3000" b="1" dirty="0"/>
              <a:t>If you don’t remember, provide an </a:t>
            </a:r>
          </a:p>
          <a:p>
            <a:pPr algn="l"/>
            <a:r>
              <a:rPr lang="en-US" altLang="en-US" sz="3000" b="1" dirty="0"/>
              <a:t>    educated guess.</a:t>
            </a:r>
          </a:p>
          <a:p>
            <a:pPr marL="820474" lvl="1" indent="-434369" algn="l">
              <a:buFont typeface="+mj-lt"/>
              <a:buAutoNum type="arabicParenR"/>
            </a:pPr>
            <a:r>
              <a:rPr lang="en-US" altLang="en-US" sz="3000" b="1" dirty="0"/>
              <a:t>Ride a bike</a:t>
            </a:r>
          </a:p>
          <a:p>
            <a:pPr marL="820474" lvl="1" indent="-434369" algn="l">
              <a:buFont typeface="+mj-lt"/>
              <a:buAutoNum type="arabicParenR"/>
            </a:pPr>
            <a:r>
              <a:rPr lang="en-US" altLang="en-US" sz="3000" b="1" dirty="0"/>
              <a:t>Eat			   </a:t>
            </a:r>
          </a:p>
          <a:p>
            <a:pPr marL="820474" lvl="1" indent="-434369" algn="l">
              <a:buFont typeface="+mj-lt"/>
              <a:buAutoNum type="arabicParenR"/>
            </a:pPr>
            <a:r>
              <a:rPr lang="en-US" altLang="en-US" sz="3000" b="1" dirty="0"/>
              <a:t>Read and write      </a:t>
            </a:r>
          </a:p>
          <a:p>
            <a:pPr marL="820474" lvl="1" indent="-434369" algn="l">
              <a:buFont typeface="+mj-lt"/>
              <a:buAutoNum type="arabicParenR"/>
            </a:pPr>
            <a:r>
              <a:rPr lang="en-US" altLang="en-US" sz="3000" b="1" dirty="0"/>
              <a:t>Speak		  </a:t>
            </a:r>
          </a:p>
          <a:p>
            <a:pPr marL="820474" lvl="1" indent="-434369" algn="l">
              <a:buFont typeface="+mj-lt"/>
              <a:buAutoNum type="arabicParenR"/>
            </a:pPr>
            <a:r>
              <a:rPr lang="en-US" altLang="en-US" sz="3000" b="1" dirty="0"/>
              <a:t>Tie your shoes        </a:t>
            </a:r>
          </a:p>
          <a:p>
            <a:pPr marL="820474" lvl="1" indent="-434369" algn="l">
              <a:buFont typeface="+mj-lt"/>
              <a:buAutoNum type="arabicParenR"/>
            </a:pPr>
            <a:r>
              <a:rPr lang="en-US" altLang="en-US" sz="3000" b="1" dirty="0"/>
              <a:t>Breathe		  </a:t>
            </a:r>
          </a:p>
          <a:p>
            <a:pPr marL="820474" lvl="1" indent="-434369" algn="l">
              <a:buFont typeface="+mj-lt"/>
              <a:buAutoNum type="arabicParenR"/>
            </a:pPr>
            <a:r>
              <a:rPr lang="en-US" altLang="en-US" sz="3000" b="1" dirty="0"/>
              <a:t>Want money</a:t>
            </a:r>
          </a:p>
          <a:p>
            <a:pPr marL="820474" lvl="1" indent="-434369" algn="l">
              <a:buFont typeface="+mj-lt"/>
              <a:buAutoNum type="arabicParenR"/>
            </a:pPr>
            <a:r>
              <a:rPr lang="en-US" altLang="en-US" sz="3000" b="1" dirty="0"/>
              <a:t>Be afraid of the dark/spiders, </a:t>
            </a:r>
            <a:r>
              <a:rPr lang="en-US" altLang="en-US" sz="3000" b="1" dirty="0" err="1"/>
              <a:t>etc</a:t>
            </a:r>
            <a:r>
              <a:rPr lang="en-US" altLang="en-US" sz="3000" b="1" dirty="0"/>
              <a:t>…</a:t>
            </a:r>
          </a:p>
          <a:p>
            <a:endParaRPr lang="en-US" dirty="0"/>
          </a:p>
        </p:txBody>
      </p:sp>
      <p:sp>
        <p:nvSpPr>
          <p:cNvPr id="6" name="Rectangle 5">
            <a:extLst>
              <a:ext uri="{FF2B5EF4-FFF2-40B4-BE49-F238E27FC236}">
                <a16:creationId xmlns="" xmlns:a16="http://schemas.microsoft.com/office/drawing/2014/main" id="{6CEFA992-5B33-411A-A72D-3670A2EBA718}"/>
              </a:ext>
            </a:extLst>
          </p:cNvPr>
          <p:cNvSpPr/>
          <p:nvPr/>
        </p:nvSpPr>
        <p:spPr>
          <a:xfrm>
            <a:off x="15143" y="0"/>
            <a:ext cx="9144000" cy="6858000"/>
          </a:xfrm>
          <a:prstGeom prst="rect">
            <a:avLst/>
          </a:prstGeom>
          <a:noFill/>
          <a:ln w="2286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pic>
        <p:nvPicPr>
          <p:cNvPr id="1026" name="Picture 2" descr="High Top shoes by n3aak">
            <a:extLst>
              <a:ext uri="{FF2B5EF4-FFF2-40B4-BE49-F238E27FC236}">
                <a16:creationId xmlns="" xmlns:a16="http://schemas.microsoft.com/office/drawing/2014/main" id="{539D9CA6-D2AB-498A-80DD-F7335DEA6B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3843" y="4229100"/>
            <a:ext cx="12145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ke coloured by rdevries">
            <a:extLst>
              <a:ext uri="{FF2B5EF4-FFF2-40B4-BE49-F238E27FC236}">
                <a16:creationId xmlns="" xmlns:a16="http://schemas.microsoft.com/office/drawing/2014/main" id="{8DABEAE6-BCDD-43DC-AF58-B71FA4260B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3350" y="111427"/>
            <a:ext cx="1261133" cy="16216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g of Money Colour by j4p4n">
            <a:extLst>
              <a:ext uri="{FF2B5EF4-FFF2-40B4-BE49-F238E27FC236}">
                <a16:creationId xmlns="" xmlns:a16="http://schemas.microsoft.com/office/drawing/2014/main" id="{4C7F83D9-DC22-43EF-BA4B-13EE346FD7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8509" y="3107061"/>
            <a:ext cx="1033232" cy="17697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ading man with glasses by nlyl">
            <a:extLst>
              <a:ext uri="{FF2B5EF4-FFF2-40B4-BE49-F238E27FC236}">
                <a16:creationId xmlns="" xmlns:a16="http://schemas.microsoft.com/office/drawing/2014/main" id="{6DAF975A-4030-45F8-8322-044C6EC64F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041" y="2111251"/>
            <a:ext cx="1144491" cy="17397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pider by quadrochave">
            <a:extLst>
              <a:ext uri="{FF2B5EF4-FFF2-40B4-BE49-F238E27FC236}">
                <a16:creationId xmlns="" xmlns:a16="http://schemas.microsoft.com/office/drawing/2014/main" id="{BC0A1BAA-961E-42DA-A5A3-CDB366E33D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4650" y="5393710"/>
            <a:ext cx="1675472" cy="120046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Mmmmm Delicious (#1) by oksmith">
            <a:extLst>
              <a:ext uri="{FF2B5EF4-FFF2-40B4-BE49-F238E27FC236}">
                <a16:creationId xmlns="" xmlns:a16="http://schemas.microsoft.com/office/drawing/2014/main" id="{BDD22F4E-5820-4B2E-B916-1311AFCFBD00}"/>
              </a:ext>
            </a:extLst>
          </p:cNvPr>
          <p:cNvPicPr>
            <a:picLocks noChangeAspect="1" noChangeArrowheads="1"/>
          </p:cNvPicPr>
          <p:nvPr/>
        </p:nvPicPr>
        <p:blipFill>
          <a:blip r:embed="rId8" cstate="print">
            <a:lum bright="-20000"/>
            <a:extLst>
              <a:ext uri="{28A0092B-C50C-407E-A947-70E740481C1C}">
                <a14:useLocalDpi xmlns:a14="http://schemas.microsoft.com/office/drawing/2010/main" val="0"/>
              </a:ext>
            </a:extLst>
          </a:blip>
          <a:srcRect/>
          <a:stretch>
            <a:fillRect/>
          </a:stretch>
        </p:blipFill>
        <p:spPr bwMode="auto">
          <a:xfrm>
            <a:off x="6560122" y="1232075"/>
            <a:ext cx="1033232" cy="1739725"/>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3581400" y="1828800"/>
            <a:ext cx="2819400" cy="3505200"/>
          </a:xfrm>
          <a:prstGeom prst="rect">
            <a:avLst/>
          </a:prstGeom>
          <a:solidFill>
            <a:srgbClr val="6DFE6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12" name="TextBox 11"/>
          <p:cNvSpPr txBox="1"/>
          <p:nvPr/>
        </p:nvSpPr>
        <p:spPr>
          <a:xfrm>
            <a:off x="3581400" y="1905000"/>
            <a:ext cx="2971800" cy="3416320"/>
          </a:xfrm>
          <a:prstGeom prst="rect">
            <a:avLst/>
          </a:prstGeom>
          <a:noFill/>
        </p:spPr>
        <p:txBody>
          <a:bodyPr wrap="square" rtlCol="0">
            <a:spAutoFit/>
          </a:bodyPr>
          <a:lstStyle/>
          <a:p>
            <a:r>
              <a:rPr lang="en-US" sz="2400" b="1" dirty="0"/>
              <a:t>Answers will vary but can likely be tied to a number of learning principles such as conditioning, shaping, observational learning, consequences, etc.</a:t>
            </a:r>
          </a:p>
        </p:txBody>
      </p:sp>
    </p:spTree>
    <p:extLst>
      <p:ext uri="{BB962C8B-B14F-4D97-AF65-F5344CB8AC3E}">
        <p14:creationId xmlns:p14="http://schemas.microsoft.com/office/powerpoint/2010/main" val="280626708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0611" y="304801"/>
            <a:ext cx="6859787" cy="609600"/>
          </a:xfrm>
        </p:spPr>
        <p:txBody>
          <a:bodyPr>
            <a:noAutofit/>
          </a:bodyPr>
          <a:lstStyle/>
          <a:p>
            <a:r>
              <a:rPr lang="en-US" sz="3400" b="1" u="sng" dirty="0"/>
              <a:t>Learning Concept Resources</a:t>
            </a:r>
          </a:p>
        </p:txBody>
      </p:sp>
      <p:sp>
        <p:nvSpPr>
          <p:cNvPr id="6" name="Rectangle 5">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2286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3" name="Subtitle 2"/>
          <p:cNvSpPr>
            <a:spLocks noGrp="1"/>
          </p:cNvSpPr>
          <p:nvPr>
            <p:ph type="subTitle" idx="1"/>
          </p:nvPr>
        </p:nvSpPr>
        <p:spPr>
          <a:xfrm>
            <a:off x="198887" y="685800"/>
            <a:ext cx="8746227" cy="5791200"/>
          </a:xfrm>
        </p:spPr>
        <p:txBody>
          <a:bodyPr>
            <a:normAutofit/>
          </a:bodyPr>
          <a:lstStyle/>
          <a:p>
            <a:pPr algn="l"/>
            <a:endParaRPr lang="en-US" dirty="0"/>
          </a:p>
          <a:p>
            <a:pPr algn="l">
              <a:buFont typeface="Arial" pitchFamily="34" charset="0"/>
              <a:buChar char="•"/>
            </a:pPr>
            <a:r>
              <a:rPr lang="en-US" sz="2500" b="1" dirty="0"/>
              <a:t>  Learning Unit Vocabulary: Quizlet -  </a:t>
            </a:r>
            <a:r>
              <a:rPr lang="en-US" sz="2500" b="1" dirty="0">
                <a:hlinkClick r:id="rId2"/>
              </a:rPr>
              <a:t>https://quizlet.com/65266025/learning-psychology-flash-cards</a:t>
            </a:r>
            <a:r>
              <a:rPr lang="en-US" sz="2500" b="1" dirty="0" smtClean="0">
                <a:hlinkClick r:id="rId2"/>
              </a:rPr>
              <a:t>/</a:t>
            </a:r>
            <a:endParaRPr lang="en-US" sz="2500" b="1" dirty="0" smtClean="0"/>
          </a:p>
          <a:p>
            <a:pPr algn="l"/>
            <a:endParaRPr lang="en-US" sz="2500" b="1" dirty="0"/>
          </a:p>
          <a:p>
            <a:pPr algn="l">
              <a:buFont typeface="Arial" pitchFamily="34" charset="0"/>
              <a:buChar char="•"/>
            </a:pPr>
            <a:r>
              <a:rPr lang="en-US" sz="2500" b="1" dirty="0"/>
              <a:t>  Article: The Myth of Learning Styles – The Atlantic -  </a:t>
            </a:r>
            <a:r>
              <a:rPr lang="en-US" sz="2500" b="1" dirty="0">
                <a:hlinkClick r:id="rId3"/>
              </a:rPr>
              <a:t>https://www.theatlantic.com/science/archive/2018/04/the-myth-of-learning-styles/557687</a:t>
            </a:r>
            <a:r>
              <a:rPr lang="en-US" sz="2500" b="1" dirty="0" smtClean="0">
                <a:hlinkClick r:id="rId3"/>
              </a:rPr>
              <a:t>/</a:t>
            </a:r>
            <a:endParaRPr lang="en-US" sz="2500" b="1" dirty="0" smtClean="0"/>
          </a:p>
          <a:p>
            <a:pPr algn="l"/>
            <a:endParaRPr lang="en-US" sz="2500" b="1" dirty="0"/>
          </a:p>
          <a:p>
            <a:pPr algn="l">
              <a:buFont typeface="Arial" pitchFamily="34" charset="0"/>
              <a:buChar char="•"/>
            </a:pPr>
            <a:r>
              <a:rPr lang="en-US" sz="2500" b="1" dirty="0"/>
              <a:t>  Article: Strategies for Learning from Failure – Harvard Business Review - </a:t>
            </a:r>
            <a:r>
              <a:rPr lang="en-US" sz="2500" b="1" dirty="0">
                <a:hlinkClick r:id="rId4"/>
              </a:rPr>
              <a:t>https://</a:t>
            </a:r>
            <a:r>
              <a:rPr lang="en-US" sz="2500" b="1" dirty="0" smtClean="0">
                <a:hlinkClick r:id="rId4"/>
              </a:rPr>
              <a:t>hbr.org/2011/04/strategies-for-learning-from-failure</a:t>
            </a:r>
            <a:endParaRPr lang="en-US" sz="2500" b="1" dirty="0" smtClean="0"/>
          </a:p>
          <a:p>
            <a:pPr algn="l"/>
            <a:endParaRPr lang="en-US" sz="2500" b="1" dirty="0"/>
          </a:p>
          <a:p>
            <a:pPr algn="l">
              <a:buFont typeface="Arial" pitchFamily="34" charset="0"/>
              <a:buChar char="•"/>
            </a:pPr>
            <a:r>
              <a:rPr lang="en-US" sz="2500" b="1" dirty="0"/>
              <a:t>  Wikipedia – Learning - </a:t>
            </a:r>
            <a:r>
              <a:rPr lang="en-US" sz="2500" b="1" dirty="0">
                <a:hlinkClick r:id="rId5"/>
              </a:rPr>
              <a:t>https://en.wikipedia.org/wiki/Learning</a:t>
            </a:r>
            <a:endParaRPr lang="en-US" sz="2500" b="1" dirty="0"/>
          </a:p>
          <a:p>
            <a:pPr algn="l"/>
            <a:endParaRPr lang="en-US" sz="2500" b="1" dirty="0"/>
          </a:p>
          <a:p>
            <a:pPr algn="l">
              <a:buFont typeface="Arial" pitchFamily="34" charset="0"/>
              <a:buChar char="•"/>
            </a:pPr>
            <a:endParaRPr lang="en-US" sz="2500" b="1" dirty="0"/>
          </a:p>
          <a:p>
            <a:pPr algn="l">
              <a:buFont typeface="Arial" pitchFamily="34" charset="0"/>
              <a:buChar char="•"/>
            </a:pPr>
            <a:endParaRPr lang="en-US" sz="2500" b="1" dirty="0"/>
          </a:p>
          <a:p>
            <a:pPr algn="l">
              <a:buFont typeface="Arial" pitchFamily="34" charset="0"/>
              <a:buChar char="•"/>
            </a:pPr>
            <a:endParaRPr lang="en-US" sz="2500" b="1" dirty="0"/>
          </a:p>
        </p:txBody>
      </p:sp>
    </p:spTree>
    <p:extLst>
      <p:ext uri="{BB962C8B-B14F-4D97-AF65-F5344CB8AC3E}">
        <p14:creationId xmlns:p14="http://schemas.microsoft.com/office/powerpoint/2010/main" val="306263536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0307" y="228600"/>
            <a:ext cx="8860556" cy="6517973"/>
          </a:xfrm>
        </p:spPr>
        <p:txBody>
          <a:bodyPr>
            <a:normAutofit/>
          </a:bodyPr>
          <a:lstStyle/>
          <a:p>
            <a:pPr algn="l"/>
            <a:r>
              <a:rPr lang="en-US" sz="2500" b="1" u="sng" dirty="0"/>
              <a:t>Learning, Bell-Ringer</a:t>
            </a:r>
          </a:p>
          <a:p>
            <a:pPr algn="l"/>
            <a:endParaRPr lang="en-US" sz="1000" b="1" dirty="0"/>
          </a:p>
          <a:p>
            <a:r>
              <a:rPr lang="en-US" sz="2500" b="1" dirty="0"/>
              <a:t>Stimulus - Anything in the environment that one can respond to. </a:t>
            </a:r>
          </a:p>
          <a:p>
            <a:r>
              <a:rPr lang="en-US" sz="2500" b="1" dirty="0"/>
              <a:t>Response – Behavior/reaction performed by an individual.</a:t>
            </a:r>
          </a:p>
          <a:p>
            <a:pPr algn="l"/>
            <a:endParaRPr lang="en-US" sz="1000" b="1" dirty="0"/>
          </a:p>
          <a:p>
            <a:pPr algn="l"/>
            <a:r>
              <a:rPr lang="en-US" sz="2500" b="1" dirty="0"/>
              <a:t>Label the following as a “stimulus” or “response.”</a:t>
            </a:r>
          </a:p>
          <a:p>
            <a:pPr algn="l"/>
            <a:endParaRPr lang="en-US" sz="1000" b="1" dirty="0"/>
          </a:p>
          <a:p>
            <a:pPr marL="434369" indent="-434369" algn="l">
              <a:buAutoNum type="arabicParenR"/>
            </a:pPr>
            <a:r>
              <a:rPr lang="en-US" sz="2600" b="1" dirty="0"/>
              <a:t>Smiling when psych class starts.     </a:t>
            </a:r>
            <a:r>
              <a:rPr lang="en-US" sz="2600" b="1" u="sng" dirty="0"/>
              <a:t>_________ </a:t>
            </a:r>
          </a:p>
          <a:p>
            <a:pPr marL="434369" indent="-434369" algn="l">
              <a:buAutoNum type="arabicParenR"/>
            </a:pPr>
            <a:r>
              <a:rPr lang="en-US" sz="2600" b="1" dirty="0"/>
              <a:t>The sound of police sirens.	       _________</a:t>
            </a:r>
            <a:endParaRPr lang="en-US" sz="2600" b="1" u="sng" dirty="0"/>
          </a:p>
          <a:p>
            <a:pPr marL="434369" indent="-434369" algn="l">
              <a:buAutoNum type="arabicParenR"/>
            </a:pPr>
            <a:r>
              <a:rPr lang="en-US" sz="2600" b="1" dirty="0"/>
              <a:t>Vomiting after eating bad food.      _________</a:t>
            </a:r>
          </a:p>
          <a:p>
            <a:pPr marL="434369" indent="-434369" algn="l">
              <a:buAutoNum type="arabicParenR"/>
            </a:pPr>
            <a:r>
              <a:rPr lang="en-US" sz="2600" b="1" dirty="0"/>
              <a:t>The smell of freshly baked bread.  _________</a:t>
            </a:r>
          </a:p>
          <a:p>
            <a:pPr marL="434369" indent="-434369" algn="l">
              <a:buAutoNum type="arabicParenR"/>
            </a:pPr>
            <a:r>
              <a:rPr lang="en-US" sz="2600" b="1" dirty="0"/>
              <a:t>A mosquito landing on your arm.   _________</a:t>
            </a:r>
          </a:p>
          <a:p>
            <a:pPr algn="l"/>
            <a:endParaRPr lang="en-US" sz="2500" b="1" dirty="0"/>
          </a:p>
          <a:p>
            <a:pPr algn="l"/>
            <a:endParaRPr lang="en-US" sz="2500" dirty="0"/>
          </a:p>
        </p:txBody>
      </p:sp>
      <p:sp>
        <p:nvSpPr>
          <p:cNvPr id="10" name="Rectangle 9"/>
          <p:cNvSpPr/>
          <p:nvPr/>
        </p:nvSpPr>
        <p:spPr>
          <a:xfrm>
            <a:off x="304800" y="762000"/>
            <a:ext cx="86106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pic>
        <p:nvPicPr>
          <p:cNvPr id="24578" name="Picture 2" descr="Funny Mosquito from side by tamoc2"/>
          <p:cNvPicPr>
            <a:picLocks noChangeAspect="1" noChangeArrowheads="1"/>
          </p:cNvPicPr>
          <p:nvPr/>
        </p:nvPicPr>
        <p:blipFill>
          <a:blip r:embed="rId3" cstate="print"/>
          <a:srcRect/>
          <a:stretch>
            <a:fillRect/>
          </a:stretch>
        </p:blipFill>
        <p:spPr bwMode="auto">
          <a:xfrm>
            <a:off x="6248400" y="5449865"/>
            <a:ext cx="2057876" cy="1408135"/>
          </a:xfrm>
          <a:prstGeom prst="rect">
            <a:avLst/>
          </a:prstGeom>
          <a:noFill/>
        </p:spPr>
      </p:pic>
      <p:pic>
        <p:nvPicPr>
          <p:cNvPr id="24580" name="Picture 4" descr="bread by jean_victor_balin"/>
          <p:cNvPicPr>
            <a:picLocks noChangeAspect="1" noChangeArrowheads="1"/>
          </p:cNvPicPr>
          <p:nvPr/>
        </p:nvPicPr>
        <p:blipFill>
          <a:blip r:embed="rId4" cstate="print"/>
          <a:srcRect/>
          <a:stretch>
            <a:fillRect/>
          </a:stretch>
        </p:blipFill>
        <p:spPr bwMode="auto">
          <a:xfrm>
            <a:off x="7620000" y="4800600"/>
            <a:ext cx="1249506" cy="762000"/>
          </a:xfrm>
          <a:prstGeom prst="rect">
            <a:avLst/>
          </a:prstGeom>
          <a:noFill/>
        </p:spPr>
      </p:pic>
      <p:pic>
        <p:nvPicPr>
          <p:cNvPr id="24582" name="Picture 6" descr="POLICE CAR by JNESS"/>
          <p:cNvPicPr>
            <a:picLocks noChangeAspect="1" noChangeArrowheads="1"/>
          </p:cNvPicPr>
          <p:nvPr/>
        </p:nvPicPr>
        <p:blipFill>
          <a:blip r:embed="rId5" cstate="print"/>
          <a:srcRect/>
          <a:stretch>
            <a:fillRect/>
          </a:stretch>
        </p:blipFill>
        <p:spPr bwMode="auto">
          <a:xfrm>
            <a:off x="7696200" y="2706524"/>
            <a:ext cx="1227919" cy="1103476"/>
          </a:xfrm>
          <a:prstGeom prst="rect">
            <a:avLst/>
          </a:prstGeom>
          <a:noFill/>
        </p:spPr>
      </p:pic>
      <p:pic>
        <p:nvPicPr>
          <p:cNvPr id="24584" name="Picture 8" descr="Smiling Boy by SavanaPrice"/>
          <p:cNvPicPr>
            <a:picLocks noChangeAspect="1" noChangeArrowheads="1"/>
          </p:cNvPicPr>
          <p:nvPr/>
        </p:nvPicPr>
        <p:blipFill>
          <a:blip r:embed="rId6" cstate="print"/>
          <a:srcRect/>
          <a:stretch>
            <a:fillRect/>
          </a:stretch>
        </p:blipFill>
        <p:spPr bwMode="auto">
          <a:xfrm>
            <a:off x="7064679" y="1905000"/>
            <a:ext cx="860121" cy="1179071"/>
          </a:xfrm>
          <a:prstGeom prst="rect">
            <a:avLst/>
          </a:prstGeom>
          <a:noFill/>
        </p:spPr>
      </p:pic>
      <p:pic>
        <p:nvPicPr>
          <p:cNvPr id="24586" name="Picture 10" descr="man vomiting icon by kg"/>
          <p:cNvPicPr>
            <a:picLocks noChangeAspect="1" noChangeArrowheads="1"/>
          </p:cNvPicPr>
          <p:nvPr/>
        </p:nvPicPr>
        <p:blipFill>
          <a:blip r:embed="rId7" cstate="print"/>
          <a:srcRect/>
          <a:stretch>
            <a:fillRect/>
          </a:stretch>
        </p:blipFill>
        <p:spPr bwMode="auto">
          <a:xfrm>
            <a:off x="7126922" y="3886200"/>
            <a:ext cx="797878" cy="1371600"/>
          </a:xfrm>
          <a:prstGeom prst="rect">
            <a:avLst/>
          </a:prstGeom>
          <a:noFill/>
          <a:effectLst>
            <a:glow rad="101600">
              <a:schemeClr val="bg1">
                <a:alpha val="60000"/>
              </a:schemeClr>
            </a:glow>
          </a:effectLst>
        </p:spPr>
      </p:pic>
      <p:sp>
        <p:nvSpPr>
          <p:cNvPr id="12" name="Rectangle 11">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257725655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276418" y="2667000"/>
            <a:ext cx="1657782" cy="2438400"/>
          </a:xfrm>
          <a:prstGeom prst="rect">
            <a:avLst/>
          </a:prstGeom>
          <a:solidFill>
            <a:srgbClr val="6DFE6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
        <p:nvSpPr>
          <p:cNvPr id="10" name="Rectangle 9"/>
          <p:cNvSpPr/>
          <p:nvPr/>
        </p:nvSpPr>
        <p:spPr>
          <a:xfrm>
            <a:off x="304800" y="762000"/>
            <a:ext cx="8610600" cy="1066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a:p>
        </p:txBody>
      </p:sp>
      <p:pic>
        <p:nvPicPr>
          <p:cNvPr id="24578" name="Picture 2" descr="Funny Mosquito from side by tamoc2"/>
          <p:cNvPicPr>
            <a:picLocks noChangeAspect="1" noChangeArrowheads="1"/>
          </p:cNvPicPr>
          <p:nvPr/>
        </p:nvPicPr>
        <p:blipFill>
          <a:blip r:embed="rId3" cstate="print"/>
          <a:srcRect/>
          <a:stretch>
            <a:fillRect/>
          </a:stretch>
        </p:blipFill>
        <p:spPr bwMode="auto">
          <a:xfrm>
            <a:off x="6248400" y="5449865"/>
            <a:ext cx="2057876" cy="1408135"/>
          </a:xfrm>
          <a:prstGeom prst="rect">
            <a:avLst/>
          </a:prstGeom>
          <a:noFill/>
        </p:spPr>
      </p:pic>
      <p:pic>
        <p:nvPicPr>
          <p:cNvPr id="24580" name="Picture 4" descr="bread by jean_victor_balin"/>
          <p:cNvPicPr>
            <a:picLocks noChangeAspect="1" noChangeArrowheads="1"/>
          </p:cNvPicPr>
          <p:nvPr/>
        </p:nvPicPr>
        <p:blipFill>
          <a:blip r:embed="rId4" cstate="print"/>
          <a:srcRect/>
          <a:stretch>
            <a:fillRect/>
          </a:stretch>
        </p:blipFill>
        <p:spPr bwMode="auto">
          <a:xfrm>
            <a:off x="7620000" y="4800600"/>
            <a:ext cx="1249506" cy="762000"/>
          </a:xfrm>
          <a:prstGeom prst="rect">
            <a:avLst/>
          </a:prstGeom>
          <a:noFill/>
        </p:spPr>
      </p:pic>
      <p:pic>
        <p:nvPicPr>
          <p:cNvPr id="24582" name="Picture 6" descr="POLICE CAR by JNESS"/>
          <p:cNvPicPr>
            <a:picLocks noChangeAspect="1" noChangeArrowheads="1"/>
          </p:cNvPicPr>
          <p:nvPr/>
        </p:nvPicPr>
        <p:blipFill>
          <a:blip r:embed="rId5" cstate="print"/>
          <a:srcRect/>
          <a:stretch>
            <a:fillRect/>
          </a:stretch>
        </p:blipFill>
        <p:spPr bwMode="auto">
          <a:xfrm>
            <a:off x="7696200" y="2706524"/>
            <a:ext cx="1227919" cy="1103476"/>
          </a:xfrm>
          <a:prstGeom prst="rect">
            <a:avLst/>
          </a:prstGeom>
          <a:noFill/>
        </p:spPr>
      </p:pic>
      <p:pic>
        <p:nvPicPr>
          <p:cNvPr id="24584" name="Picture 8" descr="Smiling Boy by SavanaPrice"/>
          <p:cNvPicPr>
            <a:picLocks noChangeAspect="1" noChangeArrowheads="1"/>
          </p:cNvPicPr>
          <p:nvPr/>
        </p:nvPicPr>
        <p:blipFill>
          <a:blip r:embed="rId6" cstate="print"/>
          <a:srcRect/>
          <a:stretch>
            <a:fillRect/>
          </a:stretch>
        </p:blipFill>
        <p:spPr bwMode="auto">
          <a:xfrm>
            <a:off x="7064679" y="1905000"/>
            <a:ext cx="860121" cy="1179071"/>
          </a:xfrm>
          <a:prstGeom prst="rect">
            <a:avLst/>
          </a:prstGeom>
          <a:noFill/>
        </p:spPr>
      </p:pic>
      <p:pic>
        <p:nvPicPr>
          <p:cNvPr id="24586" name="Picture 10" descr="man vomiting icon by kg"/>
          <p:cNvPicPr>
            <a:picLocks noChangeAspect="1" noChangeArrowheads="1"/>
          </p:cNvPicPr>
          <p:nvPr/>
        </p:nvPicPr>
        <p:blipFill>
          <a:blip r:embed="rId7" cstate="print"/>
          <a:srcRect/>
          <a:stretch>
            <a:fillRect/>
          </a:stretch>
        </p:blipFill>
        <p:spPr bwMode="auto">
          <a:xfrm>
            <a:off x="7126922" y="3886200"/>
            <a:ext cx="797878" cy="1371600"/>
          </a:xfrm>
          <a:prstGeom prst="rect">
            <a:avLst/>
          </a:prstGeom>
          <a:noFill/>
          <a:effectLst>
            <a:glow rad="101600">
              <a:schemeClr val="bg1">
                <a:alpha val="60000"/>
              </a:schemeClr>
            </a:glow>
          </a:effectLst>
        </p:spPr>
      </p:pic>
      <p:sp>
        <p:nvSpPr>
          <p:cNvPr id="3" name="Subtitle 2"/>
          <p:cNvSpPr>
            <a:spLocks noGrp="1"/>
          </p:cNvSpPr>
          <p:nvPr>
            <p:ph type="subTitle" idx="1"/>
          </p:nvPr>
        </p:nvSpPr>
        <p:spPr>
          <a:xfrm>
            <a:off x="170307" y="228600"/>
            <a:ext cx="8860556" cy="6517973"/>
          </a:xfrm>
        </p:spPr>
        <p:txBody>
          <a:bodyPr>
            <a:normAutofit/>
          </a:bodyPr>
          <a:lstStyle/>
          <a:p>
            <a:pPr algn="l"/>
            <a:r>
              <a:rPr lang="en-US" sz="2500" b="1" u="sng" dirty="0"/>
              <a:t>Learning, Bell-Ringer</a:t>
            </a:r>
          </a:p>
          <a:p>
            <a:pPr algn="l"/>
            <a:endParaRPr lang="en-US" sz="1000" b="1" dirty="0"/>
          </a:p>
          <a:p>
            <a:r>
              <a:rPr lang="en-US" sz="2500" b="1" dirty="0"/>
              <a:t>Stimulus - Anything in the environment that one can respond to. </a:t>
            </a:r>
          </a:p>
          <a:p>
            <a:r>
              <a:rPr lang="en-US" sz="2500" b="1" dirty="0"/>
              <a:t>Response – Behavior/reaction performed by an individual.</a:t>
            </a:r>
          </a:p>
          <a:p>
            <a:pPr algn="l"/>
            <a:endParaRPr lang="en-US" sz="1000" b="1" dirty="0"/>
          </a:p>
          <a:p>
            <a:pPr algn="l"/>
            <a:r>
              <a:rPr lang="en-US" sz="2500" b="1" dirty="0"/>
              <a:t>Label the following as a “stimulus” or “response.”</a:t>
            </a:r>
          </a:p>
          <a:p>
            <a:pPr algn="l"/>
            <a:endParaRPr lang="en-US" sz="1000" b="1" dirty="0"/>
          </a:p>
          <a:p>
            <a:pPr marL="434369" indent="-434369" algn="l">
              <a:buAutoNum type="arabicParenR"/>
            </a:pPr>
            <a:r>
              <a:rPr lang="en-US" sz="2600" b="1" dirty="0"/>
              <a:t>Smiling when psych class starts.     </a:t>
            </a:r>
            <a:r>
              <a:rPr lang="en-US" sz="2600" b="1" u="sng" dirty="0"/>
              <a:t>Response </a:t>
            </a:r>
          </a:p>
          <a:p>
            <a:pPr marL="434369" indent="-434369" algn="l">
              <a:buAutoNum type="arabicParenR"/>
            </a:pPr>
            <a:r>
              <a:rPr lang="en-US" sz="2600" b="1" dirty="0"/>
              <a:t>The sound of police sirens.	       </a:t>
            </a:r>
            <a:r>
              <a:rPr lang="en-US" sz="2600" b="1" u="sng" dirty="0"/>
              <a:t>Stimulus</a:t>
            </a:r>
          </a:p>
          <a:p>
            <a:pPr marL="434369" indent="-434369" algn="l">
              <a:buAutoNum type="arabicParenR"/>
            </a:pPr>
            <a:r>
              <a:rPr lang="en-US" sz="2600" b="1" dirty="0"/>
              <a:t>Vomiting after eating bad food.      </a:t>
            </a:r>
            <a:r>
              <a:rPr lang="en-US" sz="2600" b="1" u="sng" dirty="0"/>
              <a:t>Response</a:t>
            </a:r>
            <a:endParaRPr lang="en-US" sz="2600" b="1" dirty="0"/>
          </a:p>
          <a:p>
            <a:pPr marL="434369" indent="-434369" algn="l">
              <a:buAutoNum type="arabicParenR"/>
            </a:pPr>
            <a:r>
              <a:rPr lang="en-US" sz="2600" b="1" dirty="0"/>
              <a:t>The smell of freshly baked bread.  </a:t>
            </a:r>
            <a:r>
              <a:rPr lang="en-US" sz="2600" b="1" u="sng" dirty="0"/>
              <a:t>Stimulus</a:t>
            </a:r>
            <a:endParaRPr lang="en-US" sz="2600" b="1" dirty="0"/>
          </a:p>
          <a:p>
            <a:pPr marL="434369" indent="-434369" algn="l">
              <a:buAutoNum type="arabicParenR"/>
            </a:pPr>
            <a:r>
              <a:rPr lang="en-US" sz="2600" b="1" dirty="0"/>
              <a:t>A mosquito landing on your arm.   </a:t>
            </a:r>
            <a:r>
              <a:rPr lang="en-US" sz="2600" b="1" u="sng" dirty="0"/>
              <a:t>Stimulus</a:t>
            </a:r>
            <a:endParaRPr lang="en-US" sz="2600" b="1" dirty="0"/>
          </a:p>
          <a:p>
            <a:pPr algn="l"/>
            <a:endParaRPr lang="en-US" sz="2500" b="1" dirty="0"/>
          </a:p>
          <a:p>
            <a:pPr algn="l"/>
            <a:endParaRPr lang="en-US" sz="2500" dirty="0"/>
          </a:p>
        </p:txBody>
      </p:sp>
      <p:sp>
        <p:nvSpPr>
          <p:cNvPr id="12" name="Rectangle 11">
            <a:extLst>
              <a:ext uri="{FF2B5EF4-FFF2-40B4-BE49-F238E27FC236}">
                <a16:creationId xmlns="" xmlns:a16="http://schemas.microsoft.com/office/drawing/2014/main" id="{6CEFA992-5B33-411A-A72D-3670A2EBA718}"/>
              </a:ext>
            </a:extLst>
          </p:cNvPr>
          <p:cNvSpPr/>
          <p:nvPr/>
        </p:nvSpPr>
        <p:spPr>
          <a:xfrm>
            <a:off x="2" y="0"/>
            <a:ext cx="9144000" cy="6858000"/>
          </a:xfrm>
          <a:prstGeom prst="rect">
            <a:avLst/>
          </a:prstGeom>
          <a:noFill/>
          <a:ln w="30480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7221" tIns="38611" rIns="77221" bIns="38611" rtlCol="0" anchor="ctr"/>
          <a:lstStyle/>
          <a:p>
            <a:pPr algn="ctr"/>
            <a:endParaRPr lang="en-US" dirty="0"/>
          </a:p>
        </p:txBody>
      </p:sp>
    </p:spTree>
    <p:extLst>
      <p:ext uri="{BB962C8B-B14F-4D97-AF65-F5344CB8AC3E}">
        <p14:creationId xmlns:p14="http://schemas.microsoft.com/office/powerpoint/2010/main" val="257725655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7933</TotalTime>
  <Words>2937</Words>
  <Application>Microsoft Macintosh PowerPoint</Application>
  <PresentationFormat>Letter Paper (8.5x11 in)</PresentationFormat>
  <Paragraphs>569</Paragraphs>
  <Slides>55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Calibri</vt:lpstr>
      <vt:lpstr>Calibri Light</vt:lpstr>
      <vt:lpstr>Corbel</vt:lpstr>
      <vt:lpstr>Wingdings</vt:lpstr>
      <vt:lpstr>Arial</vt:lpstr>
      <vt:lpstr>Office Theme</vt:lpstr>
      <vt:lpstr>AP Psychology Learning</vt:lpstr>
      <vt:lpstr>Table of Contents</vt:lpstr>
      <vt:lpstr>Instructions</vt:lpstr>
      <vt:lpstr>PowerPoint Presentation</vt:lpstr>
      <vt:lpstr>PowerPoint Presentation</vt:lpstr>
      <vt:lpstr>PowerPoint Presentation</vt:lpstr>
      <vt:lpstr>Learning Concept Resources</vt:lpstr>
      <vt:lpstr>PowerPoint Presentation</vt:lpstr>
      <vt:lpstr>PowerPoint Presentation</vt:lpstr>
      <vt:lpstr>Learning Concept Resources</vt:lpstr>
      <vt:lpstr>Learning, Bell-Ringer</vt:lpstr>
      <vt:lpstr>Learning, Bell-Ringer</vt:lpstr>
      <vt:lpstr>Learning Concept Resources</vt:lpstr>
      <vt:lpstr>PowerPoint Presentation</vt:lpstr>
      <vt:lpstr>PowerPoint Presentation</vt:lpstr>
      <vt:lpstr>Learning Concept Resources</vt:lpstr>
      <vt:lpstr>Learning, Bell-Ringer</vt:lpstr>
      <vt:lpstr>Learning, Bell-Ringer</vt:lpstr>
      <vt:lpstr>Learning Concept Resources</vt:lpstr>
      <vt:lpstr>PowerPoint Presentation</vt:lpstr>
      <vt:lpstr>PowerPoint Presentation</vt:lpstr>
      <vt:lpstr>Learning Concept Resources</vt:lpstr>
      <vt:lpstr>Learning, Bell-Ringer</vt:lpstr>
      <vt:lpstr>Learning, Bell-Ringer</vt:lpstr>
      <vt:lpstr>Learning Concept Resources</vt:lpstr>
      <vt:lpstr>Learning, Bell-Ringer</vt:lpstr>
      <vt:lpstr>Learning, Bell-Ringer</vt:lpstr>
      <vt:lpstr>Learning Concept Resources</vt:lpstr>
      <vt:lpstr>Learning, Bell-Ringer</vt:lpstr>
      <vt:lpstr>Learning, Bell-Ringer</vt:lpstr>
      <vt:lpstr>Learning Concept Resources</vt:lpstr>
      <vt:lpstr>Learning, Bell-Ringer</vt:lpstr>
      <vt:lpstr>Learning, Bell-Ringer</vt:lpstr>
      <vt:lpstr>Learning Concept Resources</vt:lpstr>
      <vt:lpstr>Learning, Bell-Ringer</vt:lpstr>
      <vt:lpstr>Learning, Bell-Ringer</vt:lpstr>
      <vt:lpstr>Learning Concept Resources</vt:lpstr>
      <vt:lpstr>Learning, Bell-Ringer</vt:lpstr>
      <vt:lpstr>Learning, Bell-Ringer</vt:lpstr>
      <vt:lpstr>Learning Concept Resources</vt:lpstr>
      <vt:lpstr>Learning, Bell-Ringer</vt:lpstr>
      <vt:lpstr>Learning, Bell-Ringer</vt:lpstr>
      <vt:lpstr>Learning Concept Resources</vt:lpstr>
      <vt:lpstr>PowerPoint Presentation</vt:lpstr>
      <vt:lpstr>PowerPoint Presentation</vt:lpstr>
      <vt:lpstr>Learning Concept Resources</vt:lpstr>
      <vt:lpstr>Learning, Bell-Ringer</vt:lpstr>
      <vt:lpstr>Learning, Bell-Ringer</vt:lpstr>
      <vt:lpstr>Learning Concept Resources</vt:lpstr>
      <vt:lpstr>Learning, Bell-Ringer</vt:lpstr>
      <vt:lpstr>Learning, Bell-Ringer</vt:lpstr>
      <vt:lpstr>Learning Concept Resources</vt:lpstr>
      <vt:lpstr>Learning, Bell-Ringer</vt:lpstr>
      <vt:lpstr>Learning, Bell-Ringer</vt:lpstr>
      <vt:lpstr>Learning Concept Resources</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Psychology Learning</dc:title>
  <dc:creator>rgrigsby</dc:creator>
  <cp:lastModifiedBy>Summers, Berta Jane</cp:lastModifiedBy>
  <cp:revision>208</cp:revision>
  <dcterms:created xsi:type="dcterms:W3CDTF">2018-01-11T15:07:20Z</dcterms:created>
  <dcterms:modified xsi:type="dcterms:W3CDTF">2019-01-03T11:44:08Z</dcterms:modified>
</cp:coreProperties>
</file>