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4673"/>
  </p:normalViewPr>
  <p:slideViewPr>
    <p:cSldViewPr snapToGrid="0" snapToObjects="1">
      <p:cViewPr varScale="1">
        <p:scale>
          <a:sx n="91" d="100"/>
          <a:sy n="91" d="100"/>
        </p:scale>
        <p:origin x="10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BC74-A52E-DD46-97FB-1D2A0BE6FA30}" type="datetimeFigureOut">
              <a:rPr lang="en-US" smtClean="0"/>
              <a:t>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BA99-B7FB-B94F-B1C7-2B2E2D8F4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4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BC74-A52E-DD46-97FB-1D2A0BE6FA30}" type="datetimeFigureOut">
              <a:rPr lang="en-US" smtClean="0"/>
              <a:t>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BA99-B7FB-B94F-B1C7-2B2E2D8F4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7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BC74-A52E-DD46-97FB-1D2A0BE6FA30}" type="datetimeFigureOut">
              <a:rPr lang="en-US" smtClean="0"/>
              <a:t>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BA99-B7FB-B94F-B1C7-2B2E2D8F4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6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1"/>
            <a:ext cx="10972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685800"/>
            <a:ext cx="1029546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0" y="3886200"/>
            <a:ext cx="85344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48267" y="6229350"/>
            <a:ext cx="2573867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99467" y="6229350"/>
            <a:ext cx="3793067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805333" y="6229350"/>
            <a:ext cx="2438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B1BCBEFC-B3A0-4A3B-88E3-1C4E5A1C584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/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C4470-C417-4DD0-A2C6-BFE4E0F8D24F}" type="slidenum">
              <a:rPr lang="en-US" alt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5E574E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B9CAF-659E-4C1E-897F-E5018A245DD0}" type="slidenum">
              <a:rPr lang="en-US" alt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5E574E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85950"/>
            <a:ext cx="5350933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3734" y="1885950"/>
            <a:ext cx="5350933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83520-1E5F-484E-8EC0-E51066BB41AF}" type="slidenum">
              <a:rPr lang="en-US" alt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5E574E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ED0C3-6B10-4A17-8642-7A96E22143A6}" type="slidenum">
              <a:rPr lang="en-US" alt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5E574E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6B5A0-7E1D-46E4-82E9-0CB630BD1784}" type="slidenum">
              <a:rPr lang="en-US" alt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5E574E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53FF-CBCB-46FF-B000-9EDC1F0CCAEC}" type="slidenum">
              <a:rPr lang="en-US" alt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5E574E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1A648-FA9C-4F65-880E-FAAA9EC4F5C0}" type="slidenum">
              <a:rPr lang="en-US" alt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5E574E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BC74-A52E-DD46-97FB-1D2A0BE6FA30}" type="datetimeFigureOut">
              <a:rPr lang="en-US" smtClean="0"/>
              <a:t>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BA99-B7FB-B94F-B1C7-2B2E2D8F4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9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1F48-F0F5-4CAE-8103-AD00E8075754}" type="slidenum">
              <a:rPr lang="en-US" alt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5E574E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277C1-3707-49F1-855A-5A8217E92BE6}" type="slidenum">
              <a:rPr lang="en-US" alt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5E574E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71467" y="228600"/>
            <a:ext cx="27432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867" y="228600"/>
            <a:ext cx="80264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BD29C-91AE-4FFF-8264-0EAEAD8F0D64}" type="slidenum">
              <a:rPr lang="en-US" alt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5E574E"/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BC74-A52E-DD46-97FB-1D2A0BE6FA30}" type="datetimeFigureOut">
              <a:rPr lang="en-US" smtClean="0"/>
              <a:t>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BA99-B7FB-B94F-B1C7-2B2E2D8F4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9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BC74-A52E-DD46-97FB-1D2A0BE6FA30}" type="datetimeFigureOut">
              <a:rPr lang="en-US" smtClean="0"/>
              <a:t>1/15/19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BA99-B7FB-B94F-B1C7-2B2E2D8F4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BC74-A52E-DD46-97FB-1D2A0BE6FA30}" type="datetimeFigureOut">
              <a:rPr lang="en-US" smtClean="0"/>
              <a:t>1/15/19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BA99-B7FB-B94F-B1C7-2B2E2D8F4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BC74-A52E-DD46-97FB-1D2A0BE6FA30}" type="datetimeFigureOut">
              <a:rPr lang="en-US" smtClean="0"/>
              <a:t>1/15/19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BA99-B7FB-B94F-B1C7-2B2E2D8F4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4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BC74-A52E-DD46-97FB-1D2A0BE6FA30}" type="datetimeFigureOut">
              <a:rPr lang="en-US" smtClean="0"/>
              <a:t>1/15/19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BA99-B7FB-B94F-B1C7-2B2E2D8F4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7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BC74-A52E-DD46-97FB-1D2A0BE6FA30}" type="datetimeFigureOut">
              <a:rPr lang="en-US" smtClean="0"/>
              <a:t>1/15/19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BA99-B7FB-B94F-B1C7-2B2E2D8F4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4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BC74-A52E-DD46-97FB-1D2A0BE6FA30}" type="datetimeFigureOut">
              <a:rPr lang="en-US" smtClean="0"/>
              <a:t>1/15/19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ABA99-B7FB-B94F-B1C7-2B2E2D8F4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09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BBC74-A52E-DD46-97FB-1D2A0BE6FA30}" type="datetimeFigureOut">
              <a:rPr lang="en-US" smtClean="0"/>
              <a:t>1/15/19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ABA99-B7FB-B94F-B1C7-2B2E2D8F4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9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1867" y="228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85950"/>
            <a:ext cx="10905067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5733" y="622935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>
                <a:solidFill>
                  <a:schemeClr val="bg2"/>
                </a:solidFill>
                <a:latin typeface="Arial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2935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="0">
                <a:solidFill>
                  <a:schemeClr val="bg2"/>
                </a:solidFill>
                <a:latin typeface="Arial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74667" y="622935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>
                <a:solidFill>
                  <a:schemeClr val="bg2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81AA4719-4579-4276-B330-125878B8F476}" type="slidenum">
              <a:rPr lang="en-US" altLang="en-US">
                <a:solidFill>
                  <a:srgbClr val="5E574E"/>
                </a:solidFill>
                <a:latin typeface="Arial" panose="020B0604020202020204" pitchFamily="34" charset="0"/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5E574E"/>
              </a:solidFill>
              <a:latin typeface="Arial" panose="020B0604020202020204" pitchFamily="34" charset="0"/>
            </a:endParaRPr>
          </a:p>
        </p:txBody>
      </p:sp>
      <p:pic>
        <p:nvPicPr>
          <p:cNvPr id="1031" name="Picture 7" descr="pain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1"/>
            <a:ext cx="10972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03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hyperlink" Target="https://www.youtube.com/watch?v=6-YWrPzsmE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_uDCGmo2xOM" TargetMode="Externa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Cognitive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5 </a:t>
            </a:r>
            <a:r>
              <a:rPr lang="mr-IN" dirty="0" smtClean="0"/>
              <a:t>–</a:t>
            </a:r>
            <a:r>
              <a:rPr lang="en-US" dirty="0" smtClean="0"/>
              <a:t> Learning Theory</a:t>
            </a:r>
          </a:p>
        </p:txBody>
      </p:sp>
    </p:spTree>
    <p:extLst>
      <p:ext uri="{BB962C8B-B14F-4D97-AF65-F5344CB8AC3E}">
        <p14:creationId xmlns:p14="http://schemas.microsoft.com/office/powerpoint/2010/main" val="34245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59" y="1477108"/>
            <a:ext cx="3321852" cy="4671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0474" y="1825625"/>
            <a:ext cx="668332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Essentially, </a:t>
            </a:r>
            <a:r>
              <a:rPr lang="en-US" dirty="0" smtClean="0">
                <a:solidFill>
                  <a:srgbClr val="FF0000"/>
                </a:solidFill>
              </a:rPr>
              <a:t>Insight Learning</a:t>
            </a:r>
            <a:r>
              <a:rPr lang="en-US" dirty="0" smtClean="0"/>
              <a:t> is Ruminating on a problem and then a relatively sudden solution comes to mind. 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  <a:hlinkClick r:id="rId3"/>
              </a:rPr>
              <a:t>Wolfgang Kohler</a:t>
            </a:r>
            <a:r>
              <a:rPr lang="en-US" dirty="0" smtClean="0">
                <a:hlinkClick r:id="rId3"/>
              </a:rPr>
              <a:t>, Chimps, 1920s, hard to reach snacks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</a:p>
          <a:p>
            <a:r>
              <a:rPr lang="en-US" dirty="0" smtClean="0"/>
              <a:t>Kohler argued that the chimps, after a period of trial and error, would reflect and then appear to “get” a solution</a:t>
            </a:r>
          </a:p>
          <a:p>
            <a:endParaRPr lang="en-US" dirty="0" smtClean="0"/>
          </a:p>
          <a:p>
            <a:r>
              <a:rPr lang="mr-IN" dirty="0" smtClean="0"/>
              <a:t>…</a:t>
            </a:r>
            <a:r>
              <a:rPr lang="en-US" dirty="0" smtClean="0"/>
              <a:t>escape rooms? </a:t>
            </a:r>
          </a:p>
          <a:p>
            <a:r>
              <a:rPr lang="mr-IN" dirty="0" smtClean="0"/>
              <a:t>…</a:t>
            </a:r>
            <a:r>
              <a:rPr lang="en-US" dirty="0" smtClean="0"/>
              <a:t>other examples?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497320" cy="475805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Latent Learning </a:t>
            </a:r>
            <a:r>
              <a:rPr lang="en-US" dirty="0" smtClean="0"/>
              <a:t>is learning that has been acquired but is not demonstrated until the subject is reinforced for doing so. </a:t>
            </a:r>
          </a:p>
          <a:p>
            <a:pPr lvl="1"/>
            <a:r>
              <a:rPr lang="en-US" dirty="0" smtClean="0"/>
              <a:t>Remains hidden until there is a need to use it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Edward </a:t>
            </a:r>
            <a:r>
              <a:rPr lang="en-US" dirty="0" err="1" smtClean="0">
                <a:solidFill>
                  <a:srgbClr val="FF0000"/>
                </a:solidFill>
              </a:rPr>
              <a:t>Tolman</a:t>
            </a:r>
            <a:r>
              <a:rPr lang="en-US" dirty="0" smtClean="0"/>
              <a:t>, rats &amp; mazes, cognitive maps </a:t>
            </a:r>
          </a:p>
          <a:p>
            <a:pPr lvl="1"/>
            <a:r>
              <a:rPr lang="en-US" dirty="0" smtClean="0"/>
              <a:t>Rats learned by roaming the maze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Cognitive Maps </a:t>
            </a:r>
            <a:r>
              <a:rPr lang="mr-IN" dirty="0" smtClean="0"/>
              <a:t>–</a:t>
            </a:r>
            <a:r>
              <a:rPr lang="en-US" dirty="0" smtClean="0"/>
              <a:t> mental map of physical area </a:t>
            </a:r>
          </a:p>
          <a:p>
            <a:pPr lvl="1"/>
            <a:r>
              <a:rPr lang="en-US" dirty="0" smtClean="0"/>
              <a:t>What mental maps do you have in your head? </a:t>
            </a:r>
          </a:p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20" y="1825625"/>
            <a:ext cx="4856480" cy="362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18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>
          <a:xfrm>
            <a:off x="1524000" y="34926"/>
            <a:ext cx="9144000" cy="955675"/>
          </a:xfrm>
        </p:spPr>
        <p:txBody>
          <a:bodyPr/>
          <a:lstStyle/>
          <a:p>
            <a:pPr algn="ctr"/>
            <a:r>
              <a:rPr lang="en-US" altLang="en-US" smtClean="0"/>
              <a:t>Other Terms</a:t>
            </a:r>
          </a:p>
        </p:txBody>
      </p:sp>
      <p:sp>
        <p:nvSpPr>
          <p:cNvPr id="140291" name="Content Placeholder 2"/>
          <p:cNvSpPr>
            <a:spLocks noGrp="1"/>
          </p:cNvSpPr>
          <p:nvPr>
            <p:ph idx="1"/>
          </p:nvPr>
        </p:nvSpPr>
        <p:spPr>
          <a:xfrm>
            <a:off x="1524000" y="1295401"/>
            <a:ext cx="9144000" cy="4830763"/>
          </a:xfrm>
        </p:spPr>
        <p:txBody>
          <a:bodyPr/>
          <a:lstStyle/>
          <a:p>
            <a:r>
              <a:rPr lang="en-US" altLang="en-US" b="1" u="sng" dirty="0" smtClean="0"/>
              <a:t>Learned Helplessness</a:t>
            </a:r>
            <a:r>
              <a:rPr lang="en-US" altLang="en-US" b="1" dirty="0" smtClean="0"/>
              <a:t> – </a:t>
            </a:r>
            <a:r>
              <a:rPr lang="en-US" altLang="en-US" dirty="0" smtClean="0"/>
              <a:t>When a person repeatedly fails at something and gives up or loses confidence (dogs being shocked).</a:t>
            </a:r>
          </a:p>
          <a:p>
            <a:pPr lvl="1"/>
            <a:r>
              <a:rPr lang="en-US" altLang="en-US" dirty="0" smtClean="0"/>
              <a:t>Learn that no matter what you do you fail, so you give up or do not have any confidence. </a:t>
            </a:r>
          </a:p>
          <a:p>
            <a:pPr lvl="1"/>
            <a:r>
              <a:rPr lang="en-US" altLang="en-US" dirty="0" smtClean="0"/>
              <a:t>Is a possible explanation for depression.</a:t>
            </a:r>
          </a:p>
        </p:txBody>
      </p:sp>
    </p:spTree>
    <p:extLst>
      <p:ext uri="{BB962C8B-B14F-4D97-AF65-F5344CB8AC3E}">
        <p14:creationId xmlns:p14="http://schemas.microsoft.com/office/powerpoint/2010/main" val="233485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of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 Transfer of Learning </a:t>
            </a:r>
            <a:r>
              <a:rPr lang="mr-IN" dirty="0" smtClean="0"/>
              <a:t>–</a:t>
            </a:r>
            <a:r>
              <a:rPr lang="en-US" dirty="0" smtClean="0"/>
              <a:t> knowing how to do one thing aids in learning how to do another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Musical Instruments? </a:t>
            </a:r>
          </a:p>
          <a:p>
            <a:pPr lvl="2"/>
            <a:r>
              <a:rPr lang="en-US" dirty="0" smtClean="0"/>
              <a:t>Guitar </a:t>
            </a:r>
            <a:r>
              <a:rPr lang="en-US" dirty="0" smtClean="0">
                <a:sym typeface="Wingdings"/>
              </a:rPr>
              <a:t> Bass  banjo  Ukulele 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 smtClean="0"/>
              <a:t>Negative Transfer of Learning - </a:t>
            </a:r>
            <a:r>
              <a:rPr lang="en-US" dirty="0"/>
              <a:t>knowing how to do one thing </a:t>
            </a:r>
            <a:r>
              <a:rPr lang="en-US" dirty="0" smtClean="0"/>
              <a:t>impedes learning </a:t>
            </a:r>
            <a:r>
              <a:rPr lang="en-US" dirty="0"/>
              <a:t>how to do another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Can you think of examples?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754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mporary Portrait">
  <a:themeElements>
    <a:clrScheme name="Contemporary Portrait.po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.po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ntemporary Portrait.po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.po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.po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.po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246</Words>
  <Application>Microsoft Macintosh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 Black</vt:lpstr>
      <vt:lpstr>Calibri</vt:lpstr>
      <vt:lpstr>Calibri Light</vt:lpstr>
      <vt:lpstr>Mangal</vt:lpstr>
      <vt:lpstr>Monotype Sorts</vt:lpstr>
      <vt:lpstr>Tahoma</vt:lpstr>
      <vt:lpstr>Wingdings</vt:lpstr>
      <vt:lpstr>Arial</vt:lpstr>
      <vt:lpstr>Office Theme</vt:lpstr>
      <vt:lpstr>Contemporary Portrait</vt:lpstr>
      <vt:lpstr>Cognitive Learning</vt:lpstr>
      <vt:lpstr>Insight Learning</vt:lpstr>
      <vt:lpstr>Latent Learning</vt:lpstr>
      <vt:lpstr>Other Terms</vt:lpstr>
      <vt:lpstr>Transfer of Learning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Cognitive Learning</dc:title>
  <dc:creator>Summers, Berta Jane</dc:creator>
  <cp:lastModifiedBy>Summers, Berta Jane</cp:lastModifiedBy>
  <cp:revision>4</cp:revision>
  <dcterms:created xsi:type="dcterms:W3CDTF">2019-01-15T11:06:54Z</dcterms:created>
  <dcterms:modified xsi:type="dcterms:W3CDTF">2019-01-15T11:31:41Z</dcterms:modified>
</cp:coreProperties>
</file>