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1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8BA3E-77FB-4640-9EA4-72C4CE2DFC59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DBF5B-B264-4A4A-89C4-FCE862690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7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</a:pPr>
            <a:fld id="{3468F780-B110-E947-8163-4D12B18B8B94}" type="slidenum">
              <a:rPr lang="en-US" altLang="en-US">
                <a:latin typeface="Arial" charset="0"/>
                <a:ea typeface="Arial" charset="0"/>
                <a:cs typeface="Arial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99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2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2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2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5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0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04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9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7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0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C9757-213B-914B-8BD1-38EB5F4087BF}" type="datetimeFigureOut">
              <a:rPr lang="en-US" smtClean="0"/>
              <a:t>9/3/18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462B-1287-1E40-81C9-6B83A298B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3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Psychology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Day of Class</a:t>
            </a:r>
          </a:p>
          <a:p>
            <a:r>
              <a:rPr lang="en-US" dirty="0" smtClean="0"/>
              <a:t>Mr. Cummings</a:t>
            </a:r>
          </a:p>
          <a:p>
            <a:endParaRPr lang="en-US" dirty="0"/>
          </a:p>
          <a:p>
            <a:r>
              <a:rPr lang="en-US" dirty="0" smtClean="0"/>
              <a:t>Write your name on your name card.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18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85000" cy="1143000"/>
          </a:xfrm>
        </p:spPr>
        <p:txBody>
          <a:bodyPr/>
          <a:lstStyle/>
          <a:p>
            <a:r>
              <a:rPr lang="en-US" altLang="en-US" sz="5400">
                <a:solidFill>
                  <a:srgbClr val="6600CC"/>
                </a:solidFill>
              </a:rPr>
              <a:t>Experimentation</a:t>
            </a:r>
            <a:endParaRPr lang="en-US" altLang="en-US" sz="54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9144000" cy="539115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altLang="en-US" sz="3600" b="1" u="sng">
                <a:solidFill>
                  <a:srgbClr val="6600CC"/>
                </a:solidFill>
              </a:rPr>
              <a:t>Experiment </a:t>
            </a:r>
            <a:endParaRPr lang="en-US" altLang="en-US" sz="3600" b="1" u="sng"/>
          </a:p>
          <a:p>
            <a:pPr lvl="1">
              <a:buFont typeface="Wingdings" charset="2"/>
              <a:buChar char="§"/>
            </a:pPr>
            <a:r>
              <a:rPr lang="en-US" altLang="en-US" sz="3200" b="1" i="1"/>
              <a:t>an investigator manipulates one or more factors (independent variables) to observe their effect on some behavior or mental process (the dependent variable) </a:t>
            </a:r>
          </a:p>
          <a:p>
            <a:pPr lvl="1">
              <a:buFont typeface="Wingdings" charset="2"/>
              <a:buChar char="§"/>
            </a:pPr>
            <a:r>
              <a:rPr lang="en-US" altLang="en-US" sz="3200" b="1" i="1"/>
              <a:t>by random assignment of participants the experiment controls other relevant factors</a:t>
            </a:r>
          </a:p>
          <a:p>
            <a:pPr lvl="1">
              <a:buFont typeface="Wingdings" charset="2"/>
              <a:buChar char="§"/>
            </a:pPr>
            <a:r>
              <a:rPr lang="en-US" altLang="en-US" sz="3200" b="1" i="1"/>
              <a:t>For study to be considered an experiment it needs to include either random assignment OR manipulation of one independent variables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C6E7D3-6747-A040-8C09-2E2DA4EFD50D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205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>
                <a:latin typeface="Comic Sans MS" charset="0"/>
              </a:rPr>
              <a:t>Independent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b="1" i="1">
                <a:latin typeface="Comic Sans MS" charset="0"/>
              </a:rPr>
              <a:t>Whatever is being manipulated in the experiment.</a:t>
            </a:r>
          </a:p>
          <a:p>
            <a:r>
              <a:rPr lang="en-US" altLang="en-US" b="1" i="1">
                <a:latin typeface="Comic Sans MS" charset="0"/>
              </a:rPr>
              <a:t>Hopefully the independent variable brings about change.</a:t>
            </a:r>
          </a:p>
          <a:p>
            <a:endParaRPr lang="en-US" altLang="en-US">
              <a:latin typeface="Comic Sans MS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4191000"/>
            <a:ext cx="4038600" cy="2667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b="1" i="1">
                <a:latin typeface="Comic Sans MS" charset="0"/>
              </a:rPr>
              <a:t>If there is a drug in an experiment, the drug is almost always the independent variable.</a:t>
            </a:r>
          </a:p>
        </p:txBody>
      </p:sp>
      <p:pic>
        <p:nvPicPr>
          <p:cNvPr id="5" name="Picture 4" descr="pill_waving_hg_cl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1430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F7651D-83C3-9343-8C6F-7460613F8340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7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u="sng">
                <a:latin typeface="Comic Sans MS" charset="0"/>
              </a:rPr>
              <a:t>Dependent Variable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828800" y="4800600"/>
            <a:ext cx="4038600" cy="1600200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US" b="1" i="1" dirty="0" smtClean="0">
                <a:latin typeface="Comic Sans MS" pitchFamily="66" charset="0"/>
              </a:rPr>
              <a:t>The dependent variable would be the effect of the drug.</a:t>
            </a:r>
            <a:endParaRPr lang="en-US" b="1" i="1" dirty="0">
              <a:latin typeface="Comic Sans MS" pitchFamily="66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b="1" i="1" dirty="0" smtClean="0">
                <a:latin typeface="Comic Sans MS" pitchFamily="66" charset="0"/>
              </a:rPr>
              <a:t>Whatever is being measured in the experiment.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b="1" i="1" dirty="0" smtClean="0">
                <a:latin typeface="Comic Sans MS" pitchFamily="66" charset="0"/>
              </a:rPr>
              <a:t>It is dependent on the independent variable.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pic>
        <p:nvPicPr>
          <p:cNvPr id="5" name="Picture 4" descr="girl_sleeping_in_chair_hg_cl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333375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7AE35A-78BC-6B4C-AA96-3341FD921EC6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Comic Sans MS" pitchFamily="66" charset="0"/>
              </a:rPr>
              <a:t>Beware of</a:t>
            </a:r>
            <a:br>
              <a:rPr lang="en-US" dirty="0" smtClean="0">
                <a:latin typeface="Comic Sans MS" pitchFamily="66" charset="0"/>
              </a:rPr>
            </a:br>
            <a:r>
              <a:rPr lang="en-US" b="1" u="sng" dirty="0" smtClean="0">
                <a:latin typeface="Comic Sans MS" pitchFamily="66" charset="0"/>
              </a:rPr>
              <a:t>Confounding Variables</a:t>
            </a:r>
            <a:endParaRPr lang="en-US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438400"/>
            <a:ext cx="4038600" cy="1676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sz="2400">
                <a:latin typeface="Comic Sans MS" charset="0"/>
              </a:rPr>
              <a:t>If I wanted to prove that smoking causes heart issues, what are some confounding variables?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400" y="1524000"/>
            <a:ext cx="4038600" cy="5105400"/>
          </a:xfrm>
        </p:spPr>
        <p:txBody>
          <a:bodyPr/>
          <a:lstStyle/>
          <a:p>
            <a:r>
              <a:rPr lang="en-US" altLang="en-US" sz="3200" b="1" i="1">
                <a:latin typeface="Comic Sans MS" charset="0"/>
              </a:rPr>
              <a:t>The object of an experiment is to prove that A causes B.</a:t>
            </a:r>
          </a:p>
          <a:p>
            <a:r>
              <a:rPr lang="en-US" altLang="en-US" sz="3200" b="1" i="1"/>
              <a:t>Factors which can influence or compromise  the results of the experiment</a:t>
            </a:r>
            <a:endParaRPr lang="en-US" altLang="en-US" sz="3200" b="1" i="1">
              <a:latin typeface="Comic Sans MS" charset="0"/>
            </a:endParaRPr>
          </a:p>
        </p:txBody>
      </p:sp>
      <p:pic>
        <p:nvPicPr>
          <p:cNvPr id="5" name="Picture 4" descr="money_to_burn_lg_cl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1066800"/>
            <a:ext cx="12096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couch_potato_in_chair_hg_cl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4132263"/>
            <a:ext cx="321945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three_generations_father_son_hg_cl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3683000"/>
            <a:ext cx="142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92650" y="5800726"/>
            <a:ext cx="2362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mic Sans MS" charset="0"/>
              </a:rPr>
              <a:t>Lifestyle and family history may also effect the heart. </a:t>
            </a:r>
          </a:p>
        </p:txBody>
      </p:sp>
      <p:sp>
        <p:nvSpPr>
          <p:cNvPr id="17417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F1E82D-3B2A-5C45-AC03-6E9F802448A7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6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8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Explain in your own words what you think psychology is</a:t>
            </a:r>
          </a:p>
        </p:txBody>
      </p:sp>
    </p:spTree>
    <p:extLst>
      <p:ext uri="{BB962C8B-B14F-4D97-AF65-F5344CB8AC3E}">
        <p14:creationId xmlns:p14="http://schemas.microsoft.com/office/powerpoint/2010/main" val="67750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What Do You Already Know About </a:t>
            </a:r>
            <a:r>
              <a:rPr lang="en-US" sz="5400" b="1" dirty="0" smtClean="0"/>
              <a:t>Psychology?</a:t>
            </a:r>
            <a:endParaRPr lang="en-US" sz="5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8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600" dirty="0" smtClean="0"/>
              <a:t>ESP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sense do we have?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5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850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6600CC"/>
                </a:solidFill>
              </a:rPr>
              <a:t>The Need for  Psychological Science</a:t>
            </a:r>
            <a:endParaRPr lang="en-US" altLang="en-US" sz="36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0200" y="2057400"/>
            <a:ext cx="5257800" cy="51054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altLang="en-US" sz="3600" b="1" u="sng" dirty="0">
                <a:solidFill>
                  <a:srgbClr val="6600CC"/>
                </a:solidFill>
              </a:rPr>
              <a:t>Critical Thinking</a:t>
            </a:r>
            <a:r>
              <a:rPr lang="en-US" altLang="en-US" sz="3600" b="1" u="sng" dirty="0"/>
              <a:t> </a:t>
            </a:r>
          </a:p>
          <a:p>
            <a:pPr lvl="1">
              <a:buFont typeface="Wingdings" charset="2"/>
              <a:buChar char="§"/>
            </a:pPr>
            <a:r>
              <a:rPr lang="en-US" altLang="en-US" sz="3200" b="1" i="1" dirty="0"/>
              <a:t>thinking that does not blindly accept arguments and conclusions</a:t>
            </a:r>
            <a:endParaRPr lang="en-US" altLang="en-US" sz="3600" b="1" i="1" dirty="0"/>
          </a:p>
          <a:p>
            <a:pPr lvl="2">
              <a:buFont typeface="Wingdings" charset="2"/>
              <a:buChar char="§"/>
            </a:pPr>
            <a:r>
              <a:rPr lang="en-US" altLang="en-US" sz="2800" dirty="0"/>
              <a:t>examines assumptions</a:t>
            </a:r>
          </a:p>
          <a:p>
            <a:pPr lvl="2">
              <a:buFont typeface="Wingdings" charset="2"/>
              <a:buChar char="§"/>
            </a:pPr>
            <a:r>
              <a:rPr lang="en-US" altLang="en-US" sz="2800" dirty="0"/>
              <a:t>discerns hidden values</a:t>
            </a:r>
          </a:p>
          <a:p>
            <a:pPr lvl="2">
              <a:buFont typeface="Wingdings" charset="2"/>
              <a:buChar char="§"/>
            </a:pPr>
            <a:r>
              <a:rPr lang="en-US" altLang="en-US" sz="2800" dirty="0"/>
              <a:t>evaluates evidence</a:t>
            </a:r>
          </a:p>
          <a:p>
            <a:pPr lvl="2">
              <a:buFont typeface="Wingdings" charset="2"/>
              <a:buChar char="§"/>
            </a:pPr>
            <a:r>
              <a:rPr lang="en-US" altLang="en-US" sz="2800" dirty="0"/>
              <a:t>Overconfidence will inhibit this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981200" y="1676400"/>
            <a:ext cx="3200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0245" name="Picture 10" descr="D:\Art\ch01\jpg\un01-p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2012950"/>
            <a:ext cx="38608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E74C4A-AA2B-E445-80A0-D34482EFB05E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38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850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6600CC"/>
                </a:solidFill>
              </a:rPr>
              <a:t>The Need for  Psychological Science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305050"/>
            <a:ext cx="8534400" cy="4552950"/>
          </a:xfrm>
        </p:spPr>
        <p:txBody>
          <a:bodyPr/>
          <a:lstStyle/>
          <a:p>
            <a:pPr algn="ctr">
              <a:buFont typeface="Wingdings" charset="2"/>
              <a:buNone/>
            </a:pPr>
            <a:r>
              <a:rPr lang="en-US" altLang="en-US" sz="4000">
                <a:solidFill>
                  <a:srgbClr val="6600CC"/>
                </a:solidFill>
              </a:rPr>
              <a:t>Psychologists, like all scientists, use the </a:t>
            </a:r>
            <a:r>
              <a:rPr lang="en-US" altLang="en-US" sz="4000" b="1" u="sng">
                <a:solidFill>
                  <a:srgbClr val="6600CC"/>
                </a:solidFill>
              </a:rPr>
              <a:t>scientific method </a:t>
            </a:r>
            <a:r>
              <a:rPr lang="en-US" altLang="en-US" sz="4000">
                <a:solidFill>
                  <a:srgbClr val="6600CC"/>
                </a:solidFill>
              </a:rPr>
              <a:t>to construct theories that organize observations and imply testable hypotheses</a:t>
            </a:r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1E4F93-D5C1-0D48-ADE8-10BF122E95FF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897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850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6600CC"/>
                </a:solidFill>
              </a:rPr>
              <a:t>The Need for  Psychological Science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534400" cy="455295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altLang="en-US" sz="3600" b="1" u="sng">
                <a:solidFill>
                  <a:srgbClr val="6600CC"/>
                </a:solidFill>
              </a:rPr>
              <a:t>Theory</a:t>
            </a:r>
            <a:r>
              <a:rPr lang="en-US" altLang="en-US" sz="3600" b="1" u="sng"/>
              <a:t> </a:t>
            </a:r>
          </a:p>
          <a:p>
            <a:pPr lvl="1">
              <a:buFont typeface="Wingdings" charset="2"/>
              <a:buChar char="§"/>
            </a:pPr>
            <a:r>
              <a:rPr lang="en-US" altLang="en-US" sz="3200" b="1" i="1"/>
              <a:t>an explanation using an integrated set of principles that organizes and predicts observations</a:t>
            </a:r>
            <a:endParaRPr lang="en-US" altLang="en-US" sz="3600" b="1" i="1"/>
          </a:p>
          <a:p>
            <a:pPr>
              <a:buFont typeface="Wingdings" charset="2"/>
              <a:buChar char="§"/>
            </a:pPr>
            <a:r>
              <a:rPr lang="en-US" altLang="en-US" sz="3600" b="1" u="sng">
                <a:solidFill>
                  <a:srgbClr val="6600CC"/>
                </a:solidFill>
              </a:rPr>
              <a:t>Hypothesis</a:t>
            </a:r>
            <a:r>
              <a:rPr lang="en-US" altLang="en-US" sz="3600" b="1" u="sng"/>
              <a:t> </a:t>
            </a:r>
          </a:p>
          <a:p>
            <a:pPr lvl="1">
              <a:buFont typeface="Wingdings" charset="2"/>
              <a:buChar char="§"/>
            </a:pPr>
            <a:r>
              <a:rPr lang="en-US" altLang="en-US" sz="3200" b="1" i="1"/>
              <a:t>a testable prediction</a:t>
            </a:r>
          </a:p>
          <a:p>
            <a:pPr lvl="1">
              <a:buFont typeface="Wingdings" charset="2"/>
              <a:buChar char="§"/>
            </a:pPr>
            <a:r>
              <a:rPr lang="en-US" altLang="en-US" sz="3200" b="1" i="1"/>
              <a:t>often implied by a theory</a:t>
            </a:r>
            <a:endParaRPr lang="en-US" altLang="en-US" b="1" i="1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331BEF-4358-2542-BFB8-5D4332510427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747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850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6600CC"/>
                </a:solidFill>
              </a:rPr>
              <a:t>The Need for  Psychological Science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305050"/>
            <a:ext cx="8763000" cy="455295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altLang="en-US" sz="3600" b="1" u="sng">
                <a:solidFill>
                  <a:srgbClr val="6600CC"/>
                </a:solidFill>
              </a:rPr>
              <a:t>Operational Definition</a:t>
            </a:r>
            <a:endParaRPr lang="en-US" altLang="en-US" b="1" u="sng"/>
          </a:p>
          <a:p>
            <a:pPr lvl="1">
              <a:buFont typeface="Wingdings" charset="2"/>
              <a:buChar char="§"/>
            </a:pPr>
            <a:r>
              <a:rPr lang="en-US" altLang="en-US" sz="3200" b="1" i="1"/>
              <a:t>a statement of procedures (operations) used to define research variables</a:t>
            </a:r>
          </a:p>
          <a:p>
            <a:pPr lvl="1">
              <a:buFont typeface="Wingdings" charset="2"/>
              <a:buChar char="§"/>
            </a:pPr>
            <a:r>
              <a:rPr lang="en-US" altLang="en-US" sz="3200"/>
              <a:t>Example-</a:t>
            </a:r>
          </a:p>
          <a:p>
            <a:pPr lvl="2">
              <a:buFont typeface="Wingdings" charset="2"/>
              <a:buChar char="§"/>
            </a:pPr>
            <a:r>
              <a:rPr lang="en-US" altLang="en-US" sz="2800"/>
              <a:t>intelligence may be operationally defined as what an intelligence test measures</a:t>
            </a:r>
            <a:endParaRPr lang="en-US" altLang="en-US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1A66B4-704E-6D46-99CB-8BC27B7FACAE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18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6985000" cy="1143000"/>
          </a:xfrm>
        </p:spPr>
        <p:txBody>
          <a:bodyPr/>
          <a:lstStyle/>
          <a:p>
            <a:r>
              <a:rPr lang="en-US" altLang="en-US" sz="3600">
                <a:solidFill>
                  <a:srgbClr val="6600CC"/>
                </a:solidFill>
              </a:rPr>
              <a:t>The Need for  Psychological Science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828800"/>
            <a:ext cx="7696200" cy="455295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altLang="en-US" sz="3600" b="1" u="sng">
                <a:solidFill>
                  <a:srgbClr val="6600CC"/>
                </a:solidFill>
              </a:rPr>
              <a:t>Replication</a:t>
            </a:r>
          </a:p>
          <a:p>
            <a:pPr lvl="1">
              <a:buFont typeface="Wingdings" charset="2"/>
              <a:buChar char="§"/>
            </a:pPr>
            <a:r>
              <a:rPr lang="en-US" altLang="en-US" sz="3200" b="1" i="1"/>
              <a:t>repeating the essence of a research study to see whether the basic finding generalizes to other participants and circumstances</a:t>
            </a:r>
          </a:p>
          <a:p>
            <a:pPr lvl="1">
              <a:buFont typeface="Wingdings" charset="2"/>
              <a:buChar char="§"/>
            </a:pPr>
            <a:r>
              <a:rPr lang="en-US" altLang="en-US" sz="3200"/>
              <a:t>usually with different participants in different situations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22E785-BA69-B845-96EB-945B12B12C29}" type="slidenum">
              <a:rPr lang="en-US" altLang="en-US" sz="1200">
                <a:solidFill>
                  <a:srgbClr val="898989"/>
                </a:solidFill>
                <a:ea typeface="Arial" charset="0"/>
                <a:cs typeface="Arial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216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4097</TotalTime>
  <Words>375</Words>
  <Application>Microsoft Macintosh PowerPoint</Application>
  <PresentationFormat>Widescreen</PresentationFormat>
  <Paragraphs>63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Comic Sans MS</vt:lpstr>
      <vt:lpstr>Wingdings</vt:lpstr>
      <vt:lpstr>Arial</vt:lpstr>
      <vt:lpstr>Office Theme</vt:lpstr>
      <vt:lpstr>AP Psychology </vt:lpstr>
      <vt:lpstr>Do Now</vt:lpstr>
      <vt:lpstr>What Do You Already Know About Psychology?</vt:lpstr>
      <vt:lpstr>ESP </vt:lpstr>
      <vt:lpstr>The Need for  Psychological Science</vt:lpstr>
      <vt:lpstr>The Need for  Psychological Science</vt:lpstr>
      <vt:lpstr>The Need for  Psychological Science</vt:lpstr>
      <vt:lpstr>The Need for  Psychological Science</vt:lpstr>
      <vt:lpstr>The Need for  Psychological Science</vt:lpstr>
      <vt:lpstr>Experimentation</vt:lpstr>
      <vt:lpstr>Independent Variable</vt:lpstr>
      <vt:lpstr>Dependent Variable</vt:lpstr>
      <vt:lpstr>Beware of Confounding Variables</vt:lpstr>
      <vt:lpstr>Practice! 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Psychology </dc:title>
  <dc:creator>Summers, Berta Jane</dc:creator>
  <cp:lastModifiedBy>Summers, Berta Jane</cp:lastModifiedBy>
  <cp:revision>8</cp:revision>
  <dcterms:created xsi:type="dcterms:W3CDTF">2018-09-03T22:12:53Z</dcterms:created>
  <dcterms:modified xsi:type="dcterms:W3CDTF">2018-09-06T18:30:45Z</dcterms:modified>
</cp:coreProperties>
</file>