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74" r:id="rId2"/>
    <p:sldId id="270" r:id="rId3"/>
    <p:sldId id="256" r:id="rId4"/>
    <p:sldId id="257" r:id="rId5"/>
    <p:sldId id="261" r:id="rId6"/>
    <p:sldId id="258" r:id="rId7"/>
    <p:sldId id="262" r:id="rId8"/>
    <p:sldId id="263" r:id="rId9"/>
    <p:sldId id="264" r:id="rId10"/>
    <p:sldId id="268" r:id="rId11"/>
    <p:sldId id="269" r:id="rId12"/>
    <p:sldId id="272" r:id="rId13"/>
    <p:sldId id="260" r:id="rId14"/>
    <p:sldId id="266" r:id="rId15"/>
    <p:sldId id="267" r:id="rId16"/>
    <p:sldId id="273" r:id="rId17"/>
    <p:sldId id="271" r:id="rId18"/>
    <p:sldId id="278" r:id="rId19"/>
    <p:sldId id="279" r:id="rId20"/>
    <p:sldId id="280" r:id="rId21"/>
    <p:sldId id="281" r:id="rId22"/>
    <p:sldId id="282" r:id="rId23"/>
    <p:sldId id="275" r:id="rId24"/>
    <p:sldId id="276" r:id="rId25"/>
    <p:sldId id="277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9"/>
    <p:restoredTop sz="93738"/>
  </p:normalViewPr>
  <p:slideViewPr>
    <p:cSldViewPr snapToGrid="0" snapToObjects="1">
      <p:cViewPr varScale="1">
        <p:scale>
          <a:sx n="81" d="100"/>
          <a:sy n="81" d="100"/>
        </p:scale>
        <p:origin x="20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5F01B-5901-5F40-8155-49D130715A72}" type="datetimeFigureOut">
              <a:rPr lang="en-US" smtClean="0"/>
              <a:t>3/6/19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2DB8FA-4572-B14A-A997-D610A41C3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74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Nature </a:t>
            </a:r>
            <a:r>
              <a:rPr lang="en-US" baseline="0" dirty="0" smtClean="0">
                <a:sym typeface="Wingdings"/>
              </a:rPr>
              <a:t> Identical v. Fraternal 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>
                <a:sym typeface="Wingdings"/>
              </a:rPr>
              <a:t>Nurture  Environmental Nudge 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>
                <a:sym typeface="Wingdings"/>
              </a:rPr>
              <a:t>Nurture 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>
                <a:sym typeface="Wingdings"/>
              </a:rPr>
              <a:t>Nurture 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>
                <a:sym typeface="Wingdings"/>
              </a:rPr>
              <a:t>Nurture 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>
                <a:sym typeface="Wingdings"/>
              </a:rPr>
              <a:t>Nature 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>
                <a:sym typeface="Wingdings"/>
              </a:rPr>
              <a:t>Nature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>
                <a:sym typeface="Wingdings"/>
              </a:rPr>
              <a:t>Nature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>
                <a:sym typeface="Wingdings"/>
              </a:rPr>
              <a:t>Nature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>
                <a:sym typeface="Wingdings"/>
              </a:rPr>
              <a:t>Nurture 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>
                <a:sym typeface="Wingdings"/>
              </a:rPr>
              <a:t>Nature (consistent temperament) 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>
                <a:sym typeface="Wingdings"/>
              </a:rPr>
              <a:t>Nurture 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>
                <a:sym typeface="Wingdings"/>
              </a:rPr>
              <a:t>Nature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>
                <a:sym typeface="Wingdings"/>
              </a:rPr>
              <a:t>Nurture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>
                <a:sym typeface="Wingdings"/>
              </a:rPr>
              <a:t>Nature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>
                <a:sym typeface="Wingdings"/>
              </a:rPr>
              <a:t>Nurture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>
                <a:sym typeface="Wingdings"/>
              </a:rPr>
              <a:t>Nature</a:t>
            </a:r>
          </a:p>
          <a:p>
            <a:pPr marL="228600" indent="-228600">
              <a:buFont typeface="+mj-lt"/>
              <a:buAutoNum type="arabicPeriod"/>
            </a:pPr>
            <a:endParaRPr lang="en-US" baseline="0" dirty="0" smtClean="0">
              <a:sym typeface="Wingdings"/>
            </a:endParaRPr>
          </a:p>
          <a:p>
            <a:pPr marL="228600" indent="-228600">
              <a:buFont typeface="+mj-lt"/>
              <a:buAutoNum type="arabicPeriod"/>
            </a:pPr>
            <a:endParaRPr lang="en-US" baseline="0" dirty="0" smtClean="0"/>
          </a:p>
          <a:p>
            <a:pPr marL="228600" indent="-228600">
              <a:buFont typeface="+mj-lt"/>
              <a:buAutoNum type="arabicPeriod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DB8FA-4572-B14A-A997-D610A41C3D7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00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Relationship Id="rId3" Type="http://schemas.openxmlformats.org/officeDocument/2006/relationships/image" Target="../media/image8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dailymotion.com/video/x3i5x05" TargetMode="External"/><Relationship Id="rId3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Take out your </a:t>
            </a:r>
            <a:r>
              <a:rPr lang="en-US" sz="4400" b="1" dirty="0" err="1" smtClean="0"/>
              <a:t>t&amp;L</a:t>
            </a:r>
            <a:r>
              <a:rPr lang="en-US" sz="4400" b="1" dirty="0" smtClean="0"/>
              <a:t> take home test</a:t>
            </a:r>
            <a:endParaRPr lang="en-US" sz="44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87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6"/>
                </a:solidFill>
              </a:rPr>
              <a:t>Nature </a:t>
            </a:r>
            <a:r>
              <a:rPr lang="en-US" sz="5400" b="1" dirty="0" smtClean="0">
                <a:solidFill>
                  <a:schemeClr val="accent1"/>
                </a:solidFill>
              </a:rPr>
              <a:t>vs.</a:t>
            </a:r>
            <a:r>
              <a:rPr lang="en-US" sz="5400" b="1" dirty="0" smtClean="0">
                <a:solidFill>
                  <a:schemeClr val="accent6"/>
                </a:solidFill>
              </a:rPr>
              <a:t> nurture</a:t>
            </a:r>
            <a:endParaRPr lang="en-US" sz="5400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22483"/>
            <a:ext cx="10820400" cy="3696202"/>
          </a:xfrm>
        </p:spPr>
        <p:txBody>
          <a:bodyPr>
            <a:normAutofit/>
          </a:bodyPr>
          <a:lstStyle/>
          <a:p>
            <a:r>
              <a:rPr lang="en-US" sz="3200" i="1" dirty="0" smtClean="0"/>
              <a:t>Remember? </a:t>
            </a:r>
            <a:r>
              <a:rPr lang="mr-IN" sz="3200" i="1" dirty="0" smtClean="0"/>
              <a:t>…</a:t>
            </a:r>
            <a:r>
              <a:rPr lang="en-US" sz="3200" i="1" dirty="0" smtClean="0">
                <a:solidFill>
                  <a:srgbClr val="FFC000"/>
                </a:solidFill>
              </a:rPr>
              <a:t>a false dichotomy </a:t>
            </a:r>
          </a:p>
          <a:p>
            <a:r>
              <a:rPr lang="en-US" sz="3200" dirty="0"/>
              <a:t>G</a:t>
            </a:r>
            <a:r>
              <a:rPr lang="en-US" sz="3200" dirty="0" smtClean="0"/>
              <a:t>enetics </a:t>
            </a:r>
            <a:r>
              <a:rPr lang="en-US" sz="3200" dirty="0"/>
              <a:t>and environmental factors interact so much they are intertwined </a:t>
            </a:r>
            <a:endParaRPr lang="en-US" sz="3200" dirty="0" smtClean="0"/>
          </a:p>
          <a:p>
            <a:r>
              <a:rPr lang="en-US" sz="3200" dirty="0" smtClean="0"/>
              <a:t>Impossible to completely isolate the individual contributions of </a:t>
            </a:r>
            <a:r>
              <a:rPr lang="en-US" sz="3200" dirty="0" smtClean="0">
                <a:solidFill>
                  <a:srgbClr val="FFC000"/>
                </a:solidFill>
              </a:rPr>
              <a:t>biology</a:t>
            </a:r>
            <a:r>
              <a:rPr lang="en-US" sz="3200" dirty="0" smtClean="0"/>
              <a:t> and </a:t>
            </a:r>
            <a:r>
              <a:rPr lang="en-US" sz="3200" dirty="0" smtClean="0">
                <a:solidFill>
                  <a:srgbClr val="FFC000"/>
                </a:solidFill>
              </a:rPr>
              <a:t>environment</a:t>
            </a:r>
            <a:r>
              <a:rPr lang="en-US" sz="3200" dirty="0" smtClean="0"/>
              <a:t> on human development.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69" y="178458"/>
            <a:ext cx="3130213" cy="187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53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Nature </a:t>
            </a:r>
            <a:r>
              <a:rPr lang="en-US" b="1" dirty="0">
                <a:solidFill>
                  <a:schemeClr val="accent1"/>
                </a:solidFill>
              </a:rPr>
              <a:t>vs.</a:t>
            </a:r>
            <a:r>
              <a:rPr lang="en-US" b="1" dirty="0">
                <a:solidFill>
                  <a:schemeClr val="accent6"/>
                </a:solidFill>
              </a:rPr>
              <a:t> nurture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44272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Genetic Determinism </a:t>
            </a:r>
            <a:r>
              <a:rPr lang="en-US" sz="2800" dirty="0"/>
              <a:t>- belief that human </a:t>
            </a:r>
            <a:r>
              <a:rPr lang="en-US" sz="2800" dirty="0" smtClean="0"/>
              <a:t>behavior </a:t>
            </a:r>
            <a:r>
              <a:rPr lang="en-US" sz="2800" dirty="0"/>
              <a:t>is controlled by an individual's genes or some component of their </a:t>
            </a:r>
            <a:r>
              <a:rPr lang="en-US" sz="2800" dirty="0" smtClean="0"/>
              <a:t>physiology. </a:t>
            </a:r>
          </a:p>
          <a:p>
            <a:pPr lvl="1"/>
            <a:r>
              <a:rPr lang="en-US" sz="2800" dirty="0" smtClean="0"/>
              <a:t>FEW things are genetically determined</a:t>
            </a:r>
            <a:r>
              <a:rPr lang="mr-IN" sz="2800" dirty="0" smtClean="0"/>
              <a:t>…</a:t>
            </a:r>
            <a:r>
              <a:rPr lang="en-US" sz="2800" dirty="0" smtClean="0"/>
              <a:t> </a:t>
            </a:r>
          </a:p>
          <a:p>
            <a:pPr lvl="1"/>
            <a:r>
              <a:rPr lang="mr-IN" sz="2800" dirty="0" smtClean="0"/>
              <a:t>…</a:t>
            </a:r>
            <a:r>
              <a:rPr lang="en-US" sz="2800" dirty="0" smtClean="0"/>
              <a:t>was </a:t>
            </a:r>
            <a:r>
              <a:rPr lang="en-US" sz="2800" dirty="0" smtClean="0">
                <a:solidFill>
                  <a:schemeClr val="accent6"/>
                </a:solidFill>
              </a:rPr>
              <a:t>Genie</a:t>
            </a:r>
            <a:r>
              <a:rPr lang="en-US" sz="2800" dirty="0" smtClean="0"/>
              <a:t> born mentally handicapped? 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Genetic Predisposition  </a:t>
            </a:r>
            <a:r>
              <a:rPr lang="en-US" sz="2800" dirty="0"/>
              <a:t>- a genetic characteristic which influences the possible phenotypic development of an individual organism within a species or population under the influence of environmental conditions</a:t>
            </a:r>
            <a:r>
              <a:rPr lang="en-US" sz="2800" dirty="0" smtClean="0"/>
              <a:t>.</a:t>
            </a:r>
          </a:p>
          <a:p>
            <a:pPr lvl="1"/>
            <a:r>
              <a:rPr lang="mr-IN" sz="2800" dirty="0" smtClean="0"/>
              <a:t>…</a:t>
            </a:r>
            <a:r>
              <a:rPr lang="en-US" sz="2800" dirty="0" smtClean="0"/>
              <a:t>a nudge</a:t>
            </a:r>
            <a:r>
              <a:rPr lang="mr-IN" sz="2800" dirty="0" smtClean="0"/>
              <a:t>…</a:t>
            </a:r>
            <a:r>
              <a:rPr lang="en-US" sz="2800" dirty="0" smtClean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07" y="178458"/>
            <a:ext cx="3130213" cy="187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39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Twin studies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4156023" cy="4024125"/>
          </a:xfrm>
        </p:spPr>
        <p:txBody>
          <a:bodyPr/>
          <a:lstStyle/>
          <a:p>
            <a:r>
              <a:rPr lang="en-US" dirty="0" smtClean="0"/>
              <a:t>What makes us develop as we do?  </a:t>
            </a:r>
          </a:p>
          <a:p>
            <a:r>
              <a:rPr lang="en-US" dirty="0" smtClean="0"/>
              <a:t>The </a:t>
            </a:r>
            <a:r>
              <a:rPr lang="en-US" b="1" dirty="0" smtClean="0">
                <a:solidFill>
                  <a:schemeClr val="accent2"/>
                </a:solidFill>
              </a:rPr>
              <a:t>Jim Twins </a:t>
            </a:r>
            <a:r>
              <a:rPr lang="en-US" dirty="0" smtClean="0"/>
              <a:t>seems to support those who are in favor ”nature” in the nature/nurture debate. </a:t>
            </a:r>
          </a:p>
          <a:p>
            <a:r>
              <a:rPr lang="en-US" dirty="0" smtClean="0"/>
              <a:t>Are we focusing too much on the similarities (their car, brand of smokes, </a:t>
            </a:r>
            <a:r>
              <a:rPr lang="en-US" dirty="0" err="1" smtClean="0"/>
              <a:t>etc</a:t>
            </a:r>
            <a:r>
              <a:rPr lang="mr-IN" dirty="0" smtClean="0"/>
              <a:t>…</a:t>
            </a:r>
            <a:r>
              <a:rPr lang="en-US" dirty="0" smtClean="0"/>
              <a:t>)  while ignoring the possible differences?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7804" y="2194560"/>
            <a:ext cx="7023264" cy="416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54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4303" y="764373"/>
            <a:ext cx="10181897" cy="1293028"/>
          </a:xfrm>
        </p:spPr>
        <p:txBody>
          <a:bodyPr/>
          <a:lstStyle/>
          <a:p>
            <a:r>
              <a:rPr lang="en-US" b="1" i="1" dirty="0">
                <a:solidFill>
                  <a:srgbClr val="00B0F0"/>
                </a:solidFill>
              </a:rPr>
              <a:t>Genie Links to developmental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i="1" dirty="0"/>
              <a:t>To what extent is development reliant upon socialization? Will some forms of development unfold without direct intervention, as long as the learner is in a reasonably supportive environment? </a:t>
            </a:r>
            <a:endParaRPr lang="en-US" sz="3200" i="1" dirty="0" smtClean="0"/>
          </a:p>
          <a:p>
            <a:r>
              <a:rPr lang="en-US" sz="3200" i="1" dirty="0" smtClean="0">
                <a:solidFill>
                  <a:srgbClr val="FFC000"/>
                </a:solidFill>
              </a:rPr>
              <a:t>Socialization vs. Maturation  </a:t>
            </a:r>
            <a:endParaRPr lang="en-US" sz="3200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59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Socialization </a:t>
            </a:r>
            <a:r>
              <a:rPr lang="en-US" dirty="0">
                <a:solidFill>
                  <a:schemeClr val="accent1"/>
                </a:solidFill>
              </a:rPr>
              <a:t>vs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smtClean="0">
                <a:solidFill>
                  <a:srgbClr val="FFC000"/>
                </a:solidFill>
              </a:rPr>
              <a:t>maturation</a:t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>Maturation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FFC000"/>
                </a:solidFill>
              </a:rPr>
              <a:t>Maturation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800" dirty="0"/>
              <a:t>- development that largely unfolds on its own, as if according to a biological program (i.e., kids </a:t>
            </a:r>
            <a:r>
              <a:rPr lang="en-US" sz="2800" dirty="0" smtClean="0"/>
              <a:t>walking, babbling without </a:t>
            </a:r>
            <a:r>
              <a:rPr lang="en-US" sz="2800" dirty="0"/>
              <a:t>intensive </a:t>
            </a:r>
            <a:r>
              <a:rPr lang="en-US" sz="2800" dirty="0" smtClean="0"/>
              <a:t>training)...</a:t>
            </a:r>
            <a:endParaRPr lang="en-US" sz="2800" dirty="0"/>
          </a:p>
          <a:p>
            <a:r>
              <a:rPr lang="en-US" sz="2800" dirty="0">
                <a:solidFill>
                  <a:srgbClr val="FFC000"/>
                </a:solidFill>
              </a:rPr>
              <a:t>Genie and the Wild Child of </a:t>
            </a:r>
            <a:r>
              <a:rPr lang="en-US" sz="2800" dirty="0" err="1">
                <a:solidFill>
                  <a:srgbClr val="FFC000"/>
                </a:solidFill>
              </a:rPr>
              <a:t>Aveyron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mr-IN" sz="2800" dirty="0"/>
              <a:t>–</a:t>
            </a:r>
            <a:r>
              <a:rPr lang="en-US" sz="2800" dirty="0"/>
              <a:t> both cases in which the child was in such a restrictive environment that maturation was blocked</a:t>
            </a:r>
            <a:r>
              <a:rPr lang="mr-IN" sz="2800" dirty="0"/>
              <a:t>…</a:t>
            </a:r>
            <a:r>
              <a:rPr lang="en-US" sz="2800" dirty="0"/>
              <a:t> they missed the </a:t>
            </a:r>
            <a:r>
              <a:rPr lang="en-US" sz="2800" dirty="0">
                <a:solidFill>
                  <a:srgbClr val="FFC000"/>
                </a:solidFill>
              </a:rPr>
              <a:t>*Critical Period* </a:t>
            </a:r>
            <a:r>
              <a:rPr lang="en-US" sz="2800" dirty="0"/>
              <a:t>for language acquisition and could therefore never fully gain the skills a healthy child in a healthy environment would have acquired. </a:t>
            </a:r>
          </a:p>
          <a:p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91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Socialization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vs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b="1" dirty="0">
                <a:solidFill>
                  <a:srgbClr val="FFC000"/>
                </a:solidFill>
              </a:rPr>
              <a:t>maturation</a:t>
            </a:r>
            <a:br>
              <a:rPr lang="en-US" b="1" dirty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>Socialization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FFC000"/>
                </a:solidFill>
              </a:rPr>
              <a:t>Socialization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mr-IN" sz="2800" dirty="0">
                <a:solidFill>
                  <a:srgbClr val="FFC000"/>
                </a:solidFill>
              </a:rPr>
              <a:t>–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800" dirty="0"/>
              <a:t>refers to the impact the social environment on development. </a:t>
            </a:r>
          </a:p>
          <a:p>
            <a:pPr lvl="1"/>
            <a:r>
              <a:rPr lang="en-US" sz="2800" dirty="0"/>
              <a:t>Its an ongoing process in which culturally desirable skills, attitudes, and behaviors are shaped by society</a:t>
            </a:r>
            <a:r>
              <a:rPr lang="en-US" sz="2800" dirty="0" smtClean="0"/>
              <a:t>.</a:t>
            </a:r>
          </a:p>
          <a:p>
            <a:pPr lvl="1"/>
            <a:r>
              <a:rPr lang="en-US" sz="2800" dirty="0" smtClean="0"/>
              <a:t>This </a:t>
            </a:r>
            <a:r>
              <a:rPr lang="en-US" sz="2800" dirty="0"/>
              <a:t>can be gender roles, or rules of what is expected in society whether they are moral or </a:t>
            </a:r>
            <a:r>
              <a:rPr lang="en-US" sz="2800" dirty="0" smtClean="0"/>
              <a:t>not.</a:t>
            </a:r>
          </a:p>
          <a:p>
            <a:pPr lvl="1"/>
            <a:r>
              <a:rPr lang="mr-IN" sz="2800" dirty="0" smtClean="0">
                <a:solidFill>
                  <a:schemeClr val="accent6"/>
                </a:solidFill>
              </a:rPr>
              <a:t>…</a:t>
            </a:r>
            <a:r>
              <a:rPr lang="en-US" sz="2800" dirty="0" smtClean="0">
                <a:solidFill>
                  <a:schemeClr val="accent6"/>
                </a:solidFill>
              </a:rPr>
              <a:t>a child may babble as a result of simple maturation, but then is specialized into the particular language of the society in which he/she lives </a:t>
            </a:r>
            <a:endParaRPr lang="en-US" sz="2800" dirty="0">
              <a:solidFill>
                <a:schemeClr val="accent6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5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283" y="764373"/>
            <a:ext cx="9440917" cy="1293028"/>
          </a:xfrm>
        </p:spPr>
        <p:txBody>
          <a:bodyPr/>
          <a:lstStyle/>
          <a:p>
            <a:r>
              <a:rPr lang="en-US" b="1" i="1" dirty="0" smtClean="0">
                <a:solidFill>
                  <a:schemeClr val="accent2"/>
                </a:solidFill>
              </a:rPr>
              <a:t>Zone of proximal development (ZPD) </a:t>
            </a:r>
            <a:endParaRPr lang="en-US" b="1" i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Russian Theorist, </a:t>
            </a:r>
            <a:r>
              <a:rPr lang="en-US" sz="2800" dirty="0" smtClean="0">
                <a:solidFill>
                  <a:schemeClr val="accent2"/>
                </a:solidFill>
              </a:rPr>
              <a:t>Lev Vygotsky  (d.1934) </a:t>
            </a:r>
          </a:p>
          <a:p>
            <a:r>
              <a:rPr lang="en-US" sz="2800" dirty="0" smtClean="0"/>
              <a:t>Describes the divide between </a:t>
            </a:r>
            <a:r>
              <a:rPr lang="en-US" sz="2800" dirty="0" smtClean="0">
                <a:solidFill>
                  <a:schemeClr val="accent2"/>
                </a:solidFill>
              </a:rPr>
              <a:t>what a child knows and can do on their own </a:t>
            </a:r>
            <a:r>
              <a:rPr lang="en-US" sz="2800" dirty="0" smtClean="0"/>
              <a:t>and </a:t>
            </a:r>
            <a:r>
              <a:rPr lang="en-US" sz="2800" dirty="0" smtClean="0">
                <a:solidFill>
                  <a:schemeClr val="accent3"/>
                </a:solidFill>
              </a:rPr>
              <a:t>what they might have the potential to do given a supportive enough environment</a:t>
            </a:r>
            <a:r>
              <a:rPr lang="en-US" sz="2800" dirty="0" smtClean="0"/>
              <a:t>.</a:t>
            </a:r>
          </a:p>
          <a:p>
            <a:pPr lvl="1"/>
            <a:r>
              <a:rPr lang="en-US" sz="2600" dirty="0" smtClean="0"/>
              <a:t>Guidance from Mentors</a:t>
            </a:r>
          </a:p>
          <a:p>
            <a:pPr lvl="1"/>
            <a:r>
              <a:rPr lang="en-US" sz="2600" dirty="0" smtClean="0"/>
              <a:t>Accommodations, Pre-Teaching, Coaching</a:t>
            </a:r>
            <a:r>
              <a:rPr lang="mr-IN" sz="2600" dirty="0" smtClean="0"/>
              <a:t>…</a:t>
            </a:r>
            <a:endParaRPr lang="en-US" sz="2600" dirty="0" smtClean="0"/>
          </a:p>
          <a:p>
            <a:r>
              <a:rPr lang="en-US" sz="4800" dirty="0" smtClean="0">
                <a:solidFill>
                  <a:schemeClr val="accent3"/>
                </a:solidFill>
              </a:rPr>
              <a:t>(Z+1) </a:t>
            </a:r>
            <a:endParaRPr lang="en-US" sz="4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39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review (Yesterday)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39614"/>
            <a:ext cx="10820400" cy="4579071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2"/>
                </a:solidFill>
              </a:rPr>
              <a:t>Nature vs Nurture </a:t>
            </a:r>
          </a:p>
          <a:p>
            <a:r>
              <a:rPr lang="en-US" sz="3200" b="1" dirty="0" smtClean="0">
                <a:solidFill>
                  <a:schemeClr val="accent2"/>
                </a:solidFill>
              </a:rPr>
              <a:t>Maturation vs. Socialization </a:t>
            </a:r>
          </a:p>
          <a:p>
            <a:r>
              <a:rPr lang="en-US" sz="3200" b="1" dirty="0" smtClean="0">
                <a:solidFill>
                  <a:schemeClr val="accent2"/>
                </a:solidFill>
              </a:rPr>
              <a:t>Genetic Determinism vs. Predisposition </a:t>
            </a:r>
          </a:p>
          <a:p>
            <a:r>
              <a:rPr lang="en-US" sz="3200" b="1" dirty="0" smtClean="0">
                <a:solidFill>
                  <a:schemeClr val="accent2"/>
                </a:solidFill>
              </a:rPr>
              <a:t>Twin Studies </a:t>
            </a:r>
          </a:p>
          <a:p>
            <a:r>
              <a:rPr lang="en-US" sz="3200" b="1" dirty="0" smtClean="0">
                <a:solidFill>
                  <a:schemeClr val="accent2"/>
                </a:solidFill>
              </a:rPr>
              <a:t>Continuity vs. Discontinuity </a:t>
            </a:r>
          </a:p>
          <a:p>
            <a:r>
              <a:rPr lang="en-US" sz="3200" b="1" dirty="0" smtClean="0">
                <a:solidFill>
                  <a:schemeClr val="accent2"/>
                </a:solidFill>
              </a:rPr>
              <a:t>Genie &amp; the Wild Child</a:t>
            </a:r>
          </a:p>
          <a:p>
            <a:r>
              <a:rPr lang="en-US" sz="3200" b="1" dirty="0" smtClean="0">
                <a:solidFill>
                  <a:schemeClr val="accent2"/>
                </a:solidFill>
              </a:rPr>
              <a:t>Critical/Sensitive Period</a:t>
            </a:r>
          </a:p>
          <a:p>
            <a:r>
              <a:rPr lang="en-US" sz="3200" b="1" dirty="0" smtClean="0">
                <a:solidFill>
                  <a:schemeClr val="accent2"/>
                </a:solidFill>
              </a:rPr>
              <a:t>ZPD</a:t>
            </a:r>
          </a:p>
        </p:txBody>
      </p:sp>
    </p:spTree>
    <p:extLst>
      <p:ext uri="{BB962C8B-B14F-4D97-AF65-F5344CB8AC3E}">
        <p14:creationId xmlns:p14="http://schemas.microsoft.com/office/powerpoint/2010/main" val="23076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</a:t>
            </a:r>
            <a:r>
              <a:rPr lang="mr-IN" b="1" dirty="0" smtClean="0"/>
              <a:t>…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i="1" dirty="0" smtClean="0">
                <a:solidFill>
                  <a:schemeClr val="accent2"/>
                </a:solidFill>
              </a:rPr>
              <a:t>Developmental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b="1" dirty="0" smtClean="0"/>
              <a:t>psychology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656" y="2194560"/>
            <a:ext cx="7425558" cy="4521550"/>
          </a:xfrm>
        </p:spPr>
        <p:txBody>
          <a:bodyPr>
            <a:normAutofit/>
          </a:bodyPr>
          <a:lstStyle/>
          <a:p>
            <a:r>
              <a:rPr lang="en-US" sz="2400" i="1" dirty="0" smtClean="0"/>
              <a:t>Developmental psychologists </a:t>
            </a:r>
            <a:r>
              <a:rPr lang="en-US" sz="2400" dirty="0" smtClean="0"/>
              <a:t>are interested in all the ways a person grows and changes throughout life, from its beginning to its inevitable end. </a:t>
            </a:r>
          </a:p>
          <a:p>
            <a:r>
              <a:rPr lang="en-US" sz="2400" b="1" u="sng" dirty="0" smtClean="0">
                <a:solidFill>
                  <a:schemeClr val="accent2"/>
                </a:solidFill>
              </a:rPr>
              <a:t>Development</a:t>
            </a:r>
            <a:r>
              <a:rPr lang="en-US" sz="2400" dirty="0" smtClean="0"/>
              <a:t> </a:t>
            </a:r>
            <a:r>
              <a:rPr lang="mr-IN" sz="2400" dirty="0" smtClean="0"/>
              <a:t>–</a:t>
            </a:r>
            <a:r>
              <a:rPr lang="en-US" sz="2400" dirty="0" smtClean="0"/>
              <a:t> the pattern of continuity and change in human capabilities that occurs throughout the course of life. </a:t>
            </a:r>
          </a:p>
          <a:p>
            <a:pPr lvl="1"/>
            <a:r>
              <a:rPr lang="en-US" sz="2400" dirty="0" smtClean="0">
                <a:solidFill>
                  <a:schemeClr val="accent2"/>
                </a:solidFill>
              </a:rPr>
              <a:t>Physical changes</a:t>
            </a:r>
            <a:r>
              <a:rPr lang="mr-IN" sz="2400" dirty="0" smtClean="0">
                <a:solidFill>
                  <a:schemeClr val="accent2"/>
                </a:solidFill>
              </a:rPr>
              <a:t>…</a:t>
            </a:r>
            <a:endParaRPr lang="en-US" sz="2400" dirty="0" smtClean="0">
              <a:solidFill>
                <a:schemeClr val="accent2"/>
              </a:solidFill>
            </a:endParaRPr>
          </a:p>
          <a:p>
            <a:pPr lvl="1"/>
            <a:r>
              <a:rPr lang="en-US" sz="2400" dirty="0" smtClean="0">
                <a:solidFill>
                  <a:schemeClr val="accent2"/>
                </a:solidFill>
              </a:rPr>
              <a:t>Cognitive Processes</a:t>
            </a:r>
            <a:r>
              <a:rPr lang="mr-IN" sz="2400" dirty="0" smtClean="0">
                <a:solidFill>
                  <a:schemeClr val="accent2"/>
                </a:solidFill>
              </a:rPr>
              <a:t>…</a:t>
            </a:r>
            <a:endParaRPr lang="en-US" sz="2400" dirty="0" smtClean="0">
              <a:solidFill>
                <a:schemeClr val="accent2"/>
              </a:solidFill>
            </a:endParaRPr>
          </a:p>
          <a:p>
            <a:pPr lvl="1"/>
            <a:r>
              <a:rPr lang="en-US" sz="2400" dirty="0" smtClean="0">
                <a:solidFill>
                  <a:schemeClr val="accent2"/>
                </a:solidFill>
              </a:rPr>
              <a:t>Socioemotional Processes</a:t>
            </a:r>
            <a:r>
              <a:rPr lang="mr-IN" sz="2400" dirty="0" smtClean="0">
                <a:solidFill>
                  <a:schemeClr val="accent2"/>
                </a:solidFill>
              </a:rPr>
              <a:t>…</a:t>
            </a:r>
            <a:endParaRPr lang="en-US" sz="2400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8719" y="2057401"/>
            <a:ext cx="2562023" cy="25620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0902" y="2176690"/>
            <a:ext cx="2323443" cy="23234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41379" y="4792717"/>
            <a:ext cx="8250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/>
              </a:rPr>
              <a:t>Changes in Bio  puberty, menopause, height, weight, motor skills, </a:t>
            </a:r>
            <a:r>
              <a:rPr lang="en-US" dirty="0" err="1" smtClean="0">
                <a:sym typeface="Wingdings"/>
              </a:rPr>
              <a:t>etc</a:t>
            </a:r>
            <a:r>
              <a:rPr lang="mr-IN" dirty="0" smtClean="0">
                <a:sym typeface="Wingdings"/>
              </a:rPr>
              <a:t>…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40924" y="5162049"/>
            <a:ext cx="7793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Changes in thought, intelligence, language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12979" y="5531380"/>
            <a:ext cx="6721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Changes in emotional relationships w/ others</a:t>
            </a:r>
            <a:r>
              <a:rPr lang="mr-IN" dirty="0" smtClean="0"/>
              <a:t>…</a:t>
            </a:r>
            <a:r>
              <a:rPr lang="en-US" dirty="0" smtClean="0"/>
              <a:t>in emotions, personality,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240924" y="4438627"/>
            <a:ext cx="74255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Maturation</a:t>
            </a:r>
            <a:endParaRPr lang="en-US" sz="5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0945" y="5877492"/>
            <a:ext cx="118144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All these processes are interwoven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10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Research methods re: development 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Researchers are interested in the ways these three processes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physical, cognitive, and socioemotional </a:t>
            </a:r>
            <a:r>
              <a:rPr lang="en-US" dirty="0" smtClean="0"/>
              <a:t>--  change over the human life span.</a:t>
            </a:r>
          </a:p>
          <a:p>
            <a:r>
              <a:rPr lang="en-US" dirty="0" smtClean="0"/>
              <a:t>Main question: How does a person’s </a:t>
            </a:r>
            <a:r>
              <a:rPr lang="en-US" dirty="0" smtClean="0">
                <a:solidFill>
                  <a:schemeClr val="accent2"/>
                </a:solidFill>
              </a:rPr>
              <a:t>age</a:t>
            </a:r>
            <a:r>
              <a:rPr lang="en-US" dirty="0" smtClean="0"/>
              <a:t> relate to different aspects of his or her </a:t>
            </a:r>
            <a:r>
              <a:rPr lang="en-US" dirty="0"/>
              <a:t>physical, cognitive, and </a:t>
            </a:r>
            <a:r>
              <a:rPr lang="en-US" dirty="0" smtClean="0"/>
              <a:t>socioemotional  </a:t>
            </a:r>
            <a:r>
              <a:rPr lang="en-US" dirty="0" smtClean="0">
                <a:solidFill>
                  <a:schemeClr val="accent2"/>
                </a:solidFill>
              </a:rPr>
              <a:t>characteristics</a:t>
            </a:r>
            <a:r>
              <a:rPr lang="mr-IN" dirty="0" smtClean="0"/>
              <a:t>…</a:t>
            </a:r>
            <a:r>
              <a:rPr lang="en-US" dirty="0" smtClean="0"/>
              <a:t> </a:t>
            </a:r>
          </a:p>
          <a:p>
            <a:r>
              <a:rPr lang="en-US" b="1" u="sng" dirty="0" smtClean="0">
                <a:solidFill>
                  <a:schemeClr val="accent2"/>
                </a:solidFill>
              </a:rPr>
              <a:t>Cross-sectional studies </a:t>
            </a:r>
            <a:r>
              <a:rPr lang="mr-IN" dirty="0" smtClean="0"/>
              <a:t>–</a:t>
            </a:r>
            <a:r>
              <a:rPr lang="en-US" dirty="0" smtClean="0"/>
              <a:t> # of people of different ages are assessed at one point in time, differences of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age-to-development</a:t>
            </a:r>
            <a:r>
              <a:rPr lang="en-US" dirty="0" smtClean="0"/>
              <a:t> are noted. </a:t>
            </a:r>
          </a:p>
          <a:p>
            <a:pPr lvl="1"/>
            <a:r>
              <a:rPr lang="en-US" dirty="0" smtClean="0"/>
              <a:t>20 Year Olds</a:t>
            </a:r>
            <a:r>
              <a:rPr lang="mr-IN" dirty="0" smtClean="0"/>
              <a:t>…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30 </a:t>
            </a:r>
            <a:r>
              <a:rPr lang="en-US" dirty="0"/>
              <a:t>Year Olds</a:t>
            </a:r>
            <a:r>
              <a:rPr lang="mr-IN" dirty="0"/>
              <a:t>…</a:t>
            </a:r>
            <a:r>
              <a:rPr lang="en-US" dirty="0"/>
              <a:t> </a:t>
            </a:r>
          </a:p>
          <a:p>
            <a:pPr lvl="1"/>
            <a:r>
              <a:rPr lang="en-US" dirty="0" smtClean="0"/>
              <a:t>40 </a:t>
            </a:r>
            <a:r>
              <a:rPr lang="en-US" dirty="0"/>
              <a:t>Year Olds</a:t>
            </a:r>
            <a:r>
              <a:rPr lang="mr-IN" dirty="0"/>
              <a:t>…</a:t>
            </a:r>
            <a:r>
              <a:rPr lang="en-US" dirty="0"/>
              <a:t> </a:t>
            </a:r>
          </a:p>
          <a:p>
            <a:pPr lvl="1"/>
            <a:r>
              <a:rPr lang="en-US" dirty="0" smtClean="0"/>
              <a:t>50 </a:t>
            </a:r>
            <a:r>
              <a:rPr lang="en-US" dirty="0"/>
              <a:t>Year Olds</a:t>
            </a:r>
            <a:r>
              <a:rPr lang="mr-IN" dirty="0"/>
              <a:t>…</a:t>
            </a:r>
            <a:r>
              <a:rPr lang="en-US" dirty="0"/>
              <a:t> </a:t>
            </a:r>
          </a:p>
          <a:p>
            <a:pPr lvl="1"/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4540658" y="4465059"/>
            <a:ext cx="62007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Differences Noted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3484179" y="4465059"/>
            <a:ext cx="772511" cy="1115934"/>
          </a:xfrm>
          <a:prstGeom prst="rightBrace">
            <a:avLst/>
          </a:prstGeom>
          <a:ln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>
              <a:ln w="381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672" y="5580993"/>
            <a:ext cx="112066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Problem: </a:t>
            </a:r>
            <a:r>
              <a:rPr lang="en-US" sz="24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Cohort </a:t>
            </a:r>
            <a:r>
              <a:rPr lang="en-US" sz="2400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Effects </a:t>
            </a:r>
            <a:r>
              <a:rPr lang="mr-IN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–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differences between individuals that stem not from their ages but from the historical and social time 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period. 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7394" y="606718"/>
            <a:ext cx="8610600" cy="780648"/>
          </a:xfrm>
        </p:spPr>
        <p:txBody>
          <a:bodyPr/>
          <a:lstStyle/>
          <a:p>
            <a:r>
              <a:rPr lang="en-US" dirty="0" smtClean="0"/>
              <a:t>Thought &amp; Language take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890" y="2095252"/>
            <a:ext cx="2695903" cy="4652389"/>
          </a:xfrm>
        </p:spPr>
        <p:txBody>
          <a:bodyPr/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 E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C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D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 E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E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D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B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C</a:t>
            </a:r>
            <a:endParaRPr lang="en-US" dirty="0">
              <a:solidFill>
                <a:schemeClr val="bg1"/>
              </a:solidFill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 C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 B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1890" y="1387366"/>
            <a:ext cx="1191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Directions </a:t>
            </a:r>
            <a:r>
              <a:rPr lang="mr-IN" sz="2000" b="1" i="1" dirty="0" smtClean="0"/>
              <a:t>–</a:t>
            </a:r>
            <a:r>
              <a:rPr lang="en-US" sz="2000" b="1" i="1" dirty="0" smtClean="0"/>
              <a:t> check your answers and place a tally mark next to questions you got incorrect. We will debrief troublesome items. </a:t>
            </a:r>
            <a:endParaRPr lang="en-US" sz="2000" b="1" i="1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454166" y="2095252"/>
            <a:ext cx="2695903" cy="4652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11. C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12. D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13. A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14. A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15. D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16. B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17. A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18. C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19. C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20.  C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056791" y="2095252"/>
            <a:ext cx="2695903" cy="4725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chemeClr val="bg1"/>
                </a:solidFill>
              </a:rPr>
              <a:t>21. C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chemeClr val="bg1"/>
                </a:solidFill>
              </a:rPr>
              <a:t>22. 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chemeClr val="bg1"/>
                </a:solidFill>
              </a:rPr>
              <a:t>23. C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chemeClr val="bg1"/>
                </a:solidFill>
              </a:rPr>
              <a:t>24. 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chemeClr val="bg1"/>
                </a:solidFill>
              </a:rPr>
              <a:t>25. C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chemeClr val="bg1"/>
                </a:solidFill>
              </a:rPr>
              <a:t>26. 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chemeClr val="bg1"/>
                </a:solidFill>
              </a:rPr>
              <a:t>27. 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chemeClr val="bg1"/>
                </a:solidFill>
              </a:rPr>
              <a:t>28. C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chemeClr val="bg1"/>
                </a:solidFill>
              </a:rPr>
              <a:t>29. C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chemeClr val="bg1"/>
                </a:solidFill>
              </a:rPr>
              <a:t>30. 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659416" y="2095252"/>
            <a:ext cx="2695903" cy="4725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chemeClr val="bg1"/>
                </a:solidFill>
              </a:rPr>
              <a:t>31. 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chemeClr val="bg1"/>
                </a:solidFill>
              </a:rPr>
              <a:t>32. 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chemeClr val="bg1"/>
                </a:solidFill>
              </a:rPr>
              <a:t>33. C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chemeClr val="bg1"/>
                </a:solidFill>
              </a:rPr>
              <a:t>34. 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chemeClr val="bg1"/>
                </a:solidFill>
              </a:rPr>
              <a:t>35.C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chemeClr val="bg1"/>
                </a:solidFill>
              </a:rPr>
              <a:t>36.E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chemeClr val="bg1"/>
                </a:solidFill>
              </a:rPr>
              <a:t>37.B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chemeClr val="bg1"/>
                </a:solidFill>
              </a:rPr>
              <a:t>38.B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chemeClr val="bg1"/>
                </a:solidFill>
              </a:rPr>
              <a:t>39.E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chemeClr val="bg1"/>
                </a:solidFill>
              </a:rPr>
              <a:t>40.  B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9971692" y="2095252"/>
            <a:ext cx="2695903" cy="4797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41. C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42. E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43. E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44. A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45. C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46. A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47. C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48. B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49. D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50. E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</a:rPr>
              <a:t> 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00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Research methods re: </a:t>
            </a: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development </a:t>
            </a:r>
            <a:r>
              <a:rPr lang="mr-IN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–</a:t>
            </a: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Cross sectional</a:t>
            </a:r>
            <a:r>
              <a:rPr lang="mr-IN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…</a:t>
            </a: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5715000" cy="4024125"/>
          </a:xfrm>
        </p:spPr>
        <p:txBody>
          <a:bodyPr/>
          <a:lstStyle/>
          <a:p>
            <a:r>
              <a:rPr lang="en-US" sz="3200" b="1" i="1" u="sng" dirty="0" smtClean="0">
                <a:solidFill>
                  <a:schemeClr val="accent2"/>
                </a:solidFill>
              </a:rPr>
              <a:t>Cohort </a:t>
            </a:r>
            <a:r>
              <a:rPr lang="en-US" sz="3200" b="1" i="1" u="sng" dirty="0">
                <a:solidFill>
                  <a:schemeClr val="accent2"/>
                </a:solidFill>
              </a:rPr>
              <a:t>Effects</a:t>
            </a:r>
          </a:p>
          <a:p>
            <a:endParaRPr lang="en-US" dirty="0" smtClean="0"/>
          </a:p>
          <a:p>
            <a:r>
              <a:rPr lang="en-US" dirty="0" smtClean="0"/>
              <a:t>Example</a:t>
            </a:r>
            <a:r>
              <a:rPr lang="en-US" dirty="0"/>
              <a:t>: individuals born in the </a:t>
            </a:r>
            <a:r>
              <a:rPr lang="en-US" dirty="0" smtClean="0"/>
              <a:t>1940s </a:t>
            </a:r>
            <a:r>
              <a:rPr lang="en-US" dirty="0"/>
              <a:t>might be less likely to have attended college then those born in the </a:t>
            </a:r>
            <a:r>
              <a:rPr lang="en-US" dirty="0" smtClean="0"/>
              <a:t>1990s</a:t>
            </a:r>
            <a:r>
              <a:rPr lang="mr-IN" dirty="0"/>
              <a:t>…</a:t>
            </a:r>
            <a:r>
              <a:rPr lang="en-US" dirty="0"/>
              <a:t>differences observed between these groups may be due to not their age, but </a:t>
            </a:r>
            <a:r>
              <a:rPr lang="en-US" dirty="0" smtClean="0"/>
              <a:t>different experiences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2526" y="2525636"/>
            <a:ext cx="5019259" cy="387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31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Research methods re: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94560"/>
            <a:ext cx="10042634" cy="4663440"/>
          </a:xfrm>
        </p:spPr>
        <p:txBody>
          <a:bodyPr>
            <a:normAutofit fontScale="92500" lnSpcReduction="10000"/>
          </a:bodyPr>
          <a:lstStyle/>
          <a:p>
            <a:r>
              <a:rPr lang="en-US" b="1" u="sng" dirty="0" smtClean="0">
                <a:solidFill>
                  <a:schemeClr val="accent2"/>
                </a:solidFill>
              </a:rPr>
              <a:t>Longitudinal Studies </a:t>
            </a:r>
            <a:r>
              <a:rPr lang="mr-IN" dirty="0" smtClean="0"/>
              <a:t>–</a:t>
            </a:r>
            <a:r>
              <a:rPr lang="en-US" dirty="0" smtClean="0"/>
              <a:t> assesses the same participants multiple times over a lengthy period. </a:t>
            </a:r>
          </a:p>
          <a:p>
            <a:pPr lvl="1"/>
            <a:r>
              <a:rPr lang="en-US" dirty="0" smtClean="0"/>
              <a:t>Can find out not only whether age groups differ but also whether the same individuals change with respect to a particular characteristic as they age. </a:t>
            </a:r>
          </a:p>
          <a:p>
            <a:pPr lvl="1"/>
            <a:endParaRPr lang="en-US" dirty="0"/>
          </a:p>
          <a:p>
            <a:r>
              <a:rPr lang="en-US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Cross-Sectional vs. Longitudinal </a:t>
            </a:r>
          </a:p>
          <a:p>
            <a:pPr lvl="1"/>
            <a:r>
              <a:rPr lang="en-US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Cross-Sectional Study: </a:t>
            </a:r>
          </a:p>
          <a:p>
            <a:pPr lvl="2"/>
            <a:r>
              <a:rPr lang="en-US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28,000 individuals, ages 18-88 indicated that their happiness increased with age</a:t>
            </a:r>
          </a:p>
          <a:p>
            <a:pPr lvl="2"/>
            <a:r>
              <a:rPr lang="en-US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33% were very happy at 88 years old</a:t>
            </a:r>
          </a:p>
          <a:p>
            <a:pPr lvl="2"/>
            <a:r>
              <a:rPr lang="en-US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24% were very happy in late teen-early 20s age. </a:t>
            </a:r>
          </a:p>
          <a:p>
            <a:pPr lvl="2"/>
            <a:endParaRPr lang="en-US" b="1" i="1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lvl="2"/>
            <a:r>
              <a:rPr lang="en-US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We might conclude that people become happier as they age</a:t>
            </a:r>
            <a:r>
              <a:rPr lang="mr-IN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…</a:t>
            </a:r>
            <a:endParaRPr lang="en-US" b="1" i="1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lvl="2"/>
            <a:r>
              <a:rPr lang="en-US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This conclusion is limited by the Cross-Sectional nature</a:t>
            </a:r>
            <a:r>
              <a:rPr lang="mr-IN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…</a:t>
            </a:r>
            <a:endParaRPr lang="en-US" b="1" i="1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lvl="2"/>
            <a:r>
              <a:rPr lang="en-US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We cannot know if the happy 88-year olds were less happy even in their 20s</a:t>
            </a:r>
            <a:r>
              <a:rPr lang="mr-IN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…</a:t>
            </a:r>
            <a:r>
              <a:rPr lang="en-US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perhaps the explanation is that relatively happy people survive into their senior years</a:t>
            </a:r>
            <a:r>
              <a:rPr lang="mr-IN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…</a:t>
            </a:r>
            <a:endParaRPr lang="en-US" b="1" i="1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lvl="1"/>
            <a:endParaRPr lang="en-US" b="1" i="1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073" y="303450"/>
            <a:ext cx="5803192" cy="322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12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81503" y="762000"/>
            <a:ext cx="9724697" cy="1295400"/>
          </a:xfrm>
        </p:spPr>
        <p:txBody>
          <a:bodyPr/>
          <a:lstStyle/>
          <a:p>
            <a:r>
              <a:rPr lang="en-US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Big question: nature vs nurture</a:t>
            </a:r>
            <a:endParaRPr lang="en-US" b="1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Nature</a:t>
            </a:r>
            <a:endParaRPr lang="en-US" sz="4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Biological inheritance </a:t>
            </a:r>
          </a:p>
          <a:p>
            <a:r>
              <a:rPr lang="en-US" dirty="0" smtClean="0"/>
              <a:t>Genes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Nurture</a:t>
            </a:r>
            <a:endParaRPr lang="en-US" sz="4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Environment </a:t>
            </a:r>
          </a:p>
          <a:p>
            <a:r>
              <a:rPr lang="en-US" dirty="0" smtClean="0"/>
              <a:t>Social Experiences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7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6390290" cy="1293028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Twin studies 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6389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/>
              <a:t>Powerful and fascinating way to explore the question of what makes us develop the as we do? </a:t>
            </a:r>
            <a:br>
              <a:rPr lang="en-US" b="1" dirty="0" smtClean="0"/>
            </a:br>
            <a:endParaRPr lang="en-US" b="1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Monozygotic</a:t>
            </a:r>
            <a:r>
              <a:rPr lang="en-US" b="1" dirty="0" smtClean="0"/>
              <a:t> (Identical) twins separated at birth or soon after</a:t>
            </a:r>
            <a:r>
              <a:rPr lang="mr-IN" b="1" dirty="0" smtClean="0"/>
              <a:t>…</a:t>
            </a:r>
            <a:r>
              <a:rPr lang="en-US" b="1" dirty="0" smtClean="0"/>
              <a:t>identical genes</a:t>
            </a:r>
            <a:r>
              <a:rPr lang="mr-IN" b="1" dirty="0" smtClean="0"/>
              <a:t>…</a:t>
            </a:r>
            <a:r>
              <a:rPr lang="en-US" b="1" dirty="0" smtClean="0"/>
              <a:t>when studied, differences we can attribute to </a:t>
            </a:r>
            <a:r>
              <a:rPr lang="en-US" b="1" dirty="0" smtClean="0">
                <a:solidFill>
                  <a:schemeClr val="accent2"/>
                </a:solidFill>
              </a:rPr>
              <a:t>NURTURE</a:t>
            </a:r>
            <a:r>
              <a:rPr lang="mr-IN" b="1" dirty="0" smtClean="0"/>
              <a:t>…</a:t>
            </a:r>
            <a:r>
              <a:rPr lang="en-US" b="1" dirty="0" smtClean="0"/>
              <a:t>similarities can we attribute to </a:t>
            </a:r>
            <a:r>
              <a:rPr lang="en-US" b="1" dirty="0" smtClean="0">
                <a:solidFill>
                  <a:schemeClr val="accent2"/>
                </a:solidFill>
              </a:rPr>
              <a:t>NATURE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1" dirty="0" smtClean="0"/>
          </a:p>
          <a:p>
            <a:r>
              <a:rPr lang="en-US" b="1" dirty="0"/>
              <a:t>What makes us develop as we do? </a:t>
            </a:r>
            <a:r>
              <a:rPr lang="en-US" b="1" dirty="0" smtClean="0"/>
              <a:t> 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The </a:t>
            </a:r>
            <a:r>
              <a:rPr lang="en-US" b="1" dirty="0">
                <a:solidFill>
                  <a:schemeClr val="accent2"/>
                </a:solidFill>
              </a:rPr>
              <a:t>Jim Twins </a:t>
            </a:r>
            <a:r>
              <a:rPr lang="en-US" b="1" dirty="0"/>
              <a:t>seems to support those who are in favor </a:t>
            </a:r>
            <a:r>
              <a:rPr lang="en-US" b="1" dirty="0">
                <a:solidFill>
                  <a:schemeClr val="accent2"/>
                </a:solidFill>
              </a:rPr>
              <a:t>”nature” </a:t>
            </a:r>
            <a:r>
              <a:rPr lang="en-US" b="1" dirty="0"/>
              <a:t>in the nature/nurture </a:t>
            </a:r>
            <a:r>
              <a:rPr lang="en-US" b="1" dirty="0" smtClean="0"/>
              <a:t>debate</a:t>
            </a:r>
            <a:r>
              <a:rPr lang="mr-IN" b="1" dirty="0" smtClean="0"/>
              <a:t>…</a:t>
            </a:r>
            <a:r>
              <a:rPr lang="en-US" b="1" dirty="0" smtClean="0"/>
              <a:t>due to amazing similarities</a:t>
            </a:r>
            <a:r>
              <a:rPr lang="mr-IN" b="1" dirty="0" smtClean="0"/>
              <a:t>…</a:t>
            </a:r>
            <a:r>
              <a:rPr lang="en-US" b="1" dirty="0" smtClean="0"/>
              <a:t> 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Are we focusing too </a:t>
            </a:r>
            <a:r>
              <a:rPr lang="en-US" b="1" dirty="0" smtClean="0"/>
              <a:t>much </a:t>
            </a:r>
            <a:r>
              <a:rPr lang="en-US" b="1" dirty="0"/>
              <a:t>on the similarities (their car, brand of smokes, </a:t>
            </a:r>
            <a:r>
              <a:rPr lang="en-US" b="1" dirty="0" err="1"/>
              <a:t>etc</a:t>
            </a:r>
            <a:r>
              <a:rPr lang="mr-IN" b="1" dirty="0"/>
              <a:t>…</a:t>
            </a:r>
            <a:r>
              <a:rPr lang="en-US" b="1" dirty="0"/>
              <a:t>)  while ignoring the possible differences?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51" y="132029"/>
            <a:ext cx="3365320" cy="199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50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Partner Activity Analyzing </a:t>
            </a:r>
            <a:r>
              <a:rPr lang="en-US" sz="3600" b="1" dirty="0"/>
              <a:t>Twin </a:t>
            </a:r>
            <a:r>
              <a:rPr lang="en-US" sz="3600" b="1" dirty="0" smtClean="0"/>
              <a:t>Studies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421" y="2194560"/>
            <a:ext cx="3957145" cy="4024125"/>
          </a:xfrm>
        </p:spPr>
        <p:txBody>
          <a:bodyPr/>
          <a:lstStyle/>
          <a:p>
            <a:r>
              <a:rPr lang="en-US" sz="2400" b="1" dirty="0"/>
              <a:t>Each </a:t>
            </a:r>
            <a:r>
              <a:rPr lang="en-US" sz="2400" b="1" dirty="0" smtClean="0"/>
              <a:t>example </a:t>
            </a:r>
            <a:r>
              <a:rPr lang="en-US" sz="2400" b="1" dirty="0"/>
              <a:t>provides a summary of the results research studies. Indicate if each of the following pieces of evidence support the belief that </a:t>
            </a:r>
            <a:r>
              <a:rPr lang="en-US" sz="2400" b="1" dirty="0">
                <a:solidFill>
                  <a:schemeClr val="accent2"/>
                </a:solidFill>
              </a:rPr>
              <a:t>NATURE</a:t>
            </a:r>
            <a:r>
              <a:rPr lang="en-US" sz="2400" b="1" dirty="0"/>
              <a:t> (genes) or </a:t>
            </a:r>
            <a:r>
              <a:rPr lang="en-US" sz="2400" b="1" dirty="0">
                <a:solidFill>
                  <a:schemeClr val="accent2"/>
                </a:solidFill>
              </a:rPr>
              <a:t>NURTURE</a:t>
            </a:r>
            <a:r>
              <a:rPr lang="en-US" sz="2400" b="1" dirty="0"/>
              <a:t> </a:t>
            </a:r>
            <a:r>
              <a:rPr lang="en-US" sz="2400" b="1" dirty="0" smtClean="0"/>
              <a:t>(life history/environment) </a:t>
            </a:r>
            <a:r>
              <a:rPr lang="en-US" sz="2400" b="1" dirty="0"/>
              <a:t>affects behavior: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2454" y="2057401"/>
            <a:ext cx="7729759" cy="457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4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5967" y="419725"/>
            <a:ext cx="5606321" cy="6056026"/>
          </a:xfrm>
        </p:spPr>
        <p:txBody>
          <a:bodyPr>
            <a:normAutofit fontScale="92500" lnSpcReduction="20000"/>
          </a:bodyPr>
          <a:lstStyle/>
          <a:p>
            <a:pPr>
              <a:buFont typeface="+mj-lt"/>
              <a:buAutoNum type="arabicPeriod"/>
            </a:pPr>
            <a:r>
              <a:rPr lang="en-US" b="1" dirty="0">
                <a:solidFill>
                  <a:schemeClr val="accent2"/>
                </a:solidFill>
              </a:rPr>
              <a:t>Nature </a:t>
            </a:r>
            <a:r>
              <a:rPr lang="en-US" b="1" dirty="0">
                <a:solidFill>
                  <a:schemeClr val="accent2"/>
                </a:solidFill>
                <a:sym typeface="Wingdings"/>
              </a:rPr>
              <a:t> Identical v. Fraternal </a:t>
            </a:r>
          </a:p>
          <a:p>
            <a:pPr>
              <a:buFont typeface="+mj-lt"/>
              <a:buAutoNum type="arabicPeriod"/>
            </a:pPr>
            <a:r>
              <a:rPr lang="en-US" b="1" dirty="0">
                <a:solidFill>
                  <a:schemeClr val="accent2"/>
                </a:solidFill>
                <a:sym typeface="Wingdings"/>
              </a:rPr>
              <a:t>Nurture  Environmental Nudge </a:t>
            </a:r>
          </a:p>
          <a:p>
            <a:pPr>
              <a:buFont typeface="+mj-lt"/>
              <a:buAutoNum type="arabicPeriod"/>
            </a:pPr>
            <a:r>
              <a:rPr lang="en-US" b="1" dirty="0">
                <a:solidFill>
                  <a:schemeClr val="accent2"/>
                </a:solidFill>
                <a:sym typeface="Wingdings"/>
              </a:rPr>
              <a:t>Nurture </a:t>
            </a:r>
          </a:p>
          <a:p>
            <a:pPr>
              <a:buFont typeface="+mj-lt"/>
              <a:buAutoNum type="arabicPeriod"/>
            </a:pPr>
            <a:r>
              <a:rPr lang="en-US" b="1" dirty="0">
                <a:solidFill>
                  <a:schemeClr val="accent2"/>
                </a:solidFill>
                <a:sym typeface="Wingdings"/>
              </a:rPr>
              <a:t>Nurture </a:t>
            </a:r>
          </a:p>
          <a:p>
            <a:pPr>
              <a:buFont typeface="+mj-lt"/>
              <a:buAutoNum type="arabicPeriod"/>
            </a:pPr>
            <a:r>
              <a:rPr lang="en-US" b="1" dirty="0">
                <a:solidFill>
                  <a:schemeClr val="accent2"/>
                </a:solidFill>
                <a:sym typeface="Wingdings"/>
              </a:rPr>
              <a:t>Nurture </a:t>
            </a:r>
          </a:p>
          <a:p>
            <a:pPr>
              <a:buFont typeface="+mj-lt"/>
              <a:buAutoNum type="arabicPeriod"/>
            </a:pPr>
            <a:r>
              <a:rPr lang="en-US" b="1" dirty="0">
                <a:solidFill>
                  <a:schemeClr val="accent2"/>
                </a:solidFill>
                <a:sym typeface="Wingdings"/>
              </a:rPr>
              <a:t>Nature </a:t>
            </a:r>
          </a:p>
          <a:p>
            <a:pPr>
              <a:buFont typeface="+mj-lt"/>
              <a:buAutoNum type="arabicPeriod"/>
            </a:pPr>
            <a:r>
              <a:rPr lang="en-US" b="1" dirty="0">
                <a:solidFill>
                  <a:schemeClr val="accent2"/>
                </a:solidFill>
                <a:sym typeface="Wingdings"/>
              </a:rPr>
              <a:t>Nature</a:t>
            </a:r>
          </a:p>
          <a:p>
            <a:pPr>
              <a:buFont typeface="+mj-lt"/>
              <a:buAutoNum type="arabicPeriod"/>
            </a:pPr>
            <a:r>
              <a:rPr lang="en-US" b="1" dirty="0">
                <a:solidFill>
                  <a:schemeClr val="accent2"/>
                </a:solidFill>
                <a:sym typeface="Wingdings"/>
              </a:rPr>
              <a:t>Nature</a:t>
            </a:r>
          </a:p>
          <a:p>
            <a:pPr>
              <a:buFont typeface="+mj-lt"/>
              <a:buAutoNum type="arabicPeriod"/>
            </a:pPr>
            <a:r>
              <a:rPr lang="en-US" b="1" dirty="0">
                <a:solidFill>
                  <a:schemeClr val="accent2"/>
                </a:solidFill>
                <a:sym typeface="Wingdings"/>
              </a:rPr>
              <a:t>Nature</a:t>
            </a:r>
          </a:p>
          <a:p>
            <a:pPr>
              <a:buFont typeface="+mj-lt"/>
              <a:buAutoNum type="arabicPeriod"/>
            </a:pPr>
            <a:r>
              <a:rPr lang="en-US" b="1" dirty="0">
                <a:solidFill>
                  <a:schemeClr val="accent2"/>
                </a:solidFill>
                <a:sym typeface="Wingdings"/>
              </a:rPr>
              <a:t>Nurture </a:t>
            </a:r>
          </a:p>
          <a:p>
            <a:pPr>
              <a:buFont typeface="+mj-lt"/>
              <a:buAutoNum type="arabicPeriod"/>
            </a:pPr>
            <a:r>
              <a:rPr lang="en-US" b="1" dirty="0">
                <a:solidFill>
                  <a:schemeClr val="accent2"/>
                </a:solidFill>
                <a:sym typeface="Wingdings"/>
              </a:rPr>
              <a:t>Nature (consistent temperament) </a:t>
            </a:r>
          </a:p>
          <a:p>
            <a:pPr>
              <a:buFont typeface="+mj-lt"/>
              <a:buAutoNum type="arabicPeriod"/>
            </a:pPr>
            <a:r>
              <a:rPr lang="en-US" b="1" dirty="0">
                <a:solidFill>
                  <a:schemeClr val="accent2"/>
                </a:solidFill>
                <a:sym typeface="Wingdings"/>
              </a:rPr>
              <a:t>Nurture </a:t>
            </a:r>
          </a:p>
          <a:p>
            <a:pPr>
              <a:buFont typeface="+mj-lt"/>
              <a:buAutoNum type="arabicPeriod"/>
            </a:pPr>
            <a:r>
              <a:rPr lang="en-US" b="1" dirty="0">
                <a:solidFill>
                  <a:schemeClr val="accent2"/>
                </a:solidFill>
                <a:sym typeface="Wingdings"/>
              </a:rPr>
              <a:t>Nature</a:t>
            </a:r>
          </a:p>
          <a:p>
            <a:pPr>
              <a:buFont typeface="+mj-lt"/>
              <a:buAutoNum type="arabicPeriod"/>
            </a:pPr>
            <a:r>
              <a:rPr lang="en-US" b="1" dirty="0">
                <a:solidFill>
                  <a:schemeClr val="accent2"/>
                </a:solidFill>
                <a:sym typeface="Wingdings"/>
              </a:rPr>
              <a:t>Nurture</a:t>
            </a:r>
          </a:p>
          <a:p>
            <a:pPr>
              <a:buFont typeface="+mj-lt"/>
              <a:buAutoNum type="arabicPeriod"/>
            </a:pPr>
            <a:r>
              <a:rPr lang="en-US" b="1" dirty="0">
                <a:solidFill>
                  <a:schemeClr val="accent2"/>
                </a:solidFill>
                <a:sym typeface="Wingdings"/>
              </a:rPr>
              <a:t>Nature</a:t>
            </a:r>
          </a:p>
          <a:p>
            <a:pPr>
              <a:buFont typeface="+mj-lt"/>
              <a:buAutoNum type="arabicPeriod"/>
            </a:pPr>
            <a:r>
              <a:rPr lang="en-US" b="1" dirty="0">
                <a:solidFill>
                  <a:schemeClr val="accent2"/>
                </a:solidFill>
                <a:sym typeface="Wingdings"/>
              </a:rPr>
              <a:t>Nurture</a:t>
            </a:r>
          </a:p>
          <a:p>
            <a:pPr>
              <a:buFont typeface="+mj-lt"/>
              <a:buAutoNum type="arabicPeriod"/>
            </a:pPr>
            <a:r>
              <a:rPr lang="en-US" b="1" dirty="0" smtClean="0">
                <a:solidFill>
                  <a:schemeClr val="accent2"/>
                </a:solidFill>
                <a:sym typeface="Wingdings"/>
              </a:rPr>
              <a:t>Nature</a:t>
            </a:r>
            <a:endParaRPr lang="en-US" b="1" dirty="0">
              <a:solidFill>
                <a:schemeClr val="accent2"/>
              </a:solidFill>
              <a:sym typeface="Wingdings"/>
            </a:endParaRPr>
          </a:p>
        </p:txBody>
      </p:sp>
      <p:sp>
        <p:nvSpPr>
          <p:cNvPr id="4" name="Rectangle 3"/>
          <p:cNvSpPr/>
          <p:nvPr/>
        </p:nvSpPr>
        <p:spPr>
          <a:xfrm rot="20288692">
            <a:off x="336852" y="1629511"/>
            <a:ext cx="459157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/>
                <a:solidFill>
                  <a:schemeClr val="accent3"/>
                </a:solidFill>
                <a:effectLst/>
              </a:rPr>
              <a:t>Debrief</a:t>
            </a:r>
            <a:endParaRPr lang="en-US" sz="72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1921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Genie case study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www.dailymotion.com/video/x3i5x05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9331" y="3754624"/>
            <a:ext cx="3726793" cy="284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21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questions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What areas of development did Genie lack? </a:t>
            </a:r>
          </a:p>
          <a:p>
            <a:r>
              <a:rPr lang="en-US" sz="2800" dirty="0" smtClean="0"/>
              <a:t>Was Genie’s case handled properly by the professionals at Children’s Hospital? Is it possible for scientists and therapists to have multiple roles? </a:t>
            </a:r>
          </a:p>
          <a:p>
            <a:r>
              <a:rPr lang="en-US" sz="2800" dirty="0" smtClean="0"/>
              <a:t>Could Genie have continued to develop if the people who worked with her had a more systematic approach to helping her? </a:t>
            </a:r>
          </a:p>
          <a:p>
            <a:r>
              <a:rPr lang="en-US" sz="2800" dirty="0" smtClean="0"/>
              <a:t>Were Genie’s Language deficits a result of Genie’s social isolation, or had she been born mentally handicapped?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54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Developmental psych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7-9%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5513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40524" y="4430111"/>
            <a:ext cx="4966138" cy="2128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793" y="764373"/>
            <a:ext cx="10954407" cy="1293028"/>
          </a:xfrm>
        </p:spPr>
        <p:txBody>
          <a:bodyPr>
            <a:normAutofit/>
          </a:bodyPr>
          <a:lstStyle/>
          <a:p>
            <a:r>
              <a:rPr lang="en-US" sz="4800" b="1" i="1" dirty="0" smtClean="0">
                <a:solidFill>
                  <a:srgbClr val="00B0F0"/>
                </a:solidFill>
              </a:rPr>
              <a:t>Genie Links to developmental </a:t>
            </a:r>
            <a:endParaRPr lang="en-US" sz="4800" b="1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i="1" dirty="0" smtClean="0"/>
              <a:t>Does human development generally follow a slow and gradual course, or is it more stage-like, with specific and clearly discernable changes? </a:t>
            </a:r>
          </a:p>
          <a:p>
            <a:r>
              <a:rPr lang="en-US" sz="2800" i="1" dirty="0" smtClean="0">
                <a:solidFill>
                  <a:srgbClr val="FFC000"/>
                </a:solidFill>
              </a:rPr>
              <a:t>There are different perspectives, theorists, and theories across categories of development</a:t>
            </a:r>
          </a:p>
          <a:p>
            <a:pPr lvl="1"/>
            <a:r>
              <a:rPr lang="en-US" sz="2600" i="1" dirty="0" smtClean="0"/>
              <a:t>Physical Development </a:t>
            </a:r>
          </a:p>
          <a:p>
            <a:pPr lvl="1"/>
            <a:r>
              <a:rPr lang="en-US" sz="2600" i="1" dirty="0" smtClean="0"/>
              <a:t>Cognitive Development </a:t>
            </a:r>
          </a:p>
          <a:p>
            <a:pPr lvl="1"/>
            <a:r>
              <a:rPr lang="en-US" sz="2600" i="1" dirty="0" smtClean="0"/>
              <a:t>Social and Emotional </a:t>
            </a:r>
          </a:p>
          <a:p>
            <a:pPr lvl="1"/>
            <a:r>
              <a:rPr lang="en-US" sz="2600" i="1" dirty="0" smtClean="0"/>
              <a:t>Psychosocial Development </a:t>
            </a:r>
          </a:p>
          <a:p>
            <a:pPr lvl="1"/>
            <a:r>
              <a:rPr lang="en-US" sz="2600" i="1" dirty="0" smtClean="0"/>
              <a:t>Moral</a:t>
            </a:r>
            <a:endParaRPr lang="en-US" sz="26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1931" y="4430111"/>
            <a:ext cx="5150069" cy="242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54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Continuity </a:t>
            </a:r>
            <a:r>
              <a:rPr lang="en-US" dirty="0" smtClean="0">
                <a:solidFill>
                  <a:schemeClr val="accent1"/>
                </a:solidFill>
              </a:rPr>
              <a:t>vs</a:t>
            </a:r>
            <a:r>
              <a:rPr lang="en-US" dirty="0" smtClean="0">
                <a:solidFill>
                  <a:srgbClr val="FFC000"/>
                </a:solidFill>
              </a:rPr>
              <a:t> discontinuity Theories of development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Continuity Theories </a:t>
            </a:r>
            <a:r>
              <a:rPr lang="en-US" sz="3600" dirty="0"/>
              <a:t>- propose that development is very gradual and it is difficult at any one time to notice the changes that are </a:t>
            </a:r>
            <a:r>
              <a:rPr lang="en-US" sz="3600" dirty="0" smtClean="0"/>
              <a:t>occurring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671145" y="4229459"/>
            <a:ext cx="8324194" cy="182010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15310" y="5123793"/>
            <a:ext cx="1513490" cy="6936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infancy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727324" y="4540469"/>
            <a:ext cx="2317531" cy="6936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Adulthood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70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Continuity </a:t>
            </a:r>
            <a:r>
              <a:rPr lang="en-US" dirty="0">
                <a:solidFill>
                  <a:schemeClr val="accent1"/>
                </a:solidFill>
              </a:rPr>
              <a:t>vs</a:t>
            </a:r>
            <a:r>
              <a:rPr lang="en-US" dirty="0">
                <a:solidFill>
                  <a:srgbClr val="FFC000"/>
                </a:solidFill>
              </a:rPr>
              <a:t> discontinuity Theories of development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744" y="2175642"/>
            <a:ext cx="10749455" cy="404304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Discontinuity Theories </a:t>
            </a:r>
            <a:r>
              <a:rPr lang="en-US" sz="3200" dirty="0"/>
              <a:t>- propose that development is more stage-line, in that the changes occur more dramatically and obviously. These stages are unchanging and universal; everyone goes through the same steps the same order</a:t>
            </a:r>
            <a:r>
              <a:rPr lang="en-US" sz="3200" dirty="0" smtClean="0"/>
              <a:t>.</a:t>
            </a:r>
          </a:p>
          <a:p>
            <a:pPr lvl="1"/>
            <a:r>
              <a:rPr lang="en-US" sz="2800" dirty="0" smtClean="0">
                <a:solidFill>
                  <a:srgbClr val="00B0F0"/>
                </a:solidFill>
              </a:rPr>
              <a:t>Piaget’s Four Cognitive Development Stages</a:t>
            </a:r>
            <a:r>
              <a:rPr lang="mr-IN" sz="2800" dirty="0" smtClean="0">
                <a:solidFill>
                  <a:srgbClr val="00B0F0"/>
                </a:solidFill>
              </a:rPr>
              <a:t>…</a:t>
            </a:r>
            <a:endParaRPr lang="en-US" sz="2800" dirty="0" smtClean="0">
              <a:solidFill>
                <a:srgbClr val="00B0F0"/>
              </a:solidFill>
            </a:endParaRPr>
          </a:p>
          <a:p>
            <a:pPr lvl="1"/>
            <a:r>
              <a:rPr lang="en-US" sz="2800" dirty="0" smtClean="0">
                <a:solidFill>
                  <a:srgbClr val="00B0F0"/>
                </a:solidFill>
              </a:rPr>
              <a:t>Erikson’s Psychosocial States of Development</a:t>
            </a:r>
            <a:r>
              <a:rPr lang="mr-IN" sz="2800" dirty="0" smtClean="0">
                <a:solidFill>
                  <a:srgbClr val="00B0F0"/>
                </a:solidFill>
              </a:rPr>
              <a:t>…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endParaRPr lang="en-US" sz="2800" dirty="0">
              <a:solidFill>
                <a:srgbClr val="00B0F0"/>
              </a:solidFill>
            </a:endParaRPr>
          </a:p>
        </p:txBody>
      </p:sp>
      <p:cxnSp>
        <p:nvCxnSpPr>
          <p:cNvPr id="7" name="Elbow Connector 6"/>
          <p:cNvCxnSpPr/>
          <p:nvPr/>
        </p:nvCxnSpPr>
        <p:spPr>
          <a:xfrm flipV="1">
            <a:off x="3026979" y="5691352"/>
            <a:ext cx="2128345" cy="409903"/>
          </a:xfrm>
          <a:prstGeom prst="bentConnector3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/>
          <p:nvPr/>
        </p:nvCxnSpPr>
        <p:spPr>
          <a:xfrm flipV="1">
            <a:off x="1261241" y="6101255"/>
            <a:ext cx="1634359" cy="394138"/>
          </a:xfrm>
          <a:prstGeom prst="bentConnector3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3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87" y="764373"/>
            <a:ext cx="11350776" cy="535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54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2955</TotalTime>
  <Words>1308</Words>
  <Application>Microsoft Macintosh PowerPoint</Application>
  <PresentationFormat>Widescreen</PresentationFormat>
  <Paragraphs>212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Calibri</vt:lpstr>
      <vt:lpstr>Century Gothic</vt:lpstr>
      <vt:lpstr>Mangal</vt:lpstr>
      <vt:lpstr>Wingdings</vt:lpstr>
      <vt:lpstr>Arial</vt:lpstr>
      <vt:lpstr>Vapor Trail</vt:lpstr>
      <vt:lpstr>Take out your t&amp;L take home test</vt:lpstr>
      <vt:lpstr>Thought &amp; Language take test</vt:lpstr>
      <vt:lpstr>The Genie case study</vt:lpstr>
      <vt:lpstr>questions</vt:lpstr>
      <vt:lpstr>Developmental psych</vt:lpstr>
      <vt:lpstr>Genie Links to developmental </vt:lpstr>
      <vt:lpstr>Continuity vs discontinuity Theories of development </vt:lpstr>
      <vt:lpstr>Continuity vs discontinuity Theories of development </vt:lpstr>
      <vt:lpstr>PowerPoint Presentation</vt:lpstr>
      <vt:lpstr>Nature vs. nurture</vt:lpstr>
      <vt:lpstr>Nature vs. nurture</vt:lpstr>
      <vt:lpstr>Twin studies </vt:lpstr>
      <vt:lpstr>Genie Links to developmental </vt:lpstr>
      <vt:lpstr>Socialization vs maturation Maturation </vt:lpstr>
      <vt:lpstr>Socialization vs maturation Socialization </vt:lpstr>
      <vt:lpstr>Zone of proximal development (ZPD) </vt:lpstr>
      <vt:lpstr>In review (Yesterday) </vt:lpstr>
      <vt:lpstr>What is … Developmental psychology</vt:lpstr>
      <vt:lpstr>Research methods re: development </vt:lpstr>
      <vt:lpstr>Research methods re: development – Cross sectional… </vt:lpstr>
      <vt:lpstr>Research methods re: development</vt:lpstr>
      <vt:lpstr>Big question: nature vs nurture</vt:lpstr>
      <vt:lpstr>Twin studies </vt:lpstr>
      <vt:lpstr>Partner Activity Analyzing Twin Studies</vt:lpstr>
      <vt:lpstr>PowerPoint Presentation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Genie case study</dc:title>
  <dc:creator>Summers, Berta Jane</dc:creator>
  <cp:lastModifiedBy>Summers, Berta Jane</cp:lastModifiedBy>
  <cp:revision>78</cp:revision>
  <dcterms:created xsi:type="dcterms:W3CDTF">2019-03-05T12:07:25Z</dcterms:created>
  <dcterms:modified xsi:type="dcterms:W3CDTF">2019-03-07T13:23:21Z</dcterms:modified>
</cp:coreProperties>
</file>