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296" r:id="rId4"/>
    <p:sldId id="282" r:id="rId5"/>
    <p:sldId id="283" r:id="rId6"/>
    <p:sldId id="291" r:id="rId7"/>
    <p:sldId id="284" r:id="rId8"/>
    <p:sldId id="285" r:id="rId9"/>
    <p:sldId id="286" r:id="rId10"/>
    <p:sldId id="287" r:id="rId11"/>
    <p:sldId id="292" r:id="rId12"/>
    <p:sldId id="290" r:id="rId13"/>
    <p:sldId id="293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87103"/>
  </p:normalViewPr>
  <p:slideViewPr>
    <p:cSldViewPr snapToGrid="0">
      <p:cViewPr varScale="1">
        <p:scale>
          <a:sx n="78" d="100"/>
          <a:sy n="78" d="100"/>
        </p:scale>
        <p:origin x="1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FC55A-7C43-497C-8FE7-8E8FDBBBB0B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047AB86-C4DE-4F3F-B2C4-8164B8D370FA}">
      <dgm:prSet phldrT="[Text]"/>
      <dgm:spPr/>
      <dgm:t>
        <a:bodyPr/>
        <a:lstStyle/>
        <a:p>
          <a:r>
            <a:rPr lang="en-AU" dirty="0" smtClean="0"/>
            <a:t>Control Group</a:t>
          </a:r>
          <a:endParaRPr lang="en-AU" dirty="0"/>
        </a:p>
      </dgm:t>
    </dgm:pt>
    <dgm:pt modelId="{84480E62-3D1A-44C3-8708-2B3DBF9AE64A}" type="parTrans" cxnId="{ABD3BDC1-4DB3-49D4-810E-AD50B8C0B5E0}">
      <dgm:prSet/>
      <dgm:spPr/>
      <dgm:t>
        <a:bodyPr/>
        <a:lstStyle/>
        <a:p>
          <a:endParaRPr lang="en-AU"/>
        </a:p>
      </dgm:t>
    </dgm:pt>
    <dgm:pt modelId="{54DF21A8-D008-4849-A51E-D713FE1E03EB}" type="sibTrans" cxnId="{ABD3BDC1-4DB3-49D4-810E-AD50B8C0B5E0}">
      <dgm:prSet/>
      <dgm:spPr/>
      <dgm:t>
        <a:bodyPr/>
        <a:lstStyle/>
        <a:p>
          <a:endParaRPr lang="en-AU"/>
        </a:p>
      </dgm:t>
    </dgm:pt>
    <dgm:pt modelId="{A5100028-A58B-43D4-BF3E-68EADB163C7B}">
      <dgm:prSet phldrT="[Text]"/>
      <dgm:spPr/>
      <dgm:t>
        <a:bodyPr/>
        <a:lstStyle/>
        <a:p>
          <a:r>
            <a:rPr lang="en-AU" dirty="0" smtClean="0"/>
            <a:t>Reared “normally”</a:t>
          </a:r>
          <a:endParaRPr lang="en-AU" dirty="0"/>
        </a:p>
      </dgm:t>
    </dgm:pt>
    <dgm:pt modelId="{A41CBDDD-B44E-4000-8E31-A32781532B1A}" type="parTrans" cxnId="{ADBE79D2-AE04-4442-AA35-751461B39F13}">
      <dgm:prSet/>
      <dgm:spPr/>
      <dgm:t>
        <a:bodyPr/>
        <a:lstStyle/>
        <a:p>
          <a:endParaRPr lang="en-AU"/>
        </a:p>
      </dgm:t>
    </dgm:pt>
    <dgm:pt modelId="{F7214D4D-EC04-4C2D-BDBB-601142BCBED3}" type="sibTrans" cxnId="{ADBE79D2-AE04-4442-AA35-751461B39F13}">
      <dgm:prSet/>
      <dgm:spPr/>
      <dgm:t>
        <a:bodyPr/>
        <a:lstStyle/>
        <a:p>
          <a:endParaRPr lang="en-AU"/>
        </a:p>
      </dgm:t>
    </dgm:pt>
    <dgm:pt modelId="{96CD7102-E311-4ECF-A3AD-FE0DD9C486EA}">
      <dgm:prSet phldrT="[Text]"/>
      <dgm:spPr/>
      <dgm:t>
        <a:bodyPr/>
        <a:lstStyle/>
        <a:p>
          <a:r>
            <a:rPr lang="en-AU" dirty="0" smtClean="0"/>
            <a:t>Used for comparison </a:t>
          </a:r>
          <a:endParaRPr lang="en-AU" dirty="0"/>
        </a:p>
      </dgm:t>
    </dgm:pt>
    <dgm:pt modelId="{6B1F3A87-AD37-49E6-B547-5936CA0A8073}" type="parTrans" cxnId="{EBF192CB-AE73-43D6-9502-557B3F61D003}">
      <dgm:prSet/>
      <dgm:spPr/>
      <dgm:t>
        <a:bodyPr/>
        <a:lstStyle/>
        <a:p>
          <a:endParaRPr lang="en-AU"/>
        </a:p>
      </dgm:t>
    </dgm:pt>
    <dgm:pt modelId="{35D915F3-A1BD-48AA-96FD-9BDDDABE6133}" type="sibTrans" cxnId="{EBF192CB-AE73-43D6-9502-557B3F61D003}">
      <dgm:prSet/>
      <dgm:spPr/>
      <dgm:t>
        <a:bodyPr/>
        <a:lstStyle/>
        <a:p>
          <a:endParaRPr lang="en-AU"/>
        </a:p>
      </dgm:t>
    </dgm:pt>
    <dgm:pt modelId="{7A0D3CC3-40C4-4AE2-ACAE-83D693DFAC70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Isolated 3 Months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dirty="0"/>
        </a:p>
      </dgm:t>
    </dgm:pt>
    <dgm:pt modelId="{005A6227-C4B6-43F2-BFB0-801EA5E4ADD0}" type="parTrans" cxnId="{6A5CAD5F-E806-4FFF-8573-21C7B6A0359B}">
      <dgm:prSet/>
      <dgm:spPr/>
      <dgm:t>
        <a:bodyPr/>
        <a:lstStyle/>
        <a:p>
          <a:endParaRPr lang="en-AU"/>
        </a:p>
      </dgm:t>
    </dgm:pt>
    <dgm:pt modelId="{0046CF83-84F1-4CFB-BCF2-EAF771FC8055}" type="sibTrans" cxnId="{6A5CAD5F-E806-4FFF-8573-21C7B6A0359B}">
      <dgm:prSet/>
      <dgm:spPr/>
      <dgm:t>
        <a:bodyPr/>
        <a:lstStyle/>
        <a:p>
          <a:endParaRPr lang="en-AU"/>
        </a:p>
      </dgm:t>
    </dgm:pt>
    <dgm:pt modelId="{04661CF4-05FC-4FC3-9B20-CDF9413083EE}">
      <dgm:prSet phldrT="[Text]"/>
      <dgm:spPr/>
      <dgm:t>
        <a:bodyPr/>
        <a:lstStyle/>
        <a:p>
          <a:r>
            <a:rPr lang="en-AU" dirty="0" smtClean="0"/>
            <a:t>Emotionally disturbed</a:t>
          </a:r>
          <a:endParaRPr lang="en-AU" dirty="0"/>
        </a:p>
      </dgm:t>
    </dgm:pt>
    <dgm:pt modelId="{94272945-1129-4981-AB44-73E996243779}" type="parTrans" cxnId="{D2F6F15F-0D57-499B-B73D-32335C422477}">
      <dgm:prSet/>
      <dgm:spPr/>
      <dgm:t>
        <a:bodyPr/>
        <a:lstStyle/>
        <a:p>
          <a:endParaRPr lang="en-AU"/>
        </a:p>
      </dgm:t>
    </dgm:pt>
    <dgm:pt modelId="{9F4CCCD8-FAC3-45EC-A9E4-13E265BCC417}" type="sibTrans" cxnId="{D2F6F15F-0D57-499B-B73D-32335C422477}">
      <dgm:prSet/>
      <dgm:spPr/>
      <dgm:t>
        <a:bodyPr/>
        <a:lstStyle/>
        <a:p>
          <a:endParaRPr lang="en-AU"/>
        </a:p>
      </dgm:t>
    </dgm:pt>
    <dgm:pt modelId="{3AAE4E18-FEE3-4267-B015-01BDFCDB285B}">
      <dgm:prSet phldrT="[Text]"/>
      <dgm:spPr/>
      <dgm:t>
        <a:bodyPr/>
        <a:lstStyle/>
        <a:p>
          <a:r>
            <a:rPr lang="en-AU" dirty="0" smtClean="0"/>
            <a:t>Improved after 12 months </a:t>
          </a:r>
          <a:endParaRPr lang="en-AU" dirty="0"/>
        </a:p>
      </dgm:t>
    </dgm:pt>
    <dgm:pt modelId="{54BAE0AD-C3AE-44F0-AC4C-325C4833C516}" type="parTrans" cxnId="{2A770977-0DB4-4E0B-BCF3-639C791ADCF0}">
      <dgm:prSet/>
      <dgm:spPr/>
      <dgm:t>
        <a:bodyPr/>
        <a:lstStyle/>
        <a:p>
          <a:endParaRPr lang="en-AU"/>
        </a:p>
      </dgm:t>
    </dgm:pt>
    <dgm:pt modelId="{8C7DAA28-A4CC-482F-B2F9-6C601990292A}" type="sibTrans" cxnId="{2A770977-0DB4-4E0B-BCF3-639C791ADCF0}">
      <dgm:prSet/>
      <dgm:spPr/>
      <dgm:t>
        <a:bodyPr/>
        <a:lstStyle/>
        <a:p>
          <a:endParaRPr lang="en-AU"/>
        </a:p>
      </dgm:t>
    </dgm:pt>
    <dgm:pt modelId="{D6D5F349-627F-4319-8CA6-397996BA08E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Isolated 6 Months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dirty="0"/>
        </a:p>
      </dgm:t>
    </dgm:pt>
    <dgm:pt modelId="{0C52AF91-E35B-4E0F-9C81-97FDA4AA887E}" type="parTrans" cxnId="{AFFD4210-2277-4AF4-80EE-8901B6D71548}">
      <dgm:prSet/>
      <dgm:spPr/>
      <dgm:t>
        <a:bodyPr/>
        <a:lstStyle/>
        <a:p>
          <a:endParaRPr lang="en-AU"/>
        </a:p>
      </dgm:t>
    </dgm:pt>
    <dgm:pt modelId="{9D3139ED-CA34-47C1-962D-AD29C14D5A14}" type="sibTrans" cxnId="{AFFD4210-2277-4AF4-80EE-8901B6D71548}">
      <dgm:prSet/>
      <dgm:spPr/>
      <dgm:t>
        <a:bodyPr/>
        <a:lstStyle/>
        <a:p>
          <a:endParaRPr lang="en-AU"/>
        </a:p>
      </dgm:t>
    </dgm:pt>
    <dgm:pt modelId="{7C1C3039-A208-46DE-B3F3-B7992AB7918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Isolated 12 Months 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dirty="0"/>
        </a:p>
      </dgm:t>
    </dgm:pt>
    <dgm:pt modelId="{E2962E50-2CB2-4B05-B90E-6DC66A204B8E}" type="parTrans" cxnId="{88C43E9C-2AE5-40BE-BED3-0B0B2C43DD0D}">
      <dgm:prSet/>
      <dgm:spPr/>
      <dgm:t>
        <a:bodyPr/>
        <a:lstStyle/>
        <a:p>
          <a:endParaRPr lang="en-AU"/>
        </a:p>
      </dgm:t>
    </dgm:pt>
    <dgm:pt modelId="{287BD21F-2048-4F62-AC4C-87197C5E8A1D}" type="sibTrans" cxnId="{88C43E9C-2AE5-40BE-BED3-0B0B2C43DD0D}">
      <dgm:prSet/>
      <dgm:spPr/>
      <dgm:t>
        <a:bodyPr/>
        <a:lstStyle/>
        <a:p>
          <a:endParaRPr lang="en-AU"/>
        </a:p>
      </dgm:t>
    </dgm:pt>
    <dgm:pt modelId="{A483F1DB-7918-42CB-A973-EA8BB6FCFBEB}">
      <dgm:prSet/>
      <dgm:spPr/>
      <dgm:t>
        <a:bodyPr/>
        <a:lstStyle/>
        <a:p>
          <a:r>
            <a:rPr lang="en-AU" dirty="0" smtClean="0"/>
            <a:t>Severely impaired (self-destructive)</a:t>
          </a:r>
          <a:endParaRPr lang="en-AU" dirty="0"/>
        </a:p>
      </dgm:t>
    </dgm:pt>
    <dgm:pt modelId="{2CFC9779-3105-4820-83F0-D4998EA4081F}" type="parTrans" cxnId="{D6EA1A26-4235-45AD-8B68-12CF76CC5A2F}">
      <dgm:prSet/>
      <dgm:spPr/>
      <dgm:t>
        <a:bodyPr/>
        <a:lstStyle/>
        <a:p>
          <a:endParaRPr lang="en-AU"/>
        </a:p>
      </dgm:t>
    </dgm:pt>
    <dgm:pt modelId="{540458BF-9A84-45FE-9C71-32E9A65BFF1C}" type="sibTrans" cxnId="{D6EA1A26-4235-45AD-8B68-12CF76CC5A2F}">
      <dgm:prSet/>
      <dgm:spPr/>
      <dgm:t>
        <a:bodyPr/>
        <a:lstStyle/>
        <a:p>
          <a:endParaRPr lang="en-AU"/>
        </a:p>
      </dgm:t>
    </dgm:pt>
    <dgm:pt modelId="{7DF1042A-6932-43F3-AE3B-C16C6250111C}">
      <dgm:prSet/>
      <dgm:spPr/>
      <dgm:t>
        <a:bodyPr/>
        <a:lstStyle/>
        <a:p>
          <a:r>
            <a:rPr lang="en-AU" dirty="0" smtClean="0"/>
            <a:t>Behaviour slowly improved</a:t>
          </a:r>
          <a:endParaRPr lang="en-AU" dirty="0"/>
        </a:p>
      </dgm:t>
    </dgm:pt>
    <dgm:pt modelId="{2F7F401B-3100-4508-A274-E8A98D026777}" type="parTrans" cxnId="{5C595F2F-34E3-4EE6-84D2-8C4D60DF804B}">
      <dgm:prSet/>
      <dgm:spPr/>
      <dgm:t>
        <a:bodyPr/>
        <a:lstStyle/>
        <a:p>
          <a:endParaRPr lang="en-AU"/>
        </a:p>
      </dgm:t>
    </dgm:pt>
    <dgm:pt modelId="{D87B32EE-1290-4352-A1B2-AC6343B9FA73}" type="sibTrans" cxnId="{5C595F2F-34E3-4EE6-84D2-8C4D60DF804B}">
      <dgm:prSet/>
      <dgm:spPr/>
      <dgm:t>
        <a:bodyPr/>
        <a:lstStyle/>
        <a:p>
          <a:endParaRPr lang="en-AU"/>
        </a:p>
      </dgm:t>
    </dgm:pt>
    <dgm:pt modelId="{124448EF-85D1-473C-9804-B7DB5EBD6253}">
      <dgm:prSet/>
      <dgm:spPr/>
      <dgm:t>
        <a:bodyPr/>
        <a:lstStyle/>
        <a:p>
          <a:r>
            <a:rPr lang="en-AU" dirty="0" smtClean="0"/>
            <a:t>Totally withdrawn, not interested</a:t>
          </a:r>
          <a:endParaRPr lang="en-AU" dirty="0"/>
        </a:p>
      </dgm:t>
    </dgm:pt>
    <dgm:pt modelId="{650B5E39-E5CF-4C88-82B0-D38EB4F6C93A}" type="parTrans" cxnId="{331DF6F1-F5C8-499D-BD33-84CFF3F48309}">
      <dgm:prSet/>
      <dgm:spPr/>
      <dgm:t>
        <a:bodyPr/>
        <a:lstStyle/>
        <a:p>
          <a:endParaRPr lang="en-AU"/>
        </a:p>
      </dgm:t>
    </dgm:pt>
    <dgm:pt modelId="{E539D5C4-018F-48E3-A566-A2A85DB85A57}" type="sibTrans" cxnId="{331DF6F1-F5C8-499D-BD33-84CFF3F48309}">
      <dgm:prSet/>
      <dgm:spPr/>
      <dgm:t>
        <a:bodyPr/>
        <a:lstStyle/>
        <a:p>
          <a:endParaRPr lang="en-AU"/>
        </a:p>
      </dgm:t>
    </dgm:pt>
    <dgm:pt modelId="{99E5CF8D-37CE-4E3B-A93E-41E4C007DAAC}">
      <dgm:prSet/>
      <dgm:spPr/>
      <dgm:t>
        <a:bodyPr/>
        <a:lstStyle/>
        <a:p>
          <a:r>
            <a:rPr lang="en-AU" dirty="0" smtClean="0"/>
            <a:t>Improved slowly, not in all areas</a:t>
          </a:r>
          <a:endParaRPr lang="en-AU" dirty="0"/>
        </a:p>
      </dgm:t>
    </dgm:pt>
    <dgm:pt modelId="{07624FC9-908E-4AE9-9380-BE112FDE0D3A}" type="parTrans" cxnId="{EA8FE22A-88C9-406E-8AFF-B2E3986364A5}">
      <dgm:prSet/>
      <dgm:spPr/>
      <dgm:t>
        <a:bodyPr/>
        <a:lstStyle/>
        <a:p>
          <a:endParaRPr lang="en-AU"/>
        </a:p>
      </dgm:t>
    </dgm:pt>
    <dgm:pt modelId="{F0C4837B-DC39-4608-8384-08DBC7AAAD1A}" type="sibTrans" cxnId="{EA8FE22A-88C9-406E-8AFF-B2E3986364A5}">
      <dgm:prSet/>
      <dgm:spPr/>
      <dgm:t>
        <a:bodyPr/>
        <a:lstStyle/>
        <a:p>
          <a:endParaRPr lang="en-AU"/>
        </a:p>
      </dgm:t>
    </dgm:pt>
    <dgm:pt modelId="{38F595CE-B6BB-493F-AF54-E849C85813DF}" type="pres">
      <dgm:prSet presAssocID="{90AFC55A-7C43-497C-8FE7-8E8FDBBBB0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FC1DC80B-9EE6-49EA-BB72-538FE4B2748D}" type="pres">
      <dgm:prSet presAssocID="{D047AB86-C4DE-4F3F-B2C4-8164B8D370FA}" presName="linNode" presStyleCnt="0"/>
      <dgm:spPr/>
    </dgm:pt>
    <dgm:pt modelId="{57087B9B-F424-4DEE-BBCE-0188B34309FF}" type="pres">
      <dgm:prSet presAssocID="{D047AB86-C4DE-4F3F-B2C4-8164B8D370FA}" presName="parentShp" presStyleLbl="node1" presStyleIdx="0" presStyleCnt="4" custLinFactNeighborX="-15907" custLinFactNeighborY="-4071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52B2865-E65D-4300-9F82-BB828A6A2500}" type="pres">
      <dgm:prSet presAssocID="{D047AB86-C4DE-4F3F-B2C4-8164B8D370F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01C418-170D-4394-B26A-70AB345A5764}" type="pres">
      <dgm:prSet presAssocID="{54DF21A8-D008-4849-A51E-D713FE1E03EB}" presName="spacing" presStyleCnt="0"/>
      <dgm:spPr/>
    </dgm:pt>
    <dgm:pt modelId="{C67909FF-BBED-4EC0-BF12-21B2540CF1FB}" type="pres">
      <dgm:prSet presAssocID="{7A0D3CC3-40C4-4AE2-ACAE-83D693DFAC70}" presName="linNode" presStyleCnt="0"/>
      <dgm:spPr/>
    </dgm:pt>
    <dgm:pt modelId="{3AECCDE7-7BEE-4DAB-BFA2-62F1E475030A}" type="pres">
      <dgm:prSet presAssocID="{7A0D3CC3-40C4-4AE2-ACAE-83D693DFAC7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017BEE-09F3-460D-83B1-815E1B3348F6}" type="pres">
      <dgm:prSet presAssocID="{7A0D3CC3-40C4-4AE2-ACAE-83D693DFAC70}" presName="childShp" presStyleLbl="bgAccFollowNode1" presStyleIdx="1" presStyleCnt="4" custLinFactNeighborY="364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0E952BE-D5A8-4CF1-9045-B7CC20175FDE}" type="pres">
      <dgm:prSet presAssocID="{0046CF83-84F1-4CFB-BCF2-EAF771FC8055}" presName="spacing" presStyleCnt="0"/>
      <dgm:spPr/>
    </dgm:pt>
    <dgm:pt modelId="{47916EE1-877C-4AD7-8742-77BFC838F9DF}" type="pres">
      <dgm:prSet presAssocID="{D6D5F349-627F-4319-8CA6-397996BA08E0}" presName="linNode" presStyleCnt="0"/>
      <dgm:spPr/>
    </dgm:pt>
    <dgm:pt modelId="{D5687901-1787-484A-BF7B-1E7354139177}" type="pres">
      <dgm:prSet presAssocID="{D6D5F349-627F-4319-8CA6-397996BA08E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BDE01E-FB59-4E62-8F75-CAB1DCAB4D4D}" type="pres">
      <dgm:prSet presAssocID="{D6D5F349-627F-4319-8CA6-397996BA08E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1172E4-DF5A-40D2-9BCE-EB16B91232E5}" type="pres">
      <dgm:prSet presAssocID="{9D3139ED-CA34-47C1-962D-AD29C14D5A14}" presName="spacing" presStyleCnt="0"/>
      <dgm:spPr/>
    </dgm:pt>
    <dgm:pt modelId="{D85B338D-A177-4F39-8FA0-60359A655899}" type="pres">
      <dgm:prSet presAssocID="{7C1C3039-A208-46DE-B3F3-B7992AB7918B}" presName="linNode" presStyleCnt="0"/>
      <dgm:spPr/>
    </dgm:pt>
    <dgm:pt modelId="{574F5534-17E4-47F1-946A-8B1C69D10925}" type="pres">
      <dgm:prSet presAssocID="{7C1C3039-A208-46DE-B3F3-B7992AB7918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C000CF-F3E2-4C15-89E6-BEBB90BB6FF6}" type="pres">
      <dgm:prSet presAssocID="{7C1C3039-A208-46DE-B3F3-B7992AB7918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3EF84E2-9F68-4452-B6FE-E31344973418}" type="presOf" srcId="{D047AB86-C4DE-4F3F-B2C4-8164B8D370FA}" destId="{57087B9B-F424-4DEE-BBCE-0188B34309FF}" srcOrd="0" destOrd="0" presId="urn:microsoft.com/office/officeart/2005/8/layout/vList6"/>
    <dgm:cxn modelId="{6A5CAD5F-E806-4FFF-8573-21C7B6A0359B}" srcId="{90AFC55A-7C43-497C-8FE7-8E8FDBBBB0B1}" destId="{7A0D3CC3-40C4-4AE2-ACAE-83D693DFAC70}" srcOrd="1" destOrd="0" parTransId="{005A6227-C4B6-43F2-BFB0-801EA5E4ADD0}" sibTransId="{0046CF83-84F1-4CFB-BCF2-EAF771FC8055}"/>
    <dgm:cxn modelId="{A79DDCA2-2772-4585-99E5-5A0D0B9B3E1A}" type="presOf" srcId="{A483F1DB-7918-42CB-A973-EA8BB6FCFBEB}" destId="{D1BDE01E-FB59-4E62-8F75-CAB1DCAB4D4D}" srcOrd="0" destOrd="0" presId="urn:microsoft.com/office/officeart/2005/8/layout/vList6"/>
    <dgm:cxn modelId="{A87C45AC-5B35-4EBB-9540-EA83C259F1A1}" type="presOf" srcId="{04661CF4-05FC-4FC3-9B20-CDF9413083EE}" destId="{7D017BEE-09F3-460D-83B1-815E1B3348F6}" srcOrd="0" destOrd="0" presId="urn:microsoft.com/office/officeart/2005/8/layout/vList6"/>
    <dgm:cxn modelId="{05BCAB96-B84A-444E-BBD3-3840ACCCDA1D}" type="presOf" srcId="{A5100028-A58B-43D4-BF3E-68EADB163C7B}" destId="{C52B2865-E65D-4300-9F82-BB828A6A2500}" srcOrd="0" destOrd="0" presId="urn:microsoft.com/office/officeart/2005/8/layout/vList6"/>
    <dgm:cxn modelId="{5BFF1CA0-8692-41BF-A7F9-1EA8CC95C537}" type="presOf" srcId="{7C1C3039-A208-46DE-B3F3-B7992AB7918B}" destId="{574F5534-17E4-47F1-946A-8B1C69D10925}" srcOrd="0" destOrd="0" presId="urn:microsoft.com/office/officeart/2005/8/layout/vList6"/>
    <dgm:cxn modelId="{DD70DA2D-9FF9-446E-BC58-71B7144DA597}" type="presOf" srcId="{90AFC55A-7C43-497C-8FE7-8E8FDBBBB0B1}" destId="{38F595CE-B6BB-493F-AF54-E849C85813DF}" srcOrd="0" destOrd="0" presId="urn:microsoft.com/office/officeart/2005/8/layout/vList6"/>
    <dgm:cxn modelId="{94207865-6FE8-4FFE-9AF1-151C9BAB17F1}" type="presOf" srcId="{7A0D3CC3-40C4-4AE2-ACAE-83D693DFAC70}" destId="{3AECCDE7-7BEE-4DAB-BFA2-62F1E475030A}" srcOrd="0" destOrd="0" presId="urn:microsoft.com/office/officeart/2005/8/layout/vList6"/>
    <dgm:cxn modelId="{EA8FE22A-88C9-406E-8AFF-B2E3986364A5}" srcId="{7C1C3039-A208-46DE-B3F3-B7992AB7918B}" destId="{99E5CF8D-37CE-4E3B-A93E-41E4C007DAAC}" srcOrd="1" destOrd="0" parTransId="{07624FC9-908E-4AE9-9380-BE112FDE0D3A}" sibTransId="{F0C4837B-DC39-4608-8384-08DBC7AAAD1A}"/>
    <dgm:cxn modelId="{9EDEB9F1-F3C7-4254-966C-195918B52F4A}" type="presOf" srcId="{3AAE4E18-FEE3-4267-B015-01BDFCDB285B}" destId="{7D017BEE-09F3-460D-83B1-815E1B3348F6}" srcOrd="0" destOrd="1" presId="urn:microsoft.com/office/officeart/2005/8/layout/vList6"/>
    <dgm:cxn modelId="{AFFD4210-2277-4AF4-80EE-8901B6D71548}" srcId="{90AFC55A-7C43-497C-8FE7-8E8FDBBBB0B1}" destId="{D6D5F349-627F-4319-8CA6-397996BA08E0}" srcOrd="2" destOrd="0" parTransId="{0C52AF91-E35B-4E0F-9C81-97FDA4AA887E}" sibTransId="{9D3139ED-CA34-47C1-962D-AD29C14D5A14}"/>
    <dgm:cxn modelId="{331DF6F1-F5C8-499D-BD33-84CFF3F48309}" srcId="{7C1C3039-A208-46DE-B3F3-B7992AB7918B}" destId="{124448EF-85D1-473C-9804-B7DB5EBD6253}" srcOrd="0" destOrd="0" parTransId="{650B5E39-E5CF-4C88-82B0-D38EB4F6C93A}" sibTransId="{E539D5C4-018F-48E3-A566-A2A85DB85A57}"/>
    <dgm:cxn modelId="{509AF4E5-FBE6-490B-A54C-FB22B4F3A7A7}" type="presOf" srcId="{99E5CF8D-37CE-4E3B-A93E-41E4C007DAAC}" destId="{A0C000CF-F3E2-4C15-89E6-BEBB90BB6FF6}" srcOrd="0" destOrd="1" presId="urn:microsoft.com/office/officeart/2005/8/layout/vList6"/>
    <dgm:cxn modelId="{DBF9FED2-3513-4570-B08C-544AB49E3236}" type="presOf" srcId="{96CD7102-E311-4ECF-A3AD-FE0DD9C486EA}" destId="{C52B2865-E65D-4300-9F82-BB828A6A2500}" srcOrd="0" destOrd="1" presId="urn:microsoft.com/office/officeart/2005/8/layout/vList6"/>
    <dgm:cxn modelId="{ABD3BDC1-4DB3-49D4-810E-AD50B8C0B5E0}" srcId="{90AFC55A-7C43-497C-8FE7-8E8FDBBBB0B1}" destId="{D047AB86-C4DE-4F3F-B2C4-8164B8D370FA}" srcOrd="0" destOrd="0" parTransId="{84480E62-3D1A-44C3-8708-2B3DBF9AE64A}" sibTransId="{54DF21A8-D008-4849-A51E-D713FE1E03EB}"/>
    <dgm:cxn modelId="{2A770977-0DB4-4E0B-BCF3-639C791ADCF0}" srcId="{7A0D3CC3-40C4-4AE2-ACAE-83D693DFAC70}" destId="{3AAE4E18-FEE3-4267-B015-01BDFCDB285B}" srcOrd="1" destOrd="0" parTransId="{54BAE0AD-C3AE-44F0-AC4C-325C4833C516}" sibTransId="{8C7DAA28-A4CC-482F-B2F9-6C601990292A}"/>
    <dgm:cxn modelId="{EBF192CB-AE73-43D6-9502-557B3F61D003}" srcId="{D047AB86-C4DE-4F3F-B2C4-8164B8D370FA}" destId="{96CD7102-E311-4ECF-A3AD-FE0DD9C486EA}" srcOrd="1" destOrd="0" parTransId="{6B1F3A87-AD37-49E6-B547-5936CA0A8073}" sibTransId="{35D915F3-A1BD-48AA-96FD-9BDDDABE6133}"/>
    <dgm:cxn modelId="{D6EA1A26-4235-45AD-8B68-12CF76CC5A2F}" srcId="{D6D5F349-627F-4319-8CA6-397996BA08E0}" destId="{A483F1DB-7918-42CB-A973-EA8BB6FCFBEB}" srcOrd="0" destOrd="0" parTransId="{2CFC9779-3105-4820-83F0-D4998EA4081F}" sibTransId="{540458BF-9A84-45FE-9C71-32E9A65BFF1C}"/>
    <dgm:cxn modelId="{88C43E9C-2AE5-40BE-BED3-0B0B2C43DD0D}" srcId="{90AFC55A-7C43-497C-8FE7-8E8FDBBBB0B1}" destId="{7C1C3039-A208-46DE-B3F3-B7992AB7918B}" srcOrd="3" destOrd="0" parTransId="{E2962E50-2CB2-4B05-B90E-6DC66A204B8E}" sibTransId="{287BD21F-2048-4F62-AC4C-87197C5E8A1D}"/>
    <dgm:cxn modelId="{ADBE79D2-AE04-4442-AA35-751461B39F13}" srcId="{D047AB86-C4DE-4F3F-B2C4-8164B8D370FA}" destId="{A5100028-A58B-43D4-BF3E-68EADB163C7B}" srcOrd="0" destOrd="0" parTransId="{A41CBDDD-B44E-4000-8E31-A32781532B1A}" sibTransId="{F7214D4D-EC04-4C2D-BDBB-601142BCBED3}"/>
    <dgm:cxn modelId="{D2F6F15F-0D57-499B-B73D-32335C422477}" srcId="{7A0D3CC3-40C4-4AE2-ACAE-83D693DFAC70}" destId="{04661CF4-05FC-4FC3-9B20-CDF9413083EE}" srcOrd="0" destOrd="0" parTransId="{94272945-1129-4981-AB44-73E996243779}" sibTransId="{9F4CCCD8-FAC3-45EC-A9E4-13E265BCC417}"/>
    <dgm:cxn modelId="{5C595F2F-34E3-4EE6-84D2-8C4D60DF804B}" srcId="{D6D5F349-627F-4319-8CA6-397996BA08E0}" destId="{7DF1042A-6932-43F3-AE3B-C16C6250111C}" srcOrd="1" destOrd="0" parTransId="{2F7F401B-3100-4508-A274-E8A98D026777}" sibTransId="{D87B32EE-1290-4352-A1B2-AC6343B9FA73}"/>
    <dgm:cxn modelId="{AC63D94B-8BF6-4B24-8758-2FB436451756}" type="presOf" srcId="{D6D5F349-627F-4319-8CA6-397996BA08E0}" destId="{D5687901-1787-484A-BF7B-1E7354139177}" srcOrd="0" destOrd="0" presId="urn:microsoft.com/office/officeart/2005/8/layout/vList6"/>
    <dgm:cxn modelId="{F7332828-7B12-46FE-A0FD-D39B2E3283BA}" type="presOf" srcId="{7DF1042A-6932-43F3-AE3B-C16C6250111C}" destId="{D1BDE01E-FB59-4E62-8F75-CAB1DCAB4D4D}" srcOrd="0" destOrd="1" presId="urn:microsoft.com/office/officeart/2005/8/layout/vList6"/>
    <dgm:cxn modelId="{2812900F-9934-49AF-8F49-82E575371A08}" type="presOf" srcId="{124448EF-85D1-473C-9804-B7DB5EBD6253}" destId="{A0C000CF-F3E2-4C15-89E6-BEBB90BB6FF6}" srcOrd="0" destOrd="0" presId="urn:microsoft.com/office/officeart/2005/8/layout/vList6"/>
    <dgm:cxn modelId="{499620A6-F03C-4A44-9135-5770485057C3}" type="presParOf" srcId="{38F595CE-B6BB-493F-AF54-E849C85813DF}" destId="{FC1DC80B-9EE6-49EA-BB72-538FE4B2748D}" srcOrd="0" destOrd="0" presId="urn:microsoft.com/office/officeart/2005/8/layout/vList6"/>
    <dgm:cxn modelId="{F0125E6A-28E5-460C-A893-572EF71C0AD6}" type="presParOf" srcId="{FC1DC80B-9EE6-49EA-BB72-538FE4B2748D}" destId="{57087B9B-F424-4DEE-BBCE-0188B34309FF}" srcOrd="0" destOrd="0" presId="urn:microsoft.com/office/officeart/2005/8/layout/vList6"/>
    <dgm:cxn modelId="{3017C2DE-24A9-490B-9791-BE888F464A41}" type="presParOf" srcId="{FC1DC80B-9EE6-49EA-BB72-538FE4B2748D}" destId="{C52B2865-E65D-4300-9F82-BB828A6A2500}" srcOrd="1" destOrd="0" presId="urn:microsoft.com/office/officeart/2005/8/layout/vList6"/>
    <dgm:cxn modelId="{4F5852E2-0265-491A-939F-4E760ABF40E9}" type="presParOf" srcId="{38F595CE-B6BB-493F-AF54-E849C85813DF}" destId="{4701C418-170D-4394-B26A-70AB345A5764}" srcOrd="1" destOrd="0" presId="urn:microsoft.com/office/officeart/2005/8/layout/vList6"/>
    <dgm:cxn modelId="{CAB6181D-B2B1-46AF-BA8F-DC3F26185237}" type="presParOf" srcId="{38F595CE-B6BB-493F-AF54-E849C85813DF}" destId="{C67909FF-BBED-4EC0-BF12-21B2540CF1FB}" srcOrd="2" destOrd="0" presId="urn:microsoft.com/office/officeart/2005/8/layout/vList6"/>
    <dgm:cxn modelId="{0A845E85-4EE8-4F00-9466-FF8DCE0E2E0F}" type="presParOf" srcId="{C67909FF-BBED-4EC0-BF12-21B2540CF1FB}" destId="{3AECCDE7-7BEE-4DAB-BFA2-62F1E475030A}" srcOrd="0" destOrd="0" presId="urn:microsoft.com/office/officeart/2005/8/layout/vList6"/>
    <dgm:cxn modelId="{3103B278-0C9E-4953-BA2A-C678A2DDBDD9}" type="presParOf" srcId="{C67909FF-BBED-4EC0-BF12-21B2540CF1FB}" destId="{7D017BEE-09F3-460D-83B1-815E1B3348F6}" srcOrd="1" destOrd="0" presId="urn:microsoft.com/office/officeart/2005/8/layout/vList6"/>
    <dgm:cxn modelId="{E6CFCD87-A164-46A7-9378-783163E35B46}" type="presParOf" srcId="{38F595CE-B6BB-493F-AF54-E849C85813DF}" destId="{10E952BE-D5A8-4CF1-9045-B7CC20175FDE}" srcOrd="3" destOrd="0" presId="urn:microsoft.com/office/officeart/2005/8/layout/vList6"/>
    <dgm:cxn modelId="{14EB229E-0F52-49CF-9C1B-3031AF5930ED}" type="presParOf" srcId="{38F595CE-B6BB-493F-AF54-E849C85813DF}" destId="{47916EE1-877C-4AD7-8742-77BFC838F9DF}" srcOrd="4" destOrd="0" presId="urn:microsoft.com/office/officeart/2005/8/layout/vList6"/>
    <dgm:cxn modelId="{4437A2AD-6D83-418A-B97D-17D69C84C28A}" type="presParOf" srcId="{47916EE1-877C-4AD7-8742-77BFC838F9DF}" destId="{D5687901-1787-484A-BF7B-1E7354139177}" srcOrd="0" destOrd="0" presId="urn:microsoft.com/office/officeart/2005/8/layout/vList6"/>
    <dgm:cxn modelId="{4BDABB54-F942-4DC8-BF91-3A3EC91A7D6B}" type="presParOf" srcId="{47916EE1-877C-4AD7-8742-77BFC838F9DF}" destId="{D1BDE01E-FB59-4E62-8F75-CAB1DCAB4D4D}" srcOrd="1" destOrd="0" presId="urn:microsoft.com/office/officeart/2005/8/layout/vList6"/>
    <dgm:cxn modelId="{3D7A0199-2E90-4B34-B342-4F76A8E9663C}" type="presParOf" srcId="{38F595CE-B6BB-493F-AF54-E849C85813DF}" destId="{BA1172E4-DF5A-40D2-9BCE-EB16B91232E5}" srcOrd="5" destOrd="0" presId="urn:microsoft.com/office/officeart/2005/8/layout/vList6"/>
    <dgm:cxn modelId="{DA828967-A553-4ACD-884E-5304621990D7}" type="presParOf" srcId="{38F595CE-B6BB-493F-AF54-E849C85813DF}" destId="{D85B338D-A177-4F39-8FA0-60359A655899}" srcOrd="6" destOrd="0" presId="urn:microsoft.com/office/officeart/2005/8/layout/vList6"/>
    <dgm:cxn modelId="{20FA10E9-C77A-4BFC-A558-3E764737C6D9}" type="presParOf" srcId="{D85B338D-A177-4F39-8FA0-60359A655899}" destId="{574F5534-17E4-47F1-946A-8B1C69D10925}" srcOrd="0" destOrd="0" presId="urn:microsoft.com/office/officeart/2005/8/layout/vList6"/>
    <dgm:cxn modelId="{288FE418-A2A0-4062-B8BC-3683CF06273F}" type="presParOf" srcId="{D85B338D-A177-4F39-8FA0-60359A655899}" destId="{A0C000CF-F3E2-4C15-89E6-BEBB90BB6F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2865-E65D-4300-9F82-BB828A6A2500}">
      <dsp:nvSpPr>
        <dsp:cNvPr id="0" name=""/>
        <dsp:cNvSpPr/>
      </dsp:nvSpPr>
      <dsp:spPr>
        <a:xfrm>
          <a:off x="4080510" y="1528"/>
          <a:ext cx="6120765" cy="1212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Reared “normally”</a:t>
          </a:r>
          <a:endParaRPr lang="en-A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Used for comparison </a:t>
          </a:r>
          <a:endParaRPr lang="en-AU" sz="2900" kern="1200" dirty="0"/>
        </a:p>
      </dsp:txBody>
      <dsp:txXfrm>
        <a:off x="4080510" y="153136"/>
        <a:ext cx="5665941" cy="909648"/>
      </dsp:txXfrm>
    </dsp:sp>
    <dsp:sp modelId="{57087B9B-F424-4DEE-BBCE-0188B34309FF}">
      <dsp:nvSpPr>
        <dsp:cNvPr id="0" name=""/>
        <dsp:cNvSpPr/>
      </dsp:nvSpPr>
      <dsp:spPr>
        <a:xfrm>
          <a:off x="0" y="0"/>
          <a:ext cx="4080510" cy="1212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kern="1200" dirty="0" smtClean="0"/>
            <a:t>Control Group</a:t>
          </a:r>
          <a:endParaRPr lang="en-AU" sz="3400" kern="1200" dirty="0"/>
        </a:p>
      </dsp:txBody>
      <dsp:txXfrm>
        <a:off x="59207" y="59207"/>
        <a:ext cx="3962096" cy="1094450"/>
      </dsp:txXfrm>
    </dsp:sp>
    <dsp:sp modelId="{7D017BEE-09F3-460D-83B1-815E1B3348F6}">
      <dsp:nvSpPr>
        <dsp:cNvPr id="0" name=""/>
        <dsp:cNvSpPr/>
      </dsp:nvSpPr>
      <dsp:spPr>
        <a:xfrm>
          <a:off x="4080510" y="1379900"/>
          <a:ext cx="6120765" cy="1212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Emotionally disturbed</a:t>
          </a:r>
          <a:endParaRPr lang="en-A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Improved after 12 months </a:t>
          </a:r>
          <a:endParaRPr lang="en-AU" sz="2900" kern="1200" dirty="0"/>
        </a:p>
      </dsp:txBody>
      <dsp:txXfrm>
        <a:off x="4080510" y="1531508"/>
        <a:ext cx="5665941" cy="909648"/>
      </dsp:txXfrm>
    </dsp:sp>
    <dsp:sp modelId="{3AECCDE7-7BEE-4DAB-BFA2-62F1E475030A}">
      <dsp:nvSpPr>
        <dsp:cNvPr id="0" name=""/>
        <dsp:cNvSpPr/>
      </dsp:nvSpPr>
      <dsp:spPr>
        <a:xfrm>
          <a:off x="0" y="1335679"/>
          <a:ext cx="4080510" cy="1212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3400" kern="1200" dirty="0" smtClean="0"/>
            <a:t>Isolated 3 Months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400" kern="1200" dirty="0"/>
        </a:p>
      </dsp:txBody>
      <dsp:txXfrm>
        <a:off x="59207" y="1394886"/>
        <a:ext cx="3962096" cy="1094450"/>
      </dsp:txXfrm>
    </dsp:sp>
    <dsp:sp modelId="{D1BDE01E-FB59-4E62-8F75-CAB1DCAB4D4D}">
      <dsp:nvSpPr>
        <dsp:cNvPr id="0" name=""/>
        <dsp:cNvSpPr/>
      </dsp:nvSpPr>
      <dsp:spPr>
        <a:xfrm>
          <a:off x="4080510" y="2669829"/>
          <a:ext cx="6120765" cy="1212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Severely impaired (self-destructive)</a:t>
          </a:r>
          <a:endParaRPr lang="en-A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Behaviour slowly improved</a:t>
          </a:r>
          <a:endParaRPr lang="en-AU" sz="2900" kern="1200" dirty="0"/>
        </a:p>
      </dsp:txBody>
      <dsp:txXfrm>
        <a:off x="4080510" y="2821437"/>
        <a:ext cx="5665941" cy="909648"/>
      </dsp:txXfrm>
    </dsp:sp>
    <dsp:sp modelId="{D5687901-1787-484A-BF7B-1E7354139177}">
      <dsp:nvSpPr>
        <dsp:cNvPr id="0" name=""/>
        <dsp:cNvSpPr/>
      </dsp:nvSpPr>
      <dsp:spPr>
        <a:xfrm>
          <a:off x="0" y="2669829"/>
          <a:ext cx="4080510" cy="1212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3400" kern="1200" dirty="0" smtClean="0"/>
            <a:t>Isolated 6 Months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400" kern="1200" dirty="0"/>
        </a:p>
      </dsp:txBody>
      <dsp:txXfrm>
        <a:off x="59207" y="2729036"/>
        <a:ext cx="3962096" cy="1094450"/>
      </dsp:txXfrm>
    </dsp:sp>
    <dsp:sp modelId="{A0C000CF-F3E2-4C15-89E6-BEBB90BB6FF6}">
      <dsp:nvSpPr>
        <dsp:cNvPr id="0" name=""/>
        <dsp:cNvSpPr/>
      </dsp:nvSpPr>
      <dsp:spPr>
        <a:xfrm>
          <a:off x="4080510" y="4003980"/>
          <a:ext cx="6120765" cy="12128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Totally withdrawn, not interested</a:t>
          </a:r>
          <a:endParaRPr lang="en-A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900" kern="1200" dirty="0" smtClean="0"/>
            <a:t>Improved slowly, not in all areas</a:t>
          </a:r>
          <a:endParaRPr lang="en-AU" sz="2900" kern="1200" dirty="0"/>
        </a:p>
      </dsp:txBody>
      <dsp:txXfrm>
        <a:off x="4080510" y="4155588"/>
        <a:ext cx="5665941" cy="909648"/>
      </dsp:txXfrm>
    </dsp:sp>
    <dsp:sp modelId="{574F5534-17E4-47F1-946A-8B1C69D10925}">
      <dsp:nvSpPr>
        <dsp:cNvPr id="0" name=""/>
        <dsp:cNvSpPr/>
      </dsp:nvSpPr>
      <dsp:spPr>
        <a:xfrm>
          <a:off x="0" y="4003980"/>
          <a:ext cx="4080510" cy="1212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3400" kern="1200" dirty="0" smtClean="0"/>
            <a:t>Isolated 12 Months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400" kern="1200" dirty="0"/>
        </a:p>
      </dsp:txBody>
      <dsp:txXfrm>
        <a:off x="59207" y="4063187"/>
        <a:ext cx="3962096" cy="109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A7C56-3234-4A89-8FE5-ED2D75AC9739}" type="datetimeFigureOut">
              <a:rPr lang="en-AU" smtClean="0"/>
              <a:t>6/3/19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D3383-48A6-4B80-9008-89C25EF63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2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same time Ainsworth was developing her theory on attachment in human infants, American psychologist Harry Harlow was undertaking research on attachment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3383-48A6-4B80-9008-89C25EF6310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61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</a:t>
            </a:r>
            <a:r>
              <a:rPr lang="en-AU" dirty="0" err="1" smtClean="0"/>
              <a:t>www.youtube.com</a:t>
            </a:r>
            <a:r>
              <a:rPr lang="en-AU" dirty="0" smtClean="0"/>
              <a:t>/</a:t>
            </a:r>
            <a:r>
              <a:rPr lang="en-AU" dirty="0" err="1" smtClean="0"/>
              <a:t>watch?v</a:t>
            </a:r>
            <a:r>
              <a:rPr lang="en-AU" dirty="0" smtClean="0"/>
              <a:t>=OrNBEhzjg8I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i="1" dirty="0" smtClean="0"/>
              <a:t>*Surrogate: </a:t>
            </a:r>
            <a:r>
              <a:rPr lang="en-AU" dirty="0" smtClean="0"/>
              <a:t>is anyone or anything which “substitutes for” or plays the part of something else.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8575C-E96E-4A4A-9AE2-BAEB13E29F4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80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IV: Provision of food by either a cloth or wire</a:t>
            </a:r>
            <a:r>
              <a:rPr lang="en-AU" baseline="0" dirty="0" smtClean="0"/>
              <a:t> mother</a:t>
            </a:r>
          </a:p>
          <a:p>
            <a:r>
              <a:rPr lang="en-AU" baseline="0" dirty="0" smtClean="0"/>
              <a:t>DV: Amount of contact time with mother.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8575C-E96E-4A4A-9AE2-BAEB13E29F4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73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8575C-E96E-4A4A-9AE2-BAEB13E29F4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85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smtClean="0">
                <a:solidFill>
                  <a:schemeClr val="accent2">
                    <a:lumMod val="50000"/>
                  </a:schemeClr>
                </a:solidFill>
              </a:rPr>
              <a:t>Why would it be difficult to test this theory on humans?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D3383-48A6-4B80-9008-89C25EF6310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1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Maternal behaviour – “Motherless mothers”- inadequate</a:t>
            </a:r>
            <a:r>
              <a:rPr lang="en-AU" baseline="0" dirty="0" smtClean="0"/>
              <a:t> mothers </a:t>
            </a:r>
          </a:p>
          <a:p>
            <a:r>
              <a:rPr lang="en-AU" baseline="0" dirty="0" smtClean="0"/>
              <a:t>Conclusion: positive social experiences with same age mates had limited the potential harmful effects of growing up motherless.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8575C-E96E-4A4A-9AE2-BAEB13E29F4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48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Maternal behaviour – “Motherless mothers”- inadequate</a:t>
            </a:r>
            <a:r>
              <a:rPr lang="en-AU" baseline="0" dirty="0" smtClean="0"/>
              <a:t> mothers </a:t>
            </a:r>
          </a:p>
          <a:p>
            <a:r>
              <a:rPr lang="en-AU" baseline="0" dirty="0" smtClean="0"/>
              <a:t>Conclusion: positive social experiences with same age mates had limited the potential harmful effects of growing up motherless.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8575C-E96E-4A4A-9AE2-BAEB13E29F4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77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7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1710" y="1849911"/>
            <a:ext cx="7752041" cy="4394988"/>
          </a:xfrm>
        </p:spPr>
        <p:txBody>
          <a:bodyPr>
            <a:noAutofit/>
          </a:bodyPr>
          <a:lstStyle/>
          <a:p>
            <a:r>
              <a:rPr lang="en-AU" sz="7200" dirty="0">
                <a:solidFill>
                  <a:schemeClr val="tx1"/>
                </a:solidFill>
              </a:rPr>
              <a:t>Harlow’s </a:t>
            </a:r>
            <a:r>
              <a:rPr lang="en-AU" sz="7200" dirty="0" smtClean="0">
                <a:solidFill>
                  <a:schemeClr val="tx1"/>
                </a:solidFill>
              </a:rPr>
              <a:t>Experiments on Attachment </a:t>
            </a:r>
            <a:r>
              <a:rPr lang="en-AU" sz="7200" dirty="0">
                <a:solidFill>
                  <a:schemeClr val="tx1"/>
                </a:solidFill>
              </a:rPr>
              <a:t>in Monkeys </a:t>
            </a:r>
            <a:r>
              <a:rPr lang="en-AU" sz="9600" dirty="0">
                <a:solidFill>
                  <a:schemeClr val="tx1"/>
                </a:solidFill>
              </a:rPr>
              <a:t/>
            </a:r>
            <a:br>
              <a:rPr lang="en-AU" sz="9600" dirty="0">
                <a:solidFill>
                  <a:schemeClr val="tx1"/>
                </a:solidFill>
              </a:rPr>
            </a:br>
            <a:r>
              <a:rPr lang="en-AU" sz="9600" dirty="0" smtClean="0">
                <a:solidFill>
                  <a:schemeClr val="tx1"/>
                </a:solidFill>
              </a:rPr>
              <a:t>  </a:t>
            </a:r>
            <a:endParaRPr lang="en-AU" sz="9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3575">
            <a:off x="-385146" y="-35262"/>
            <a:ext cx="3000291" cy="57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663" y="204224"/>
            <a:ext cx="9369911" cy="904439"/>
          </a:xfrm>
        </p:spPr>
        <p:txBody>
          <a:bodyPr>
            <a:noAutofit/>
          </a:bodyPr>
          <a:lstStyle/>
          <a:p>
            <a:r>
              <a:rPr lang="en-AU" sz="5400" dirty="0" smtClean="0"/>
              <a:t>Removed all social contact! </a:t>
            </a:r>
            <a:r>
              <a:rPr lang="en-AU" sz="5400" dirty="0" smtClean="0">
                <a:sym typeface="Wingdings" panose="05000000000000000000" pitchFamily="2" charset="2"/>
              </a:rPr>
              <a:t> 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663" y="2007161"/>
            <a:ext cx="5467637" cy="4118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>
                <a:solidFill>
                  <a:schemeClr val="tx1"/>
                </a:solidFill>
              </a:rPr>
              <a:t>Privation: </a:t>
            </a:r>
            <a:endParaRPr lang="en-AU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4000" dirty="0" smtClean="0">
                <a:solidFill>
                  <a:schemeClr val="tx1"/>
                </a:solidFill>
              </a:rPr>
              <a:t>Involves removing the opportunity to satisfy a need, in this case the need for social contact!!!</a:t>
            </a:r>
            <a:endParaRPr lang="en-AU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85" y="1222963"/>
            <a:ext cx="3834524" cy="55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81" y="122581"/>
            <a:ext cx="9706609" cy="904439"/>
          </a:xfrm>
        </p:spPr>
        <p:txBody>
          <a:bodyPr>
            <a:noAutofit/>
          </a:bodyPr>
          <a:lstStyle/>
          <a:p>
            <a:pPr algn="ctr"/>
            <a:r>
              <a:rPr lang="en-AU" sz="5400" dirty="0" smtClean="0"/>
              <a:t>Removed all social contact! </a:t>
            </a:r>
            <a:r>
              <a:rPr lang="en-AU" sz="5400" dirty="0" smtClean="0">
                <a:sym typeface="Wingdings" panose="05000000000000000000" pitchFamily="2" charset="2"/>
              </a:rPr>
              <a:t> </a:t>
            </a:r>
            <a:endParaRPr lang="en-AU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72401"/>
              </p:ext>
            </p:extLst>
          </p:nvPr>
        </p:nvGraphicFramePr>
        <p:xfrm>
          <a:off x="1261381" y="1206013"/>
          <a:ext cx="10201275" cy="521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3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87B9B-F424-4DEE-BBCE-0188B343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7087B9B-F424-4DEE-BBCE-0188B343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7087B9B-F424-4DEE-BBCE-0188B343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B2865-E65D-4300-9F82-BB828A6A2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52B2865-E65D-4300-9F82-BB828A6A2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52B2865-E65D-4300-9F82-BB828A6A2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CCDE7-7BEE-4DAB-BFA2-62F1E4750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AECCDE7-7BEE-4DAB-BFA2-62F1E4750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AECCDE7-7BEE-4DAB-BFA2-62F1E4750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17BEE-09F3-460D-83B1-815E1B33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D017BEE-09F3-460D-83B1-815E1B33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D017BEE-09F3-460D-83B1-815E1B33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87901-1787-484A-BF7B-1E7354139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5687901-1787-484A-BF7B-1E7354139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5687901-1787-484A-BF7B-1E7354139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DE01E-FB59-4E62-8F75-CAB1DCAB4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1BDE01E-FB59-4E62-8F75-CAB1DCAB4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1BDE01E-FB59-4E62-8F75-CAB1DCAB4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F5534-17E4-47F1-946A-8B1C69D1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74F5534-17E4-47F1-946A-8B1C69D1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74F5534-17E4-47F1-946A-8B1C69D10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000CF-F3E2-4C15-89E6-BEBB90BB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0C000CF-F3E2-4C15-89E6-BEBB90BB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0C000CF-F3E2-4C15-89E6-BEBB90BB6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959" y="2131631"/>
            <a:ext cx="5899041" cy="497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4050"/>
            <a:ext cx="6292959" cy="3308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087"/>
            <a:ext cx="5626213" cy="437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213" y="-196128"/>
            <a:ext cx="6565787" cy="43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78" y="0"/>
            <a:ext cx="10178322" cy="1492132"/>
          </a:xfrm>
        </p:spPr>
        <p:txBody>
          <a:bodyPr/>
          <a:lstStyle/>
          <a:p>
            <a:pPr algn="ctr"/>
            <a:r>
              <a:rPr lang="en-AU" dirty="0" smtClean="0"/>
              <a:t>Factors influencing maternal behaviour in attachment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92" y="1647096"/>
            <a:ext cx="5921207" cy="4956904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Female rhesus monkeys </a:t>
            </a:r>
            <a:r>
              <a:rPr lang="en-AU" sz="3200" b="1" dirty="0" smtClean="0">
                <a:solidFill>
                  <a:schemeClr val="tx1"/>
                </a:solidFill>
              </a:rPr>
              <a:t>reared in total isolation </a:t>
            </a:r>
            <a:r>
              <a:rPr lang="en-AU" sz="3200" dirty="0" smtClean="0">
                <a:solidFill>
                  <a:schemeClr val="tx1"/>
                </a:solidFill>
              </a:rPr>
              <a:t>for the first 12 months of life </a:t>
            </a:r>
          </a:p>
          <a:p>
            <a:endParaRPr lang="en-AU" sz="3200" dirty="0" smtClean="0">
              <a:solidFill>
                <a:schemeClr val="tx1"/>
              </a:solidFill>
            </a:endParaRPr>
          </a:p>
          <a:p>
            <a:r>
              <a:rPr lang="en-AU" sz="3200" b="1" dirty="0" smtClean="0">
                <a:solidFill>
                  <a:schemeClr val="tx1"/>
                </a:solidFill>
              </a:rPr>
              <a:t>Artificially impregnated </a:t>
            </a:r>
            <a:r>
              <a:rPr lang="en-AU" sz="3200" dirty="0" smtClean="0">
                <a:solidFill>
                  <a:schemeClr val="tx1"/>
                </a:solidFill>
              </a:rPr>
              <a:t>(called ‘motherless mothers’) became completely </a:t>
            </a:r>
            <a:r>
              <a:rPr lang="en-AU" sz="3200" b="1" dirty="0" smtClean="0">
                <a:solidFill>
                  <a:schemeClr val="tx1"/>
                </a:solidFill>
              </a:rPr>
              <a:t>inadequate mothers</a:t>
            </a:r>
            <a:r>
              <a:rPr lang="en-AU" sz="3200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199" y="1983965"/>
            <a:ext cx="4572382" cy="42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0"/>
            <a:ext cx="10178322" cy="1492132"/>
          </a:xfrm>
        </p:spPr>
        <p:txBody>
          <a:bodyPr/>
          <a:lstStyle/>
          <a:p>
            <a:pPr algn="ctr"/>
            <a:r>
              <a:rPr lang="en-AU"/>
              <a:t>Factors influencing maternal behaviour in attachment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64" y="2584853"/>
            <a:ext cx="5802266" cy="3974955"/>
          </a:xfrm>
        </p:spPr>
        <p:txBody>
          <a:bodyPr>
            <a:noAutofit/>
          </a:bodyPr>
          <a:lstStyle/>
          <a:p>
            <a:r>
              <a:rPr lang="en-AU" sz="3200" b="1" dirty="0" smtClean="0">
                <a:solidFill>
                  <a:schemeClr val="tx1"/>
                </a:solidFill>
              </a:rPr>
              <a:t>Mother </a:t>
            </a:r>
            <a:r>
              <a:rPr lang="en-AU" sz="3200" b="1" dirty="0">
                <a:solidFill>
                  <a:schemeClr val="tx1"/>
                </a:solidFill>
              </a:rPr>
              <a:t>would violently abuse her baby </a:t>
            </a:r>
            <a:r>
              <a:rPr lang="en-AU" sz="3200" dirty="0">
                <a:solidFill>
                  <a:schemeClr val="tx1"/>
                </a:solidFill>
              </a:rPr>
              <a:t>when it approached her for contact or feeding. For example ‘sometimes biting infant and occasionally crushing the infants face and body to the floor</a:t>
            </a:r>
            <a:r>
              <a:rPr lang="en-AU" sz="3200" dirty="0" smtClean="0">
                <a:solidFill>
                  <a:schemeClr val="tx1"/>
                </a:solidFill>
              </a:rPr>
              <a:t>’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330" y="3209862"/>
            <a:ext cx="4888617" cy="272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2063" y="1746105"/>
            <a:ext cx="10396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3200" b="1" dirty="0"/>
              <a:t>Avoided her baby </a:t>
            </a:r>
            <a:r>
              <a:rPr lang="en-AU" sz="3200" dirty="0"/>
              <a:t>and did not care at all when separated </a:t>
            </a:r>
          </a:p>
        </p:txBody>
      </p:sp>
    </p:spTree>
    <p:extLst>
      <p:ext uri="{BB962C8B-B14F-4D97-AF65-F5344CB8AC3E}">
        <p14:creationId xmlns:p14="http://schemas.microsoft.com/office/powerpoint/2010/main" val="1464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814185"/>
            <a:ext cx="10178322" cy="976515"/>
          </a:xfrm>
        </p:spPr>
        <p:txBody>
          <a:bodyPr>
            <a:normAutofit/>
          </a:bodyPr>
          <a:lstStyle/>
          <a:p>
            <a:pPr algn="ctr"/>
            <a:r>
              <a:rPr lang="en-AU" sz="6000" dirty="0" smtClean="0"/>
              <a:t>Learning intention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434" y="1596598"/>
            <a:ext cx="10848809" cy="3991402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endParaRPr lang="en-AU" sz="3500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3500" b="1" dirty="0" smtClean="0">
                <a:solidFill>
                  <a:schemeClr val="tx1"/>
                </a:solidFill>
              </a:rPr>
              <a:t>LI: </a:t>
            </a:r>
            <a:r>
              <a:rPr lang="en-US" sz="3500" b="1" dirty="0">
                <a:solidFill>
                  <a:schemeClr val="tx1"/>
                </a:solidFill>
              </a:rPr>
              <a:t>To understand </a:t>
            </a:r>
            <a:r>
              <a:rPr lang="en-US" sz="3500" b="1" dirty="0" smtClean="0">
                <a:solidFill>
                  <a:schemeClr val="tx1"/>
                </a:solidFill>
              </a:rPr>
              <a:t>Harlow’s 1958 Experiments on attachment in monkeys.</a:t>
            </a:r>
          </a:p>
          <a:p>
            <a:pPr marL="114300" indent="0" algn="ctr">
              <a:buNone/>
            </a:pPr>
            <a:endParaRPr lang="en-US" sz="3500" b="1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3500" b="1" dirty="0" smtClean="0">
                <a:solidFill>
                  <a:schemeClr val="tx1"/>
                </a:solidFill>
              </a:rPr>
              <a:t>SC: I can explain Harlow’s experiments and I understand their aims, results and conclusions in understanding attachment.</a:t>
            </a:r>
            <a:endParaRPr lang="en-US" sz="3500" b="1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08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IV and </a:t>
            </a:r>
            <a:r>
              <a:rPr lang="en-US" sz="6600" dirty="0" err="1" smtClean="0"/>
              <a:t>Dv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32" y="1730830"/>
            <a:ext cx="10923813" cy="484958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Independent </a:t>
            </a:r>
            <a:r>
              <a:rPr lang="en-US" sz="3600" b="1" dirty="0">
                <a:solidFill>
                  <a:schemeClr val="tx1"/>
                </a:solidFill>
              </a:rPr>
              <a:t>V</a:t>
            </a:r>
            <a:r>
              <a:rPr lang="en-US" sz="3600" b="1" dirty="0" smtClean="0">
                <a:solidFill>
                  <a:schemeClr val="tx1"/>
                </a:solidFill>
              </a:rPr>
              <a:t>ariable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sz="3600" b="1" dirty="0">
                <a:solidFill>
                  <a:schemeClr val="tx1"/>
                </a:solidFill>
              </a:rPr>
              <a:t>(IV)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smtClean="0">
                <a:solidFill>
                  <a:schemeClr val="tx1"/>
                </a:solidFill>
              </a:rPr>
              <a:t>Variable that the </a:t>
            </a:r>
            <a:r>
              <a:rPr lang="en-US" sz="3600">
                <a:solidFill>
                  <a:schemeClr val="tx1"/>
                </a:solidFill>
              </a:rPr>
              <a:t>experimenter </a:t>
            </a:r>
            <a:r>
              <a:rPr lang="en-US" sz="3600" b="1" u="sng" smtClean="0">
                <a:solidFill>
                  <a:schemeClr val="accent5">
                    <a:lumMod val="75000"/>
                  </a:schemeClr>
                </a:solidFill>
              </a:rPr>
              <a:t>changes/manipulates</a:t>
            </a:r>
            <a:r>
              <a:rPr lang="en-US" sz="3600" smtClean="0">
                <a:solidFill>
                  <a:schemeClr val="tx1"/>
                </a:solidFill>
              </a:rPr>
              <a:t>. 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Normally has a </a:t>
            </a:r>
            <a:r>
              <a:rPr lang="en-US" sz="3600" dirty="0">
                <a:solidFill>
                  <a:schemeClr val="tx1"/>
                </a:solidFill>
              </a:rPr>
              <a:t>direct effect on the dependent </a:t>
            </a:r>
            <a:r>
              <a:rPr lang="en-US" sz="3600" dirty="0" smtClean="0">
                <a:solidFill>
                  <a:schemeClr val="tx1"/>
                </a:solidFill>
              </a:rPr>
              <a:t>variable.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Dependent </a:t>
            </a:r>
            <a:r>
              <a:rPr lang="en-US" sz="3600" b="1" dirty="0">
                <a:solidFill>
                  <a:schemeClr val="tx1"/>
                </a:solidFill>
              </a:rPr>
              <a:t>V</a:t>
            </a:r>
            <a:r>
              <a:rPr lang="en-US" sz="3600" b="1" dirty="0" smtClean="0">
                <a:solidFill>
                  <a:schemeClr val="tx1"/>
                </a:solidFill>
              </a:rPr>
              <a:t>ariable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sz="3600" b="1" dirty="0">
                <a:solidFill>
                  <a:schemeClr val="tx1"/>
                </a:solidFill>
              </a:rPr>
              <a:t>(DV)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3600" dirty="0" smtClean="0">
                <a:solidFill>
                  <a:schemeClr val="tx1"/>
                </a:solidFill>
              </a:rPr>
              <a:t> Variable </a:t>
            </a:r>
            <a:r>
              <a:rPr lang="en-US" sz="3600" dirty="0">
                <a:solidFill>
                  <a:schemeClr val="tx1"/>
                </a:solidFill>
              </a:rPr>
              <a:t>the experimenter 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</a:rPr>
              <a:t>measures</a:t>
            </a:r>
            <a:r>
              <a:rPr lang="en-US" sz="3600" dirty="0">
                <a:solidFill>
                  <a:schemeClr val="tx1"/>
                </a:solidFill>
              </a:rPr>
              <a:t>, after making changes to the </a:t>
            </a:r>
            <a:r>
              <a:rPr lang="en-US" sz="3600" dirty="0" smtClean="0">
                <a:solidFill>
                  <a:schemeClr val="tx1"/>
                </a:solidFill>
              </a:rPr>
              <a:t>IV.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981" y="14400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AU" sz="4800" dirty="0" smtClean="0"/>
              <a:t>Harlow’s experiments on attachment in monkeys 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399" y="2673665"/>
            <a:ext cx="6894485" cy="4001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AIM: 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To find out </a:t>
            </a:r>
            <a:r>
              <a:rPr lang="en-AU" sz="2400" b="1" dirty="0" smtClean="0">
                <a:solidFill>
                  <a:schemeClr val="tx1"/>
                </a:solidFill>
              </a:rPr>
              <a:t>whether providing food </a:t>
            </a:r>
            <a:r>
              <a:rPr lang="en-AU" sz="2400" dirty="0" smtClean="0">
                <a:solidFill>
                  <a:schemeClr val="tx1"/>
                </a:solidFill>
              </a:rPr>
              <a:t>or </a:t>
            </a:r>
            <a:r>
              <a:rPr lang="en-AU" sz="2400" b="1" dirty="0" smtClean="0">
                <a:solidFill>
                  <a:schemeClr val="tx1"/>
                </a:solidFill>
              </a:rPr>
              <a:t>contact comfort </a:t>
            </a:r>
            <a:r>
              <a:rPr lang="en-AU" sz="2400" dirty="0" smtClean="0">
                <a:solidFill>
                  <a:schemeClr val="tx1"/>
                </a:solidFill>
              </a:rPr>
              <a:t>is more important in the formation of infant-mother</a:t>
            </a:r>
            <a:r>
              <a:rPr lang="en-AU" sz="2400" b="1" dirty="0" smtClean="0">
                <a:solidFill>
                  <a:schemeClr val="tx1"/>
                </a:solidFill>
              </a:rPr>
              <a:t> attachment</a:t>
            </a:r>
            <a:r>
              <a:rPr lang="en-AU" sz="24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PARTICIPANTS:</a:t>
            </a:r>
          </a:p>
          <a:p>
            <a:pPr marL="0" indent="0"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Eight newborn rhesus monkey’s </a:t>
            </a:r>
            <a:r>
              <a:rPr lang="en-AU" sz="2400" dirty="0" smtClean="0">
                <a:solidFill>
                  <a:schemeClr val="tx1"/>
                </a:solidFill>
              </a:rPr>
              <a:t>separated from their mothers immediately after birth. </a:t>
            </a:r>
            <a:endParaRPr lang="en-A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84" y="2673665"/>
            <a:ext cx="2569544" cy="3923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4593" y="1633780"/>
            <a:ext cx="804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/>
              <a:t>Investigated factors influencing the development of attachment by infant monkeys to their mothers. </a:t>
            </a:r>
          </a:p>
        </p:txBody>
      </p:sp>
    </p:spTree>
    <p:extLst>
      <p:ext uri="{BB962C8B-B14F-4D97-AF65-F5344CB8AC3E}">
        <p14:creationId xmlns:p14="http://schemas.microsoft.com/office/powerpoint/2010/main" val="34245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918" y="158100"/>
            <a:ext cx="8911687" cy="945383"/>
          </a:xfrm>
        </p:spPr>
        <p:txBody>
          <a:bodyPr>
            <a:noAutofit/>
          </a:bodyPr>
          <a:lstStyle/>
          <a:p>
            <a:pPr algn="ctr"/>
            <a:r>
              <a:rPr lang="en-AU" sz="5400" dirty="0" smtClean="0"/>
              <a:t>PROCEDURE</a:t>
            </a:r>
            <a:br>
              <a:rPr lang="en-AU" sz="5400" dirty="0" smtClean="0"/>
            </a:br>
            <a:endParaRPr lang="en-AU" sz="5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3404"/>
              </p:ext>
            </p:extLst>
          </p:nvPr>
        </p:nvGraphicFramePr>
        <p:xfrm>
          <a:off x="990600" y="1103483"/>
          <a:ext cx="59563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GROUP</a:t>
                      </a:r>
                      <a:r>
                        <a:rPr lang="en-AU" baseline="0" dirty="0" smtClean="0"/>
                        <a:t> 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GROUP 2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Cloth</a:t>
                      </a:r>
                      <a:r>
                        <a:rPr lang="en-AU" baseline="0" dirty="0" smtClean="0"/>
                        <a:t> monkey provided food.</a:t>
                      </a:r>
                    </a:p>
                    <a:p>
                      <a:pPr algn="ctr"/>
                      <a:r>
                        <a:rPr lang="en-AU" baseline="0" dirty="0" smtClean="0"/>
                        <a:t>Wire monkey, nothing. 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Wire monkey provided food.</a:t>
                      </a:r>
                      <a:r>
                        <a:rPr lang="en-AU" baseline="0" dirty="0" smtClean="0"/>
                        <a:t> </a:t>
                      </a:r>
                    </a:p>
                    <a:p>
                      <a:pPr algn="ctr"/>
                      <a:r>
                        <a:rPr lang="en-AU" baseline="0" dirty="0" smtClean="0"/>
                        <a:t>Cloth monkey, nothing. </a:t>
                      </a:r>
                      <a:endParaRPr lang="en-A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88723"/>
            <a:ext cx="5956300" cy="3592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4530" y="1103483"/>
            <a:ext cx="39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What predictions can we make in relation to attachment and feeding??</a:t>
            </a:r>
            <a:endParaRPr lang="en-A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12522" y="2638968"/>
            <a:ext cx="45593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If an infant’s attachment to it’s mother was based mostly on feeding, the infant monkey’s should prefer whichever surrogate had the bottle. </a:t>
            </a:r>
          </a:p>
          <a:p>
            <a:pPr algn="ctr"/>
            <a:endParaRPr lang="en-A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</a:rPr>
              <a:t>IS THIS CORRECT? </a:t>
            </a:r>
          </a:p>
          <a:p>
            <a:pPr algn="ctr"/>
            <a:endParaRPr lang="en-A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</a:rPr>
              <a:t>HOW DO WE TEST THIS?</a:t>
            </a:r>
          </a:p>
        </p:txBody>
      </p:sp>
    </p:spTree>
    <p:extLst>
      <p:ext uri="{BB962C8B-B14F-4D97-AF65-F5344CB8AC3E}">
        <p14:creationId xmlns:p14="http://schemas.microsoft.com/office/powerpoint/2010/main" val="41163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281166"/>
            <a:ext cx="10178322" cy="1492132"/>
          </a:xfrm>
        </p:spPr>
        <p:txBody>
          <a:bodyPr>
            <a:normAutofit/>
          </a:bodyPr>
          <a:lstStyle/>
          <a:p>
            <a:r>
              <a:rPr lang="en-AU" sz="5400" dirty="0" smtClean="0"/>
              <a:t>Procedure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64" y="1384300"/>
            <a:ext cx="4869723" cy="4144299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The monkey’s were observed after they were made 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emotionally distressed.</a:t>
            </a:r>
          </a:p>
          <a:p>
            <a:r>
              <a:rPr lang="en-AU" sz="2800" dirty="0" smtClean="0">
                <a:solidFill>
                  <a:schemeClr val="tx1"/>
                </a:solidFill>
              </a:rPr>
              <a:t>Stressful conditions were created by various frightening objects in the monkeys cage; for example a mechanical moving spider.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66" y="1358900"/>
            <a:ext cx="5437613" cy="41442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6001" y="5988735"/>
            <a:ext cx="10647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50000"/>
                  </a:schemeClr>
                </a:solidFill>
              </a:rPr>
              <a:t>CAN YOU </a:t>
            </a:r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</a:rPr>
              <a:t>PREDICT </a:t>
            </a:r>
            <a:r>
              <a:rPr lang="en-AU" sz="2800" b="1" dirty="0">
                <a:solidFill>
                  <a:schemeClr val="accent1">
                    <a:lumMod val="50000"/>
                  </a:schemeClr>
                </a:solidFill>
              </a:rPr>
              <a:t>WHERE THEY WENT FOR COMFORT? </a:t>
            </a:r>
          </a:p>
        </p:txBody>
      </p:sp>
    </p:spTree>
    <p:extLst>
      <p:ext uri="{BB962C8B-B14F-4D97-AF65-F5344CB8AC3E}">
        <p14:creationId xmlns:p14="http://schemas.microsoft.com/office/powerpoint/2010/main" val="7145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53" y="154210"/>
            <a:ext cx="8911687" cy="1280890"/>
          </a:xfrm>
        </p:spPr>
        <p:txBody>
          <a:bodyPr/>
          <a:lstStyle/>
          <a:p>
            <a:r>
              <a:rPr lang="en-AU" dirty="0" smtClean="0"/>
              <a:t>What results were found?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054099"/>
            <a:ext cx="8364252" cy="4862937"/>
          </a:xfrm>
        </p:spPr>
        <p:txBody>
          <a:bodyPr>
            <a:normAutofit lnSpcReduction="10000"/>
          </a:bodyPr>
          <a:lstStyle/>
          <a:p>
            <a:r>
              <a:rPr lang="en-AU" sz="2600" dirty="0" smtClean="0">
                <a:solidFill>
                  <a:schemeClr val="tx1"/>
                </a:solidFill>
              </a:rPr>
              <a:t>When frightened infant monkeys seek comfort from the cloth surrogate, even if the surrogate did not have a feed bottle.</a:t>
            </a:r>
            <a:endParaRPr lang="en-AU" sz="2600" dirty="0">
              <a:solidFill>
                <a:schemeClr val="tx1"/>
              </a:solidFill>
            </a:endParaRPr>
          </a:p>
          <a:p>
            <a:endParaRPr lang="en-AU" sz="2600" dirty="0" smtClean="0">
              <a:solidFill>
                <a:schemeClr val="tx1"/>
              </a:solidFill>
            </a:endParaRPr>
          </a:p>
          <a:p>
            <a:r>
              <a:rPr lang="en-AU" sz="2600" dirty="0" smtClean="0">
                <a:solidFill>
                  <a:schemeClr val="tx1"/>
                </a:solidFill>
              </a:rPr>
              <a:t>All monkey’s spent far more time with their cloth surrogate than they did with their wire surrogate, regardless of which provided food. </a:t>
            </a:r>
          </a:p>
          <a:p>
            <a:endParaRPr lang="en-AU" sz="2600" dirty="0">
              <a:solidFill>
                <a:schemeClr val="tx1"/>
              </a:solidFill>
            </a:endParaRPr>
          </a:p>
          <a:p>
            <a:r>
              <a:rPr lang="en-AU" sz="2600" dirty="0" smtClean="0">
                <a:solidFill>
                  <a:schemeClr val="tx1"/>
                </a:solidFill>
              </a:rPr>
              <a:t>No animal spent more that 1-2 hours with wire mother and all monkeys were spending around 15 hours a day in contact with the cloth surrogate.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789" y="1728871"/>
            <a:ext cx="2360777" cy="3513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214" y="6215518"/>
            <a:ext cx="833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</a:rPr>
              <a:t>What can we conclude from these findings??</a:t>
            </a:r>
            <a:endParaRPr lang="en-A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357" y="324470"/>
            <a:ext cx="8911687" cy="1280890"/>
          </a:xfrm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399" y="3401800"/>
            <a:ext cx="5467029" cy="5346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Generalisation</a:t>
            </a:r>
            <a:endParaRPr lang="en-AU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AU" sz="3200" dirty="0">
                <a:solidFill>
                  <a:schemeClr val="tx1"/>
                </a:solidFill>
              </a:rPr>
              <a:t>Contact comfort is likely to be a crucial factor in human-infant caregiver attachment. </a:t>
            </a:r>
          </a:p>
          <a:p>
            <a:pPr marL="0" indent="0">
              <a:buNone/>
            </a:pPr>
            <a:endParaRPr lang="en-A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1357" y="3773279"/>
            <a:ext cx="6810189" cy="253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77" y="3371659"/>
            <a:ext cx="4607747" cy="2933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8232" y="1595202"/>
            <a:ext cx="972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Contact comfort” (softness of cloth) </a:t>
            </a:r>
            <a:r>
              <a:rPr lang="en-AU" sz="2800" dirty="0"/>
              <a:t>was more important than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feeding</a:t>
            </a: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AU" sz="2800" dirty="0"/>
              <a:t>in the formation of an infant monkey’s attachment to it’s mother. </a:t>
            </a:r>
          </a:p>
        </p:txBody>
      </p:sp>
    </p:spTree>
    <p:extLst>
      <p:ext uri="{BB962C8B-B14F-4D97-AF65-F5344CB8AC3E}">
        <p14:creationId xmlns:p14="http://schemas.microsoft.com/office/powerpoint/2010/main" val="30995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877" y="166910"/>
            <a:ext cx="9290642" cy="1280890"/>
          </a:xfrm>
        </p:spPr>
        <p:txBody>
          <a:bodyPr>
            <a:normAutofit/>
          </a:bodyPr>
          <a:lstStyle/>
          <a:p>
            <a:pPr algn="ctr"/>
            <a:r>
              <a:rPr lang="en-AU" sz="6600" dirty="0" smtClean="0"/>
              <a:t>Other factors??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635" y="1460500"/>
            <a:ext cx="5970594" cy="3918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800" b="1" dirty="0" smtClean="0">
                <a:solidFill>
                  <a:schemeClr val="tx1"/>
                </a:solidFill>
              </a:rPr>
              <a:t>Contact comfort is not the only important variable in attachment. </a:t>
            </a:r>
          </a:p>
          <a:p>
            <a:pPr algn="ctr"/>
            <a:endParaRPr lang="en-AU" sz="2800" dirty="0"/>
          </a:p>
          <a:p>
            <a:pPr marL="0" indent="0" algn="ctr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Do you think social contact is important in development?? </a:t>
            </a:r>
          </a:p>
          <a:p>
            <a:pPr marL="0" indent="0" algn="ctr">
              <a:buNone/>
            </a:pPr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What do you think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arlow did to these monkeys to test social contact and development?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1938779"/>
            <a:ext cx="4455844" cy="37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4355</TotalTime>
  <Words>682</Words>
  <Application>Microsoft Macintosh PowerPoint</Application>
  <PresentationFormat>Widescreen</PresentationFormat>
  <Paragraphs>91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Gill Sans MT</vt:lpstr>
      <vt:lpstr>Impact</vt:lpstr>
      <vt:lpstr>Wingdings</vt:lpstr>
      <vt:lpstr>Arial</vt:lpstr>
      <vt:lpstr>Badge</vt:lpstr>
      <vt:lpstr>Harlow’s Experiments on Attachment in Monkeys    </vt:lpstr>
      <vt:lpstr>Learning intention</vt:lpstr>
      <vt:lpstr>IV and Dv</vt:lpstr>
      <vt:lpstr>Harlow’s experiments on attachment in monkeys </vt:lpstr>
      <vt:lpstr>PROCEDURE </vt:lpstr>
      <vt:lpstr>Procedure</vt:lpstr>
      <vt:lpstr>What results were found?</vt:lpstr>
      <vt:lpstr>Conclusion</vt:lpstr>
      <vt:lpstr>Other factors??</vt:lpstr>
      <vt:lpstr>Removed all social contact!  </vt:lpstr>
      <vt:lpstr>Removed all social contact!  </vt:lpstr>
      <vt:lpstr>PowerPoint Presentation</vt:lpstr>
      <vt:lpstr>Factors influencing maternal behaviour in attachment </vt:lpstr>
      <vt:lpstr>Factors influencing maternal behaviour in attachment </vt:lpstr>
    </vt:vector>
  </TitlesOfParts>
  <Company>Department of Education and Training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Schembri</dc:creator>
  <cp:lastModifiedBy>Summers, Berta Jane</cp:lastModifiedBy>
  <cp:revision>52</cp:revision>
  <dcterms:created xsi:type="dcterms:W3CDTF">2017-03-19T00:18:37Z</dcterms:created>
  <dcterms:modified xsi:type="dcterms:W3CDTF">2019-03-07T01:52:21Z</dcterms:modified>
</cp:coreProperties>
</file>