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7010400" cy="9296400"/>
  <p:embeddedFontLst>
    <p:embeddedFont>
      <p:font typeface="Tahoma" panose="020B0604030504040204" pitchFamily="34" charset="0"/>
      <p:regular r:id="rId23"/>
      <p:bold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2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1.fntdata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0742400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946441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61829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20970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011443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89538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Shape 19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22673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99232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32941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13822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83424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8356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09899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19923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Shape 129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9143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731355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5915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124305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Shape 157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62766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Shape 164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8573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2400" b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8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  <a:defRPr sz="2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984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8575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8448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88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79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79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79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79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79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2400" b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8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  <a:defRPr sz="2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984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8575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8448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88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79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79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79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79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79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1182688" y="2017713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528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  <a:defRPr sz="2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12419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92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1464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99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5145088" y="2017713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528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  <a:defRPr sz="2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12419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92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1464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99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8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77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and Text" type="objAndTx">
  <p:cSld name="OBJECT_AND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1182688" y="2017713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5145088" y="2017713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 rot="5400000">
            <a:off x="5020469" y="2197894"/>
            <a:ext cx="5918200" cy="1951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 rot="5400000">
            <a:off x="1042194" y="323057"/>
            <a:ext cx="5918200" cy="5700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 rot="5400000">
            <a:off x="3011487" y="188912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840"/>
              <a:buFont typeface="Noto Sans Symbols"/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66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5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495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45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45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45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45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45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840"/>
              <a:buFont typeface="Noto Sans Symbols"/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66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5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495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45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45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45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45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45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2438400"/>
            <a:ext cx="9009062" cy="1052512"/>
            <a:chOff x="0" y="2438400"/>
            <a:chExt cx="9009062" cy="1052512"/>
          </a:xfrm>
        </p:grpSpPr>
        <p:grpSp>
          <p:nvGrpSpPr>
            <p:cNvPr id="7" name="Shape 7"/>
            <p:cNvGrpSpPr/>
            <p:nvPr/>
          </p:nvGrpSpPr>
          <p:grpSpPr>
            <a:xfrm>
              <a:off x="290512" y="2546350"/>
              <a:ext cx="711200" cy="474662"/>
              <a:chOff x="1143000" y="533400"/>
              <a:chExt cx="990600" cy="685800"/>
            </a:xfrm>
          </p:grpSpPr>
          <p:sp>
            <p:nvSpPr>
              <p:cNvPr id="8" name="Shape 8"/>
              <p:cNvSpPr txBox="1"/>
              <p:nvPr/>
            </p:nvSpPr>
            <p:spPr>
              <a:xfrm>
                <a:off x="1143000" y="533400"/>
                <a:ext cx="609600" cy="6858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9" name="Shape 9"/>
              <p:cNvSpPr txBox="1"/>
              <p:nvPr/>
            </p:nvSpPr>
            <p:spPr>
              <a:xfrm>
                <a:off x="1676400" y="533400"/>
                <a:ext cx="457200" cy="685800"/>
              </a:xfrm>
              <a:prstGeom prst="rect">
                <a:avLst/>
              </a:prstGeom>
              <a:gradFill>
                <a:gsLst>
                  <a:gs pos="0">
                    <a:schemeClr val="folHlink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grpSp>
          <p:nvGrpSpPr>
            <p:cNvPr id="10" name="Shape 10"/>
            <p:cNvGrpSpPr/>
            <p:nvPr/>
          </p:nvGrpSpPr>
          <p:grpSpPr>
            <a:xfrm>
              <a:off x="414337" y="2968625"/>
              <a:ext cx="738186" cy="474662"/>
              <a:chOff x="1447800" y="4191000"/>
              <a:chExt cx="1066799" cy="685800"/>
            </a:xfrm>
          </p:grpSpPr>
          <p:sp>
            <p:nvSpPr>
              <p:cNvPr id="11" name="Shape 11"/>
              <p:cNvSpPr txBox="1"/>
              <p:nvPr/>
            </p:nvSpPr>
            <p:spPr>
              <a:xfrm>
                <a:off x="1447800" y="4191000"/>
                <a:ext cx="609600" cy="6858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2" name="Shape 12"/>
              <p:cNvSpPr txBox="1"/>
              <p:nvPr/>
            </p:nvSpPr>
            <p:spPr>
              <a:xfrm>
                <a:off x="1982787" y="4191000"/>
                <a:ext cx="531812" cy="685800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sp>
          <p:nvSpPr>
            <p:cNvPr id="13" name="Shape 13"/>
            <p:cNvSpPr txBox="1"/>
            <p:nvPr/>
          </p:nvSpPr>
          <p:spPr>
            <a:xfrm>
              <a:off x="0" y="2895600"/>
              <a:ext cx="560387" cy="422275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hlink"/>
                </a:gs>
              </a:gsLst>
              <a:lin ang="189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4" name="Shape 14"/>
            <p:cNvSpPr txBox="1"/>
            <p:nvPr/>
          </p:nvSpPr>
          <p:spPr>
            <a:xfrm>
              <a:off x="635000" y="2438400"/>
              <a:ext cx="31750" cy="1052512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5" name="Shape 15"/>
            <p:cNvSpPr txBox="1"/>
            <p:nvPr/>
          </p:nvSpPr>
          <p:spPr>
            <a:xfrm rot="10800000" flipH="1">
              <a:off x="315912" y="3260725"/>
              <a:ext cx="8693150" cy="55562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/>
        </p:nvSpPr>
        <p:spPr>
          <a:xfrm>
            <a:off x="417512" y="1098550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9" name="Shape 29"/>
          <p:cNvSpPr txBox="1"/>
          <p:nvPr/>
        </p:nvSpPr>
        <p:spPr>
          <a:xfrm>
            <a:off x="800100" y="1098550"/>
            <a:ext cx="328612" cy="474662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0" name="Shape 30"/>
          <p:cNvSpPr txBox="1"/>
          <p:nvPr/>
        </p:nvSpPr>
        <p:spPr>
          <a:xfrm>
            <a:off x="541337" y="1520825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1" name="Shape 31"/>
          <p:cNvSpPr txBox="1"/>
          <p:nvPr/>
        </p:nvSpPr>
        <p:spPr>
          <a:xfrm>
            <a:off x="911225" y="1520825"/>
            <a:ext cx="368300" cy="474662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2" name="Shape 32"/>
          <p:cNvSpPr txBox="1"/>
          <p:nvPr/>
        </p:nvSpPr>
        <p:spPr>
          <a:xfrm>
            <a:off x="127000" y="1447800"/>
            <a:ext cx="560387" cy="422275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chemeClr val="hlink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Shape 33"/>
          <p:cNvSpPr txBox="1"/>
          <p:nvPr/>
        </p:nvSpPr>
        <p:spPr>
          <a:xfrm>
            <a:off x="762000" y="990600"/>
            <a:ext cx="31750" cy="105251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4" name="Shape 34"/>
          <p:cNvSpPr txBox="1"/>
          <p:nvPr/>
        </p:nvSpPr>
        <p:spPr>
          <a:xfrm>
            <a:off x="442912" y="1781175"/>
            <a:ext cx="8226425" cy="31750"/>
          </a:xfrm>
          <a:prstGeom prst="rect">
            <a:avLst/>
          </a:prstGeom>
          <a:gradFill>
            <a:gsLst>
              <a:gs pos="0">
                <a:schemeClr val="lt2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ctrTitle"/>
          </p:nvPr>
        </p:nvSpPr>
        <p:spPr>
          <a:xfrm>
            <a:off x="990600" y="1676400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Tahoma"/>
              <a:buNone/>
            </a:pPr>
            <a:r>
              <a:rPr lang="en-US" sz="48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Mexican War 1846-1848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Steps to War</a:t>
            </a:r>
            <a:endParaRPr/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535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March 1846 – General Taylor’s troops made camp at the Rio Grande in disputed territory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April 1846 – Mexican commanders insisted U.S. troops must leave area and Taylor refused to move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Mexican forces crossed the Rio Grande and attacked group of 63 U.S. soldiers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11 Americans killed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Steps to War</a:t>
            </a:r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May 11, 1846 – Polk addressed Congress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He declared that 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“_____________ __________________________ __________________________.”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Two days later Congress declared war on Mexico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Support of the War</a:t>
            </a:r>
            <a:endParaRPr/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45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 many Americans the war led to greater national pride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Many people who supported the war believed it would spread republican values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Many southerners supported the war, thinking any territory won would be organized into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__________ states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Opposition to the War</a:t>
            </a:r>
            <a:endParaRPr/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45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Many members of the </a:t>
            </a:r>
            <a:r>
              <a:rPr lang="en-US" sz="2800" b="1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________________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thought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conflict was unjustified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Northern </a:t>
            </a:r>
            <a:r>
              <a:rPr lang="en-US" sz="2800" b="1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_________________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feared any territory gained in the war might be organized into slave states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Illinois Congressman Abraham Lincoln wrote the “Spot Resolutions” in 1848– asking Polk to show the spot where American blood had been shed on American soil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The Mexican War</a:t>
            </a:r>
            <a:endParaRPr/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 American troops in Mexico, the war was one military 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___________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followed by another.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Although outnumbered, Americans beat Mexican troops at the 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________________________ 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then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again in Mexico City.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By February 1848, the war was over.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The Mexican Cession</a:t>
            </a:r>
            <a:endParaRPr/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098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endParaRPr sz="32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5145087" y="2017712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Land gained from the War with Mexico</a:t>
            </a:r>
            <a:endParaRPr/>
          </a:p>
        </p:txBody>
      </p:sp>
      <p:pic>
        <p:nvPicPr>
          <p:cNvPr id="207" name="Shape 207" descr="Map of land acquired from the Mexican Cessi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1981200"/>
            <a:ext cx="3803650" cy="42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The Treaty of Guadalupe Hidalgo (1848)</a:t>
            </a:r>
            <a:endParaRPr/>
          </a:p>
        </p:txBody>
      </p:sp>
      <p:sp>
        <p:nvSpPr>
          <p:cNvPr id="213" name="Shape 213"/>
          <p:cNvSpPr txBox="1">
            <a:spLocks noGrp="1"/>
          </p:cNvSpPr>
          <p:nvPr>
            <p:ph type="body" idx="1"/>
          </p:nvPr>
        </p:nvSpPr>
        <p:spPr>
          <a:xfrm>
            <a:off x="762000" y="2017712"/>
            <a:ext cx="8382000" cy="484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Forced on Santa Anna and Mexico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Southern boundary of Texas set at the Rio Grande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U.S. gained: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Present-day states of </a:t>
            </a:r>
            <a:r>
              <a:rPr lang="en-US" sz="2400" b="1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_______________,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Nevada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, and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Utah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Most of 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Arizona </a:t>
            </a:r>
            <a:r>
              <a:rPr lang="en-US" sz="24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and</a:t>
            </a:r>
            <a:r>
              <a:rPr lang="en-US" sz="2400" b="1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2400" b="1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__________________</a:t>
            </a:r>
            <a:endParaRPr dirty="0"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Parts of Colorado and Wyoming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U.S. agreed to pay $15 million to Mexico and pay debts of Mexico to U.S. citizens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The Gadsden Purchase (1853)</a:t>
            </a:r>
            <a:endParaRPr/>
          </a:p>
        </p:txBody>
      </p:sp>
      <p:sp>
        <p:nvSpPr>
          <p:cNvPr id="219" name="Shape 219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098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endParaRPr sz="32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5145087" y="2017712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final piece of land to the U.S.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America purchased the strip of land, which is now New Mexico and Arizona for $10 million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Manifest Destiny was now completed</a:t>
            </a:r>
            <a:endParaRPr/>
          </a:p>
          <a:p>
            <a:pPr marL="342900" marR="0" lvl="0" indent="-23622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221" name="Shape 221" descr="gadsd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43025" y="2057400"/>
            <a:ext cx="3667125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ahoma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n-US" sz="4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4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n-US" sz="4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4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n-US" sz="4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4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n-US" sz="4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40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The Mexican War was extremely controversial!</a:t>
            </a:r>
            <a:endParaRPr/>
          </a:p>
        </p:txBody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533400" y="2133600"/>
            <a:ext cx="8421687" cy="3998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r>
              <a:rPr lang="en-US" sz="3200" b="1" i="0" u="none">
                <a:solidFill>
                  <a:schemeClr val="folHlink"/>
                </a:solidFill>
                <a:latin typeface="Tahoma"/>
                <a:ea typeface="Tahoma"/>
                <a:cs typeface="Tahoma"/>
                <a:sym typeface="Tahoma"/>
              </a:rPr>
              <a:t>SUPPORTERS</a:t>
            </a:r>
            <a:r>
              <a:rPr lang="en-US" sz="3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blamed Mexico for the war: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600"/>
              <a:buFont typeface="Noto Sans Symbols"/>
              <a:buNone/>
            </a:pPr>
            <a:endParaRPr sz="10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They severed relations with the U.S., threatened war and refused to receive an American diplomat (John Slidell)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600"/>
              <a:buFont typeface="Noto Sans Symbols"/>
              <a:buNone/>
            </a:pPr>
            <a:endParaRPr sz="10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Mexico had "invaded our territory and shed American blood on American soil" </a:t>
            </a:r>
            <a:endParaRPr/>
          </a:p>
          <a:p>
            <a:pPr marL="342900" marR="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The Mexican War was extremely controversial!</a:t>
            </a:r>
            <a:endParaRPr/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609600" y="2057400"/>
            <a:ext cx="8382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None/>
            </a:pPr>
            <a:r>
              <a:rPr lang="en-US" sz="2800" b="1" i="0" u="none">
                <a:solidFill>
                  <a:schemeClr val="folHlink"/>
                </a:solidFill>
                <a:latin typeface="Tahoma"/>
                <a:ea typeface="Tahoma"/>
                <a:cs typeface="Tahoma"/>
                <a:sym typeface="Tahoma"/>
              </a:rPr>
              <a:t>OPPONENTS</a:t>
            </a: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denounced the war: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540"/>
              <a:buFont typeface="Noto Sans Symbols"/>
              <a:buNone/>
            </a:pPr>
            <a:endParaRPr sz="9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As an immoral “land grab” by an expansionistic power against a weak neighbor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540"/>
              <a:buFont typeface="Noto Sans Symbols"/>
              <a:buNone/>
            </a:pPr>
            <a:endParaRPr sz="9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Polk deliberately provoked Mexico into war by ordering American troops into disputed territory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540"/>
              <a:buFont typeface="Noto Sans Symbols"/>
              <a:buNone/>
            </a:pPr>
            <a:endParaRPr sz="9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As an expansionist power play supported by Southern slave owners intent on acquiring more slave states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Causes of the Mexican War</a:t>
            </a:r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762000" y="2017712"/>
            <a:ext cx="8193087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1. 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___________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Destiny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2. Texas 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______________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by the United States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3. 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____________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dispute between Mexico and the U.S. over the boundary of Texas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Manifest Destiny</a:t>
            </a:r>
            <a:endParaRPr/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Belief that it was America’s God-given right and duty to expand west to the Pacific Coast 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Shape 131" descr="Manife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792162"/>
            <a:ext cx="7620000" cy="529272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 txBox="1"/>
          <p:nvPr/>
        </p:nvSpPr>
        <p:spPr>
          <a:xfrm>
            <a:off x="517525" y="6280150"/>
            <a:ext cx="51117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JOHN GAST‘S - "AMERICAN PROGRESS," (1872) </a:t>
            </a:r>
            <a:endParaRPr/>
          </a:p>
        </p:txBody>
      </p:sp>
      <p:sp>
        <p:nvSpPr>
          <p:cNvPr id="133" name="Shape 133"/>
          <p:cNvSpPr txBox="1"/>
          <p:nvPr/>
        </p:nvSpPr>
        <p:spPr>
          <a:xfrm>
            <a:off x="609600" y="228600"/>
            <a:ext cx="33067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ahoma"/>
              <a:buNone/>
            </a:pPr>
            <a:r>
              <a:rPr lang="en-US" sz="2400" b="1" i="0" u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Manifest Destiny . . .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1143000" y="457200"/>
            <a:ext cx="7793037" cy="115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Texas Annexation</a:t>
            </a:r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535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By March 1845 Congress had already approved Texas Annexation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Republic of Texas hopes annexation will solve the republic’s financial &amp; military problems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Texas becomes the 28</a:t>
            </a:r>
            <a:r>
              <a:rPr lang="en-US" sz="3200" b="0" i="0" u="none" strike="noStrike" cap="none" baseline="30000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state in December of 1845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Mexico reacts by cutting off all 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_______________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with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U.S.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Boundary Dispute</a:t>
            </a:r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Texas and U.S. claim that the 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________________</a:t>
            </a:r>
            <a:r>
              <a:rPr lang="en-US" sz="3200" b="0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marks the southern border of Texas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Mexican government rejects this idea and argues that the real southern border is the </a:t>
            </a:r>
            <a:r>
              <a:rPr lang="en-US" sz="3200" b="1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_________________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Shape 150" descr="disputed territor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533400"/>
            <a:ext cx="6867525" cy="45783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1" name="Shape 151"/>
          <p:cNvCxnSpPr/>
          <p:nvPr/>
        </p:nvCxnSpPr>
        <p:spPr>
          <a:xfrm>
            <a:off x="5105400" y="4572000"/>
            <a:ext cx="2133600" cy="1447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triangle" w="med" len="med"/>
            <a:tailEnd type="none" w="sm" len="sm"/>
          </a:ln>
        </p:spPr>
      </p:cxnSp>
      <p:sp>
        <p:nvSpPr>
          <p:cNvPr id="152" name="Shape 152"/>
          <p:cNvSpPr txBox="1"/>
          <p:nvPr/>
        </p:nvSpPr>
        <p:spPr>
          <a:xfrm>
            <a:off x="5399087" y="6019800"/>
            <a:ext cx="37274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Nueces River boundary</a:t>
            </a:r>
            <a:endParaRPr/>
          </a:p>
        </p:txBody>
      </p:sp>
      <p:cxnSp>
        <p:nvCxnSpPr>
          <p:cNvPr id="153" name="Shape 153"/>
          <p:cNvCxnSpPr/>
          <p:nvPr/>
        </p:nvCxnSpPr>
        <p:spPr>
          <a:xfrm flipH="1">
            <a:off x="2286000" y="4267200"/>
            <a:ext cx="2209800" cy="17526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triangle" w="med" len="med"/>
            <a:tailEnd type="none" w="sm" len="sm"/>
          </a:ln>
        </p:spPr>
      </p:cxnSp>
      <p:sp>
        <p:nvSpPr>
          <p:cNvPr id="154" name="Shape 154"/>
          <p:cNvSpPr txBox="1"/>
          <p:nvPr/>
        </p:nvSpPr>
        <p:spPr>
          <a:xfrm>
            <a:off x="609600" y="6019800"/>
            <a:ext cx="342741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Rio Grande boundary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Steps to War</a:t>
            </a:r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228600" y="2017712"/>
            <a:ext cx="4038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June 1845- President Polk ordered </a:t>
            </a:r>
            <a:r>
              <a:rPr lang="en-US" sz="2800" b="1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_____ ______________ 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to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take U.S. troops into disputed border region</a:t>
            </a:r>
            <a:endParaRPr dirty="0"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Polk claims this action is to protect Texas from possible Mexican attack</a:t>
            </a:r>
            <a:endParaRPr dirty="0"/>
          </a:p>
        </p:txBody>
      </p:sp>
      <p:pic>
        <p:nvPicPr>
          <p:cNvPr id="161" name="Shape 161" descr="zachary taylo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62600" y="1371600"/>
            <a:ext cx="2949575" cy="455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Steps to War</a:t>
            </a:r>
            <a:endParaRPr/>
          </a:p>
        </p:txBody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304800" y="2017712"/>
            <a:ext cx="4495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Meanwhile, Polk sent diplomat </a:t>
            </a:r>
            <a:r>
              <a:rPr lang="en-US" sz="2800" b="1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________ ________</a:t>
            </a:r>
            <a:r>
              <a:rPr lang="en-US" sz="2800" b="0" i="0" u="none" strike="noStrike" cap="none" dirty="0" smtClean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to 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Mexico City to negotiate the purchase California &amp; New Mexico for $30 million</a:t>
            </a:r>
            <a:endParaRPr dirty="0"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Mexican officials </a:t>
            </a:r>
            <a:r>
              <a:rPr lang="en-US" sz="2800" b="0" i="0" u="sng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refused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to meet with Slidell</a:t>
            </a:r>
            <a:endParaRPr dirty="0"/>
          </a:p>
        </p:txBody>
      </p:sp>
      <p:pic>
        <p:nvPicPr>
          <p:cNvPr id="168" name="Shape 168" descr="JohnSlide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05400" y="1219200"/>
            <a:ext cx="3648075" cy="4791075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Shape 169"/>
          <p:cNvSpPr txBox="1"/>
          <p:nvPr/>
        </p:nvSpPr>
        <p:spPr>
          <a:xfrm>
            <a:off x="5867400" y="6172200"/>
            <a:ext cx="193992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John Slidell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714</TotalTime>
  <Words>644</Words>
  <Application>Microsoft Office PowerPoint</Application>
  <PresentationFormat>On-screen Show (4:3)</PresentationFormat>
  <Paragraphs>75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Tahoma</vt:lpstr>
      <vt:lpstr>Noto Sans Symbols</vt:lpstr>
      <vt:lpstr>1_Blends</vt:lpstr>
      <vt:lpstr>Blends</vt:lpstr>
      <vt:lpstr>Mexican War 1846-1848</vt:lpstr>
      <vt:lpstr>Causes of the Mexican War</vt:lpstr>
      <vt:lpstr>Manifest Destiny</vt:lpstr>
      <vt:lpstr>PowerPoint Presentation</vt:lpstr>
      <vt:lpstr>Texas Annexation</vt:lpstr>
      <vt:lpstr>Boundary Dispute</vt:lpstr>
      <vt:lpstr>PowerPoint Presentation</vt:lpstr>
      <vt:lpstr>Steps to War</vt:lpstr>
      <vt:lpstr>Steps to War</vt:lpstr>
      <vt:lpstr>Steps to War</vt:lpstr>
      <vt:lpstr>Steps to War</vt:lpstr>
      <vt:lpstr>Support of the War</vt:lpstr>
      <vt:lpstr>Opposition to the War</vt:lpstr>
      <vt:lpstr>The Mexican War</vt:lpstr>
      <vt:lpstr>The Mexican Cession</vt:lpstr>
      <vt:lpstr>The Treaty of Guadalupe Hidalgo (1848)</vt:lpstr>
      <vt:lpstr>The Gadsden Purchase (1853)</vt:lpstr>
      <vt:lpstr>    The Mexican War was extremely controversial!</vt:lpstr>
      <vt:lpstr>The Mexican War was extremely controversial!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Mexican War 1846-1848</dc:title>
  <dc:creator>Taylor Cummings</dc:creator>
  <cp:lastModifiedBy>Taylor Cummings</cp:lastModifiedBy>
  <cp:revision>3</cp:revision>
  <dcterms:modified xsi:type="dcterms:W3CDTF">2019-04-07T21:55:15Z</dcterms:modified>
</cp:coreProperties>
</file>