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3"/>
  </p:sldMasterIdLst>
  <p:handoutMasterIdLst>
    <p:handoutMasterId r:id="rId8"/>
  </p:handoutMasterIdLst>
  <p:sldIdLst>
    <p:sldId id="313" r:id="rId4"/>
    <p:sldId id="316" r:id="rId5"/>
    <p:sldId id="314" r:id="rId6"/>
    <p:sldId id="458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CC33"/>
    <a:srgbClr val="0066FF"/>
    <a:srgbClr val="66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2" autoAdjust="0"/>
    <p:restoredTop sz="94660"/>
  </p:normalViewPr>
  <p:slideViewPr>
    <p:cSldViewPr>
      <p:cViewPr varScale="1">
        <p:scale>
          <a:sx n="91" d="100"/>
          <a:sy n="91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6468041-75A6-4722-93D9-38CDECC669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1541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B1BCBEFC-B3A0-4A3B-88E3-1C4E5A1C58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34920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277C1-3707-49F1-855A-5A8217E92B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06292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D29C-91AE-4FFF-8264-0EAEAD8F0D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72062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C4470-C417-4DD0-A2C6-BFE4E0F8D24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91276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B9CAF-659E-4C1E-897F-E5018A245DD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11458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3520-1E5F-484E-8EC0-E51066BB41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57863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ED0C3-6B10-4A17-8642-7A96E22143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37130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6B5A0-7E1D-46E4-82E9-0CB630BD178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34201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53FF-CBCB-46FF-B000-9EDC1F0CCA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279483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A648-FA9C-4F65-880E-FAAA9EC4F5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209363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1F48-F0F5-4CAE-8103-AD00E80757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22019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1AA4719-4579-4276-B330-125878B8F4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81" r:id="rId1"/>
    <p:sldLayoutId id="2147484482" r:id="rId2"/>
    <p:sldLayoutId id="2147484483" r:id="rId3"/>
    <p:sldLayoutId id="2147484484" r:id="rId4"/>
    <p:sldLayoutId id="2147484485" r:id="rId5"/>
    <p:sldLayoutId id="2147484486" r:id="rId6"/>
    <p:sldLayoutId id="2147484487" r:id="rId7"/>
    <p:sldLayoutId id="2147484488" r:id="rId8"/>
    <p:sldLayoutId id="2147484489" r:id="rId9"/>
    <p:sldLayoutId id="2147484490" r:id="rId10"/>
    <p:sldLayoutId id="214748449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hyperlink" Target="https://www.youtube.com/watch?v=zerCK0lRjp8" TargetMode="External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youtube.com/watch?v=Mhe6p3Xkzt0&amp;list=PLc3JiKTa4Rf0jPWoHA9pwWH6aSeUalv6R&amp;index=4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l8Tc3qNhCc" TargetMode="External"/><Relationship Id="rId3" Type="http://schemas.openxmlformats.org/officeDocument/2006/relationships/hyperlink" Target="https://www.youtube.com/watch?v=m1AYN1aJCN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6985000" cy="1143000"/>
          </a:xfrm>
        </p:spPr>
        <p:txBody>
          <a:bodyPr/>
          <a:lstStyle/>
          <a:p>
            <a:r>
              <a:rPr lang="en-US" altLang="en-US" sz="4400" smtClean="0">
                <a:solidFill>
                  <a:srgbClr val="6600CC"/>
                </a:solidFill>
              </a:rPr>
              <a:t>Observational Learning</a:t>
            </a:r>
            <a:endParaRPr lang="en-US" altLang="en-US" sz="4400" b="1" smtClean="0"/>
          </a:p>
        </p:txBody>
      </p:sp>
      <p:sp>
        <p:nvSpPr>
          <p:cNvPr id="1372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874000" cy="41719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>
                <a:solidFill>
                  <a:srgbClr val="6600CC"/>
                </a:solidFill>
              </a:rPr>
              <a:t>Observational Learning</a:t>
            </a:r>
            <a:endParaRPr lang="en-US" altLang="en-US" sz="3600" smtClean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/>
              <a:t>learning by observing others</a:t>
            </a:r>
            <a:endParaRPr lang="en-US" altLang="en-US" sz="360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>
                <a:solidFill>
                  <a:srgbClr val="6600CC"/>
                </a:solidFill>
              </a:rPr>
              <a:t>Modeling</a:t>
            </a:r>
            <a:endParaRPr lang="en-US" altLang="en-US" sz="3600" smtClean="0">
              <a:solidFill>
                <a:srgbClr val="6600CC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/>
              <a:t>process of observing and imitating a specific behavior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>
                <a:solidFill>
                  <a:srgbClr val="6600CC"/>
                </a:solidFill>
              </a:rPr>
              <a:t>Prosocial Behavior</a:t>
            </a:r>
            <a:endParaRPr lang="en-US" altLang="en-US" sz="2800" smtClean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/>
              <a:t>positive, constructive, helpful behavior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/>
              <a:t>opposite of antisocial behavior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>
                <a:solidFill>
                  <a:srgbClr val="6600CC"/>
                </a:solidFill>
              </a:rPr>
              <a:t>What is a Antisocial Behavior?</a:t>
            </a:r>
            <a:endParaRPr lang="en-US" alt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CC"/>
                </a:solidFill>
                <a:hlinkClick r:id="rId2"/>
              </a:rPr>
              <a:t>Observational Learning</a:t>
            </a:r>
            <a:endParaRPr lang="en-US" altLang="en-US" smtClean="0">
              <a:latin typeface="Comic Sans MS" panose="030F0702030302020204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Albert Bandura and his </a:t>
            </a:r>
            <a:r>
              <a:rPr lang="en-US" altLang="en-US" dirty="0" err="1" smtClean="0"/>
              <a:t>BoBo</a:t>
            </a:r>
            <a:r>
              <a:rPr lang="en-US" altLang="en-US" dirty="0" smtClean="0"/>
              <a:t> Doll</a:t>
            </a:r>
          </a:p>
          <a:p>
            <a:pPr eaLnBrk="1" hangingPunct="1"/>
            <a:r>
              <a:rPr lang="en-US" altLang="en-US" dirty="0" smtClean="0"/>
              <a:t>We learn through modeling behavior from others.</a:t>
            </a:r>
          </a:p>
          <a:p>
            <a:pPr eaLnBrk="1" hangingPunct="1"/>
            <a:r>
              <a:rPr lang="en-US" altLang="en-US" dirty="0" smtClean="0"/>
              <a:t>Observational learning + Operant Conditioning = </a:t>
            </a:r>
            <a:r>
              <a:rPr lang="en-US" altLang="en-US" b="1" dirty="0" smtClean="0"/>
              <a:t>Social Learning Theory</a:t>
            </a:r>
          </a:p>
        </p:txBody>
      </p:sp>
      <p:pic>
        <p:nvPicPr>
          <p:cNvPr id="11" name="Picture 10" descr="punch_doll_lg_cl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2731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45" name="Content Placeholder 8" descr="bobo_doll.jpg">
            <a:hlinkClick r:id="rId4"/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981200"/>
            <a:ext cx="3733800" cy="3141663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6985000" cy="1143000"/>
          </a:xfrm>
        </p:spPr>
        <p:txBody>
          <a:bodyPr/>
          <a:lstStyle/>
          <a:p>
            <a:r>
              <a:rPr lang="en-US" altLang="en-US" sz="4400" smtClean="0">
                <a:solidFill>
                  <a:srgbClr val="6600CC"/>
                </a:solidFill>
                <a:hlinkClick r:id="rId2"/>
              </a:rPr>
              <a:t>Observational Learning</a:t>
            </a:r>
            <a:endParaRPr lang="en-US" altLang="en-US" sz="4400" b="1" smtClean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874000" cy="4171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3600" smtClean="0">
                <a:solidFill>
                  <a:srgbClr val="6600CC"/>
                </a:solidFill>
                <a:hlinkClick r:id="rId3"/>
              </a:rPr>
              <a:t>Mirror Neurons</a:t>
            </a:r>
            <a:endParaRPr lang="en-US" altLang="en-US" sz="360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3200" smtClean="0"/>
              <a:t>frontal lobe neurons that fire when performing certain actions or when observing another doing so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3200" smtClean="0"/>
              <a:t>may enable imitation, language learning, and empathy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>
          <a:xfrm>
            <a:off x="0" y="34925"/>
            <a:ext cx="9144000" cy="955675"/>
          </a:xfrm>
        </p:spPr>
        <p:txBody>
          <a:bodyPr/>
          <a:lstStyle/>
          <a:p>
            <a:pPr algn="ctr"/>
            <a:r>
              <a:rPr lang="en-US" altLang="en-US" smtClean="0"/>
              <a:t>Other Terms</a:t>
            </a:r>
          </a:p>
        </p:txBody>
      </p:sp>
      <p:sp>
        <p:nvSpPr>
          <p:cNvPr id="140291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/>
          <a:lstStyle/>
          <a:p>
            <a:r>
              <a:rPr lang="en-US" altLang="en-US" b="1" u="sng" smtClean="0"/>
              <a:t>Learned Helplessness</a:t>
            </a:r>
            <a:r>
              <a:rPr lang="en-US" altLang="en-US" b="1" smtClean="0"/>
              <a:t> – </a:t>
            </a:r>
            <a:r>
              <a:rPr lang="en-US" altLang="en-US" smtClean="0"/>
              <a:t>When a person repeatedly fails at something and gives up or loses confidence (dogs being shocked).</a:t>
            </a:r>
          </a:p>
          <a:p>
            <a:pPr lvl="1"/>
            <a:r>
              <a:rPr lang="en-US" altLang="en-US" smtClean="0"/>
              <a:t>Learn that no matter what you do you fail, so you give up or do not have any confidence. </a:t>
            </a:r>
          </a:p>
          <a:p>
            <a:pPr lvl="1"/>
            <a:r>
              <a:rPr lang="en-US" altLang="en-US" smtClean="0"/>
              <a:t>Is a possible explanation for depression.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.po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26C01BF4B2054AA39766FD7A7B078A" ma:contentTypeVersion="0" ma:contentTypeDescription="Create a new document." ma:contentTypeScope="" ma:versionID="cd8d7d69be6e5fac8229a4a4ddd1875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6C79301-1E38-480A-8DA7-518BA753EB86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DEE427-CFF0-4D9B-88BE-9B571715AC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68727</TotalTime>
  <Words>139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 Black</vt:lpstr>
      <vt:lpstr>Comic Sans MS</vt:lpstr>
      <vt:lpstr>Monotype Sorts</vt:lpstr>
      <vt:lpstr>Tahoma</vt:lpstr>
      <vt:lpstr>Times New Roman</vt:lpstr>
      <vt:lpstr>Wingdings</vt:lpstr>
      <vt:lpstr>Arial</vt:lpstr>
      <vt:lpstr>Contemporary Portrait</vt:lpstr>
      <vt:lpstr>Observational Learning</vt:lpstr>
      <vt:lpstr>Observational Learning</vt:lpstr>
      <vt:lpstr>Observational Learning</vt:lpstr>
      <vt:lpstr>Other Terms</vt:lpstr>
    </vt:vector>
  </TitlesOfParts>
  <Company>Dell Computer Corporation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Psychology</dc:title>
  <dc:creator>Preferred Customer</dc:creator>
  <cp:lastModifiedBy>Summers, Berta Jane</cp:lastModifiedBy>
  <cp:revision>853</cp:revision>
  <cp:lastPrinted>2000-07-23T18:18:55Z</cp:lastPrinted>
  <dcterms:created xsi:type="dcterms:W3CDTF">1998-07-07T15:26:24Z</dcterms:created>
  <dcterms:modified xsi:type="dcterms:W3CDTF">2019-01-13T15:12:27Z</dcterms:modified>
</cp:coreProperties>
</file>