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52"/>
  </p:notesMasterIdLst>
  <p:sldIdLst>
    <p:sldId id="30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4" r:id="rId50"/>
    <p:sldId id="305" r:id="rId5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F3B30E-E96E-46AF-A32D-4A55AFA0348C}">
  <a:tblStyle styleId="{32F3B30E-E96E-46AF-A32D-4A55AFA03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28963"/>
    <p:restoredTop sz="94766"/>
  </p:normalViewPr>
  <p:slideViewPr>
    <p:cSldViewPr snapToGrid="0">
      <p:cViewPr varScale="1">
        <p:scale>
          <a:sx n="86" d="100"/>
          <a:sy n="86" d="100"/>
        </p:scale>
        <p:origin x="13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267" name="Google Shape;2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309" name="Google Shape;3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338" name="Google Shape;3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/>
          </a:p>
        </p:txBody>
      </p:sp>
      <p:sp>
        <p:nvSpPr>
          <p:cNvPr id="405" name="Google Shape;40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https://</a:t>
            </a:r>
            <a:r>
              <a:rPr lang="en-US" sz="1200" dirty="0" err="1">
                <a:solidFill>
                  <a:schemeClr val="dk1"/>
                </a:solidFill>
              </a:rPr>
              <a:t>www.youtube.com</a:t>
            </a:r>
            <a:r>
              <a:rPr lang="en-US" sz="1200" dirty="0">
                <a:solidFill>
                  <a:schemeClr val="dk1"/>
                </a:solidFill>
              </a:rPr>
              <a:t>/</a:t>
            </a:r>
            <a:r>
              <a:rPr lang="en-US" sz="1200" dirty="0" err="1">
                <a:solidFill>
                  <a:schemeClr val="dk1"/>
                </a:solidFill>
              </a:rPr>
              <a:t>watch?v</a:t>
            </a:r>
            <a:r>
              <a:rPr lang="en-US" sz="1200" dirty="0">
                <a:solidFill>
                  <a:schemeClr val="dk1"/>
                </a:solidFill>
              </a:rPr>
              <a:t>=vGazyH6fQQ4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fanm--WyQJo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89463"/>
              </p:ext>
            </p:extLst>
          </p:nvPr>
        </p:nvGraphicFramePr>
        <p:xfrm>
          <a:off x="119920" y="2266430"/>
          <a:ext cx="8799228" cy="3904478"/>
        </p:xfrm>
        <a:graphic>
          <a:graphicData uri="http://schemas.openxmlformats.org/drawingml/2006/table">
            <a:tbl>
              <a:tblPr firstRow="1" bandRow="1">
                <a:tableStyleId>{32F3B30E-E96E-46AF-A32D-4A55AFA0348C}</a:tableStyleId>
              </a:tblPr>
              <a:tblGrid>
                <a:gridCol w="4399614"/>
                <a:gridCol w="4399614"/>
              </a:tblGrid>
              <a:tr h="536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smtClean="0"/>
                        <a:t>Classical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smtClean="0"/>
                        <a:t>Operant</a:t>
                      </a:r>
                    </a:p>
                  </a:txBody>
                  <a:tcPr/>
                </a:tc>
              </a:tr>
              <a:tr h="554636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Pairing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Reward and punishment</a:t>
                      </a:r>
                      <a:endParaRPr lang="en-US" sz="2800" dirty="0"/>
                    </a:p>
                  </a:txBody>
                  <a:tcPr/>
                </a:tc>
              </a:tr>
              <a:tr h="24228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Due to its dependency on pairing with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>
                          <a:solidFill>
                            <a:schemeClr val="accent2"/>
                          </a:solidFill>
                        </a:rPr>
                        <a:t>natural, innate/instinctual </a:t>
                      </a:r>
                      <a:r>
                        <a:rPr lang="en-US" sz="2800" baseline="0" dirty="0" smtClean="0"/>
                        <a:t> behaviors, CC is </a:t>
                      </a:r>
                      <a:r>
                        <a:rPr lang="en-US" sz="2800" baseline="0" dirty="0" smtClean="0">
                          <a:solidFill>
                            <a:schemeClr val="accent2"/>
                          </a:solidFill>
                        </a:rPr>
                        <a:t>limited</a:t>
                      </a:r>
                      <a:r>
                        <a:rPr lang="en-US" sz="2800" baseline="0" dirty="0" smtClean="0"/>
                        <a:t>.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Much of what we do in the modern day are deliberate,</a:t>
                      </a:r>
                      <a:r>
                        <a:rPr lang="en-US" sz="2800" baseline="0" dirty="0" smtClean="0"/>
                        <a:t> so that</a:t>
                      </a:r>
                      <a:r>
                        <a:rPr lang="mr-IN" sz="2800" baseline="0" dirty="0" smtClean="0"/>
                        <a:t>’</a:t>
                      </a:r>
                      <a:r>
                        <a:rPr lang="en-US" sz="2800" baseline="0" dirty="0" smtClean="0"/>
                        <a:t>s where Operate come in</a:t>
                      </a:r>
                      <a:r>
                        <a:rPr lang="mr-IN" sz="2800" baseline="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08011" y="389026"/>
            <a:ext cx="71481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Associative Learning</a:t>
            </a: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Conditioning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Videos: Shaping</a:t>
            </a: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Consequences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/>
        </p:nvSpPr>
        <p:spPr>
          <a:xfrm>
            <a:off x="381000" y="609600"/>
            <a:ext cx="6403975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             Reinforcing Consequence =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            Punishing Consequence =</a:t>
            </a:r>
            <a:endParaRPr/>
          </a:p>
        </p:txBody>
      </p:sp>
      <p:pic>
        <p:nvPicPr>
          <p:cNvPr id="206" name="Google Shape;206;p29" descr="WB01570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20980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 descr="WB01570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685800"/>
            <a:ext cx="2857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1981200" y="3124200"/>
            <a:ext cx="550386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Punishment is sometimes called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“aversive training”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you theoretically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to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punishment by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avoiding the behavior</a:t>
            </a:r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6586537" y="457200"/>
            <a:ext cx="25574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More likely 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repeat the behavior</a:t>
            </a:r>
            <a:endParaRPr/>
          </a:p>
        </p:txBody>
      </p:sp>
      <p:sp>
        <p:nvSpPr>
          <p:cNvPr id="210" name="Google Shape;210;p29"/>
          <p:cNvSpPr txBox="1"/>
          <p:nvPr/>
        </p:nvSpPr>
        <p:spPr>
          <a:xfrm>
            <a:off x="6399212" y="1981200"/>
            <a:ext cx="25558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Less likely 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repeat the behavior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vs. Punishment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41018"/>
              </p:ext>
            </p:extLst>
          </p:nvPr>
        </p:nvGraphicFramePr>
        <p:xfrm>
          <a:off x="809469" y="1187138"/>
          <a:ext cx="7749915" cy="5486400"/>
        </p:xfrm>
        <a:graphic>
          <a:graphicData uri="http://schemas.openxmlformats.org/drawingml/2006/table">
            <a:tbl>
              <a:tblPr firstRow="1" bandRow="1">
                <a:tableStyleId>{32F3B30E-E96E-46AF-A32D-4A55AFA0348C}</a:tableStyleId>
              </a:tblPr>
              <a:tblGrid>
                <a:gridCol w="2308485"/>
                <a:gridCol w="1708879"/>
                <a:gridCol w="3732551"/>
              </a:tblGrid>
              <a:tr h="715052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Strategy of changing 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Think</a:t>
                      </a:r>
                      <a:r>
                        <a:rPr lang="mr-IN" sz="2200" b="1" dirty="0" smtClean="0"/>
                        <a:t>…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Example</a:t>
                      </a:r>
                      <a:endParaRPr lang="en-US" sz="2200" b="1" dirty="0"/>
                    </a:p>
                  </a:txBody>
                  <a:tcPr/>
                </a:tc>
              </a:tr>
              <a:tr h="71505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Positive (+) reinforcement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REWARD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Money</a:t>
                      </a:r>
                      <a:endParaRPr lang="en-US" sz="2200" dirty="0"/>
                    </a:p>
                  </a:txBody>
                  <a:tcPr/>
                </a:tc>
              </a:tr>
              <a:tr h="71505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Negative (-)</a:t>
                      </a:r>
                    </a:p>
                    <a:p>
                      <a:r>
                        <a:rPr lang="en-US" sz="2200" dirty="0" smtClean="0"/>
                        <a:t>Reinforcement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RELEIF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Parents</a:t>
                      </a:r>
                      <a:r>
                        <a:rPr lang="en-US" sz="2200" baseline="0" dirty="0" smtClean="0"/>
                        <a:t> stop nagging you</a:t>
                      </a:r>
                      <a:endParaRPr lang="en-US" sz="2200" dirty="0"/>
                    </a:p>
                  </a:txBody>
                  <a:tcPr/>
                </a:tc>
              </a:tr>
              <a:tr h="71505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Positive (+)</a:t>
                      </a:r>
                    </a:p>
                    <a:p>
                      <a:r>
                        <a:rPr lang="en-US" sz="2200" dirty="0" smtClean="0"/>
                        <a:t>Punishment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PAIN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Spanking</a:t>
                      </a:r>
                      <a:endParaRPr lang="en-US" sz="2200" dirty="0"/>
                    </a:p>
                  </a:txBody>
                  <a:tcPr/>
                </a:tc>
              </a:tr>
              <a:tr h="71505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Negative (-) punishment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LOSS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You’re grounded (loss of social privileges)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4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30"/>
          <p:cNvGraphicFramePr/>
          <p:nvPr/>
        </p:nvGraphicFramePr>
        <p:xfrm>
          <a:off x="914400" y="1066800"/>
          <a:ext cx="7239000" cy="4343400"/>
        </p:xfrm>
        <a:graphic>
          <a:graphicData uri="http://schemas.openxmlformats.org/drawingml/2006/table">
            <a:tbl>
              <a:tblPr>
                <a:noFill/>
                <a:tableStyleId>{32F3B30E-E96E-46AF-A32D-4A55AFA0348C}</a:tableStyleId>
              </a:tblPr>
              <a:tblGrid>
                <a:gridCol w="2413000"/>
                <a:gridCol w="2413000"/>
                <a:gridCol w="2413000"/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Stimulus Type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Remove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Desired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Aversive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30"/>
          <p:cNvSpPr txBox="1"/>
          <p:nvPr/>
        </p:nvSpPr>
        <p:spPr>
          <a:xfrm>
            <a:off x="1371600" y="304800"/>
            <a:ext cx="6629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CONSEQUENCE GRID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31"/>
          <p:cNvGraphicFramePr/>
          <p:nvPr/>
        </p:nvGraphicFramePr>
        <p:xfrm>
          <a:off x="914400" y="1066800"/>
          <a:ext cx="7239000" cy="4552950"/>
        </p:xfrm>
        <a:graphic>
          <a:graphicData uri="http://schemas.openxmlformats.org/drawingml/2006/table">
            <a:tbl>
              <a:tblPr>
                <a:noFill/>
                <a:tableStyleId>{32F3B30E-E96E-46AF-A32D-4A55AFA0348C}</a:tableStyleId>
              </a:tblPr>
              <a:tblGrid>
                <a:gridCol w="2413000"/>
                <a:gridCol w="2413000"/>
                <a:gridCol w="2413000"/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Stimulus Type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Remove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Desired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Aversive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Punishment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22" name="Google Shape;222;p31"/>
          <p:cNvSpPr txBox="1"/>
          <p:nvPr/>
        </p:nvSpPr>
        <p:spPr>
          <a:xfrm>
            <a:off x="2438400" y="457200"/>
            <a:ext cx="3451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CONSEQUENCE GRID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Positive Punishment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punch to the kidneys if you are late to class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Eating so much you get sick(?)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Wearing a hideous shirt and receiving unkind comments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p33"/>
          <p:cNvGraphicFramePr/>
          <p:nvPr/>
        </p:nvGraphicFramePr>
        <p:xfrm>
          <a:off x="914400" y="1066800"/>
          <a:ext cx="7239000" cy="4552950"/>
        </p:xfrm>
        <a:graphic>
          <a:graphicData uri="http://schemas.openxmlformats.org/drawingml/2006/table">
            <a:tbl>
              <a:tblPr>
                <a:noFill/>
                <a:tableStyleId>{32F3B30E-E96E-46AF-A32D-4A55AFA0348C}</a:tableStyleId>
              </a:tblPr>
              <a:tblGrid>
                <a:gridCol w="2413000"/>
                <a:gridCol w="2413000"/>
                <a:gridCol w="2413000"/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Stimulus Type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Remove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Desired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Punishment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Aversive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Punishment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34" name="Google Shape;234;p33"/>
          <p:cNvSpPr txBox="1"/>
          <p:nvPr/>
        </p:nvSpPr>
        <p:spPr>
          <a:xfrm>
            <a:off x="2667000" y="457200"/>
            <a:ext cx="3451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CONSEQUENCE GRID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/>
        </p:nvSpPr>
        <p:spPr>
          <a:xfrm>
            <a:off x="625475" y="457200"/>
            <a:ext cx="800735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examples of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</a:t>
            </a: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punishment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Losing your license after a DUI conviction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Losing your cell phone because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misuse it in school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“No TV and no computer for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rest of the night!”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/>
        </p:nvSpPr>
        <p:spPr>
          <a:xfrm>
            <a:off x="1828800" y="304800"/>
            <a:ext cx="5614987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getting a speeding ticket 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Punishment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Punishment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45" name="Google Shape;245;p35"/>
          <p:cNvSpPr txBox="1"/>
          <p:nvPr/>
        </p:nvSpPr>
        <p:spPr>
          <a:xfrm>
            <a:off x="457200" y="3429000"/>
            <a:ext cx="44450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ticket itself and the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accompanying embarrassment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and inconvenience seem like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positive punishment</a:t>
            </a:r>
            <a:endParaRPr/>
          </a:p>
        </p:txBody>
      </p:sp>
      <p:sp>
        <p:nvSpPr>
          <p:cNvPr id="246" name="Google Shape;246;p35"/>
          <p:cNvSpPr txBox="1"/>
          <p:nvPr/>
        </p:nvSpPr>
        <p:spPr>
          <a:xfrm>
            <a:off x="5181600" y="3429000"/>
            <a:ext cx="326231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later loss of your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money when you pay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ticket is closer 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negative punishment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12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54125"/>
            <a:ext cx="8229600" cy="56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514600" y="304800"/>
            <a:ext cx="46767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Thorndike’s “puzzle box”</a:t>
            </a:r>
            <a:endParaRPr dirty="0"/>
          </a:p>
        </p:txBody>
      </p:sp>
      <p:sp>
        <p:nvSpPr>
          <p:cNvPr id="120" name="Google Shape;120;p18"/>
          <p:cNvSpPr txBox="1"/>
          <p:nvPr/>
        </p:nvSpPr>
        <p:spPr>
          <a:xfrm>
            <a:off x="898525" y="1012825"/>
            <a:ext cx="35623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Law of Effect”!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36"/>
          <p:cNvGraphicFramePr/>
          <p:nvPr/>
        </p:nvGraphicFramePr>
        <p:xfrm>
          <a:off x="914400" y="1066800"/>
          <a:ext cx="7239000" cy="4552950"/>
        </p:xfrm>
        <a:graphic>
          <a:graphicData uri="http://schemas.openxmlformats.org/drawingml/2006/table">
            <a:tbl>
              <a:tblPr>
                <a:noFill/>
                <a:tableStyleId>{32F3B30E-E96E-46AF-A32D-4A55AFA0348C}</a:tableStyleId>
              </a:tblPr>
              <a:tblGrid>
                <a:gridCol w="2413000"/>
                <a:gridCol w="2413000"/>
                <a:gridCol w="2413000"/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Stimulus Type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Remove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Desired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Reinforcement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Punishment or Omission Training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Aversive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Punishment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52" name="Google Shape;252;p36"/>
          <p:cNvSpPr txBox="1"/>
          <p:nvPr/>
        </p:nvSpPr>
        <p:spPr>
          <a:xfrm>
            <a:off x="2667000" y="457200"/>
            <a:ext cx="3451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CONSEQUENCE GRID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of positive reinforcement?</a:t>
            </a:r>
            <a:endParaRPr/>
          </a:p>
        </p:txBody>
      </p:sp>
      <p:sp>
        <p:nvSpPr>
          <p:cNvPr id="258" name="Google Shape;258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17" y="3600450"/>
            <a:ext cx="4201409" cy="315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Google Shape;263;p38"/>
          <p:cNvGraphicFramePr/>
          <p:nvPr/>
        </p:nvGraphicFramePr>
        <p:xfrm>
          <a:off x="914400" y="1066800"/>
          <a:ext cx="7239000" cy="4552950"/>
        </p:xfrm>
        <a:graphic>
          <a:graphicData uri="http://schemas.openxmlformats.org/drawingml/2006/table">
            <a:tbl>
              <a:tblPr>
                <a:noFill/>
                <a:tableStyleId>{32F3B30E-E96E-46AF-A32D-4A55AFA0348C}</a:tableStyleId>
              </a:tblPr>
              <a:tblGrid>
                <a:gridCol w="2413000"/>
                <a:gridCol w="2413000"/>
                <a:gridCol w="2413000"/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Stimulus Type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Remove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Desired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Reinforcement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Punishment or Omission Training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Aversive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Punishment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Reinforcement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64" name="Google Shape;264;p38"/>
          <p:cNvSpPr txBox="1"/>
          <p:nvPr/>
        </p:nvSpPr>
        <p:spPr>
          <a:xfrm>
            <a:off x="2590800" y="381000"/>
            <a:ext cx="3451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CONSEQUENCE GRID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/>
        </p:nvSpPr>
        <p:spPr>
          <a:xfrm>
            <a:off x="685800" y="457200"/>
            <a:ext cx="77597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reinforcement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REINFORCES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behavior!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reinforcement is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the same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punishment,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which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DISCOURAGES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behavior!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39" descr="HM00343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4495800"/>
            <a:ext cx="167322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 descr="j0079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343400"/>
            <a:ext cx="1497012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9" descr="j0079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0" y="4419600"/>
            <a:ext cx="1497012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/>
          <p:nvPr/>
        </p:nvSpPr>
        <p:spPr>
          <a:xfrm>
            <a:off x="5546725" y="5222875"/>
            <a:ext cx="35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pic>
        <p:nvPicPr>
          <p:cNvPr id="275" name="Google Shape;275;p39" descr="BD21298_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0" y="5029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1503362" y="2782887"/>
            <a:ext cx="6067425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Taking an aspirin for a headache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negatively reinforcing ... It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removes the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headache</a:t>
            </a:r>
            <a:endParaRPr/>
          </a:p>
        </p:txBody>
      </p:sp>
      <p:pic>
        <p:nvPicPr>
          <p:cNvPr id="277" name="Google Shape;277;p39" descr="MCj04326040000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7800" y="36576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/>
        </p:nvSpPr>
        <p:spPr>
          <a:xfrm>
            <a:off x="-163512" y="457200"/>
            <a:ext cx="9307512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changing the baby’s diaper makes her stop shrieking,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have been 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negatively reinforced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changing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diapers by the removal of the unpleasantness of the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baby shrieking; you will be more likely to change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 diaper in similar situations in the future</a:t>
            </a:r>
            <a:endParaRPr/>
          </a:p>
        </p:txBody>
      </p:sp>
      <p:sp>
        <p:nvSpPr>
          <p:cNvPr id="283" name="Google Shape;283;p40"/>
          <p:cNvSpPr txBox="1"/>
          <p:nvPr/>
        </p:nvSpPr>
        <p:spPr>
          <a:xfrm>
            <a:off x="990600" y="3276600"/>
            <a:ext cx="7504112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banging on the apartment wall stops your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neighbors from being so noisy, you have been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negatively reinforced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banging on the wall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Negative Reinforcement…</a:t>
            </a:r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asking an obnoxious student to leave class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leaving a theater during a bad movie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 safety belt noise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umbrella in the rain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p42"/>
          <p:cNvGraphicFramePr/>
          <p:nvPr/>
        </p:nvGraphicFramePr>
        <p:xfrm>
          <a:off x="914400" y="1066800"/>
          <a:ext cx="7239000" cy="4552950"/>
        </p:xfrm>
        <a:graphic>
          <a:graphicData uri="http://schemas.openxmlformats.org/drawingml/2006/table">
            <a:tbl>
              <a:tblPr>
                <a:noFill/>
                <a:tableStyleId>{32F3B30E-E96E-46AF-A32D-4A55AFA0348C}</a:tableStyleId>
              </a:tblPr>
              <a:tblGrid>
                <a:gridCol w="2413000"/>
                <a:gridCol w="2413000"/>
                <a:gridCol w="2413000"/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Stimulus Type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Remove a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Desired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Reinforcement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Punishment or Omission Training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Aversive Stimulus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Punishment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Reinforcement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95" name="Google Shape;295;p42"/>
          <p:cNvSpPr txBox="1"/>
          <p:nvPr/>
        </p:nvSpPr>
        <p:spPr>
          <a:xfrm>
            <a:off x="2590800" y="381000"/>
            <a:ext cx="3451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CONSEQUENCE GRID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/>
        </p:nvSpPr>
        <p:spPr>
          <a:xfrm>
            <a:off x="1122362" y="304800"/>
            <a:ext cx="7027862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could using a drug like heroin be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Reinforcement?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Reinforcement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Homework Examples</a:t>
            </a:r>
            <a:endParaRPr/>
          </a:p>
        </p:txBody>
      </p:sp>
      <p:sp>
        <p:nvSpPr>
          <p:cNvPr id="306" name="Google Shape;306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Video: Mt. Splashmore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5" descr="AN0008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24000"/>
            <a:ext cx="3387725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5" descr="BD06063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4343400"/>
            <a:ext cx="1804987" cy="41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5" descr="DD01519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4876800"/>
            <a:ext cx="3581400" cy="94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 descr="FD01077_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3425" y="838200"/>
            <a:ext cx="3330575" cy="34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/>
        </p:nvSpPr>
        <p:spPr>
          <a:xfrm>
            <a:off x="339725" y="152400"/>
            <a:ext cx="3157537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versions of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reinforcement: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“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escape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learning”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“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avoidance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learning”</a:t>
            </a:r>
            <a:endParaRPr/>
          </a:p>
        </p:txBody>
      </p:sp>
      <p:pic>
        <p:nvPicPr>
          <p:cNvPr id="317" name="Google Shape;317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95800" y="228600"/>
            <a:ext cx="114776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1219200" y="2667000"/>
            <a:ext cx="6753225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born a “blank slate;”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Everything we </a:t>
            </a:r>
            <a:r>
              <a:rPr lang="en-US" sz="3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shaped through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interaction with our environment</a:t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323850" y="381000"/>
            <a:ext cx="8432800" cy="187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 ----------------------------------------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        0          1          2          3          4          5          6          7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You are a fool sir!                                                       There’s right and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then there’s </a:t>
            </a:r>
            <a:r>
              <a:rPr lang="en-US" sz="20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en-US" sz="2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and boy, is this right</a:t>
            </a:r>
            <a:endParaRPr dirty="0"/>
          </a:p>
        </p:txBody>
      </p:sp>
      <p:sp>
        <p:nvSpPr>
          <p:cNvPr id="127" name="Google Shape;127;p19"/>
          <p:cNvSpPr txBox="1"/>
          <p:nvPr/>
        </p:nvSpPr>
        <p:spPr>
          <a:xfrm>
            <a:off x="3124200" y="5334000"/>
            <a:ext cx="29813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“Tabula Rasa”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Contingency in Operant Conditioning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23" name="Google Shape;323;p46"/>
          <p:cNvSpPr txBox="1"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this behavior is done, it will consistently be followed by this consequence</a:t>
            </a:r>
            <a:endParaRPr/>
          </a:p>
        </p:txBody>
      </p:sp>
      <p:sp>
        <p:nvSpPr>
          <p:cNvPr id="324" name="Google Shape;324;p46"/>
          <p:cNvSpPr txBox="1"/>
          <p:nvPr/>
        </p:nvSpPr>
        <p:spPr>
          <a:xfrm>
            <a:off x="8610600" y="2895600"/>
            <a:ext cx="184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 txBox="1"/>
          <p:nvPr/>
        </p:nvSpPr>
        <p:spPr>
          <a:xfrm>
            <a:off x="-19050" y="152400"/>
            <a:ext cx="9236075" cy="637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Contingency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operant conditioning: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“If I do </a:t>
            </a:r>
            <a:r>
              <a:rPr lang="en-US" sz="4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then </a:t>
            </a:r>
            <a:r>
              <a:rPr lang="en-US" sz="4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consistently follow”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*“If I am late to school, they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throw acid in my face” (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consequence type?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*“If I study, I </a:t>
            </a:r>
            <a:r>
              <a:rPr lang="en-US" sz="32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rewarded with a good grade”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consequence type?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*“If I behave in class, I’ll no longer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to sit next to _______”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consequence type?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Article on $ for AP scores</a:t>
            </a:r>
            <a:endParaRPr/>
          </a:p>
        </p:txBody>
      </p:sp>
      <p:sp>
        <p:nvSpPr>
          <p:cNvPr id="335" name="Google Shape;335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the positives outweigh the negatives?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/>
        </p:nvSpPr>
        <p:spPr>
          <a:xfrm>
            <a:off x="381000" y="1828800"/>
            <a:ext cx="8337550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offering an </a:t>
            </a:r>
            <a:r>
              <a:rPr lang="en-US" sz="4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extrinsic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reward for a behavior an individual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lang="en-US"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already willing to do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reduce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or her original, </a:t>
            </a:r>
            <a:r>
              <a:rPr lang="en-US" sz="4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intrinsic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motivation</a:t>
            </a:r>
            <a:endParaRPr/>
          </a:p>
        </p:txBody>
      </p:sp>
      <p:sp>
        <p:nvSpPr>
          <p:cNvPr id="342" name="Google Shape;342;p49"/>
          <p:cNvSpPr txBox="1"/>
          <p:nvPr/>
        </p:nvSpPr>
        <p:spPr>
          <a:xfrm>
            <a:off x="2819400" y="838200"/>
            <a:ext cx="4038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Overjustification Effect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0"/>
          <p:cNvSpPr txBox="1"/>
          <p:nvPr/>
        </p:nvSpPr>
        <p:spPr>
          <a:xfrm>
            <a:off x="1524000" y="685800"/>
            <a:ext cx="57150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Premack Principle</a:t>
            </a:r>
            <a:endParaRPr/>
          </a:p>
        </p:txBody>
      </p:sp>
      <p:sp>
        <p:nvSpPr>
          <p:cNvPr id="348" name="Google Shape;348;p50"/>
          <p:cNvSpPr txBox="1"/>
          <p:nvPr/>
        </p:nvSpPr>
        <p:spPr>
          <a:xfrm>
            <a:off x="823912" y="1905000"/>
            <a:ext cx="7329487" cy="243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you know what is reinforcing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lang="en-US" sz="32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particular individual</a:t>
            </a: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you can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that as a reward for a behavior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less likely to perform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Schedules of reinforcement</a:t>
            </a:r>
            <a:endParaRPr/>
          </a:p>
        </p:txBody>
      </p:sp>
      <p:sp>
        <p:nvSpPr>
          <p:cNvPr id="354" name="Google Shape;354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schedules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Partial or intermittent schedules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/>
          <p:nvPr/>
        </p:nvSpPr>
        <p:spPr>
          <a:xfrm>
            <a:off x="1787525" y="457200"/>
            <a:ext cx="57261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Schedules of Reinforcement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 Ratio (FR)</a:t>
            </a:r>
            <a:endParaRPr/>
          </a:p>
        </p:txBody>
      </p:sp>
      <p:sp>
        <p:nvSpPr>
          <p:cNvPr id="360" name="Google Shape;360;p52"/>
          <p:cNvSpPr txBox="1"/>
          <p:nvPr/>
        </p:nvSpPr>
        <p:spPr>
          <a:xfrm>
            <a:off x="1981200" y="4419600"/>
            <a:ext cx="5156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 credit in AP Psych?</a:t>
            </a:r>
            <a:endParaRPr/>
          </a:p>
        </p:txBody>
      </p:sp>
      <p:sp>
        <p:nvSpPr>
          <p:cNvPr id="361" name="Google Shape;361;p52"/>
          <p:cNvSpPr txBox="1"/>
          <p:nvPr/>
        </p:nvSpPr>
        <p:spPr>
          <a:xfrm>
            <a:off x="1828800" y="2209800"/>
            <a:ext cx="561498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consequence is delivered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a set # of responses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(Ex. every 4 lever presses)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/>
          <p:nvPr/>
        </p:nvSpPr>
        <p:spPr>
          <a:xfrm>
            <a:off x="0" y="533400"/>
            <a:ext cx="93757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Ratio (VR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/>
          </a:p>
        </p:txBody>
      </p:sp>
      <p:sp>
        <p:nvSpPr>
          <p:cNvPr id="367" name="Google Shape;367;p53"/>
          <p:cNvSpPr txBox="1"/>
          <p:nvPr/>
        </p:nvSpPr>
        <p:spPr>
          <a:xfrm>
            <a:off x="2209800" y="4038600"/>
            <a:ext cx="43576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Buying raffle tickets?</a:t>
            </a:r>
            <a:endParaRPr/>
          </a:p>
        </p:txBody>
      </p:sp>
      <p:sp>
        <p:nvSpPr>
          <p:cNvPr id="368" name="Google Shape;368;p53"/>
          <p:cNvSpPr txBox="1"/>
          <p:nvPr/>
        </p:nvSpPr>
        <p:spPr>
          <a:xfrm>
            <a:off x="2209800" y="5257800"/>
            <a:ext cx="49561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“door to door” sales?</a:t>
            </a:r>
            <a:endParaRPr/>
          </a:p>
        </p:txBody>
      </p:sp>
      <p:sp>
        <p:nvSpPr>
          <p:cNvPr id="369" name="Google Shape;369;p53"/>
          <p:cNvSpPr txBox="1"/>
          <p:nvPr/>
        </p:nvSpPr>
        <p:spPr>
          <a:xfrm>
            <a:off x="0" y="1524000"/>
            <a:ext cx="9102725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consequence is delivered after 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varying number of responses (ex: food arrives 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32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every four lever presses)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4"/>
          <p:cNvSpPr txBox="1"/>
          <p:nvPr/>
        </p:nvSpPr>
        <p:spPr>
          <a:xfrm>
            <a:off x="2133600" y="457200"/>
            <a:ext cx="45339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 Interval (FI)</a:t>
            </a:r>
            <a:endParaRPr/>
          </a:p>
        </p:txBody>
      </p:sp>
      <p:sp>
        <p:nvSpPr>
          <p:cNvPr id="375" name="Google Shape;375;p54"/>
          <p:cNvSpPr txBox="1"/>
          <p:nvPr/>
        </p:nvSpPr>
        <p:spPr>
          <a:xfrm>
            <a:off x="914400" y="4114800"/>
            <a:ext cx="741203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Going to work to get your paycheck?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Checking iPass for monthly grades?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Studying for a scheduled quiz?</a:t>
            </a:r>
            <a:endParaRPr/>
          </a:p>
        </p:txBody>
      </p:sp>
      <p:sp>
        <p:nvSpPr>
          <p:cNvPr id="376" name="Google Shape;376;p54"/>
          <p:cNvSpPr txBox="1"/>
          <p:nvPr/>
        </p:nvSpPr>
        <p:spPr>
          <a:xfrm>
            <a:off x="0" y="1295400"/>
            <a:ext cx="9144000" cy="243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consequence is delivered for the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response after a set amount of time has passed (ex: the rat presses the lever after 10 minutes and receives food)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/>
          <p:nvPr/>
        </p:nvSpPr>
        <p:spPr>
          <a:xfrm>
            <a:off x="1982787" y="685800"/>
            <a:ext cx="50895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Interval (VI)</a:t>
            </a:r>
            <a:endParaRPr/>
          </a:p>
        </p:txBody>
      </p:sp>
      <p:sp>
        <p:nvSpPr>
          <p:cNvPr id="382" name="Google Shape;382;p55"/>
          <p:cNvSpPr txBox="1"/>
          <p:nvPr/>
        </p:nvSpPr>
        <p:spPr>
          <a:xfrm>
            <a:off x="1828800" y="4495800"/>
            <a:ext cx="499427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Studying for a pop quiz?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5"/>
          <p:cNvSpPr txBox="1"/>
          <p:nvPr/>
        </p:nvSpPr>
        <p:spPr>
          <a:xfrm>
            <a:off x="0" y="1981200"/>
            <a:ext cx="91440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consequence is delivered for the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response after a varying amount of time has passed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1371600" y="685800"/>
            <a:ext cx="6616700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biggest name to associate with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operant conditioning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F. Skinner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More examples…</a:t>
            </a:r>
            <a:endParaRPr/>
          </a:p>
        </p:txBody>
      </p:sp>
      <p:sp>
        <p:nvSpPr>
          <p:cNvPr id="389" name="Google Shape;389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Checking your computer every afternoon, knowing your romantic partner typically sends you a note at 3:00 pm.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get a bonus whenever your boss sees you working diligently, but you never know when she might appear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given $100 for every 1,000 words in your newspaper articles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classes your teacher collects and grades the homework, but other classes the teacher does not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receive one ‘F’ for every time you spell ‘perceive’ incorrectly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8"/>
          <p:cNvSpPr txBox="1"/>
          <p:nvPr/>
        </p:nvSpPr>
        <p:spPr>
          <a:xfrm>
            <a:off x="2209800" y="381000"/>
            <a:ext cx="45974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might we condition a chimp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work on an assembly line?</a:t>
            </a:r>
            <a:endParaRPr/>
          </a:p>
        </p:txBody>
      </p:sp>
      <p:pic>
        <p:nvPicPr>
          <p:cNvPr id="401" name="Google Shape;40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371600"/>
            <a:ext cx="1852612" cy="31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524000"/>
            <a:ext cx="59404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9"/>
          <p:cNvSpPr txBox="1">
            <a:spLocks noGrp="1"/>
          </p:cNvSpPr>
          <p:nvPr>
            <p:ph type="title" idx="4294967295"/>
          </p:nvPr>
        </p:nvSpPr>
        <p:spPr>
          <a:xfrm>
            <a:off x="6553200" y="1600200"/>
            <a:ext cx="2209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Poker chips normally have little or no value for chimpanzees, but this chimp will work hard to earn them once he learns that the “Chimp-O-Mat” will dispense food in exchange for them.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09" name="Google Shape;409;p59" descr="DC306F08-15_poker_chi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57200"/>
            <a:ext cx="6067425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"/>
          <p:cNvSpPr txBox="1"/>
          <p:nvPr/>
        </p:nvSpPr>
        <p:spPr>
          <a:xfrm>
            <a:off x="609600" y="457200"/>
            <a:ext cx="7905750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“Chimp-o-mat”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illustrates the distinction between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reinforcers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are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naturally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reinforcing (food, water,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perhaps companionship/security), and</a:t>
            </a:r>
            <a:endParaRPr/>
          </a:p>
        </p:txBody>
      </p:sp>
      <p:sp>
        <p:nvSpPr>
          <p:cNvPr id="415" name="Google Shape;415;p60"/>
          <p:cNvSpPr txBox="1"/>
          <p:nvPr/>
        </p:nvSpPr>
        <p:spPr>
          <a:xfrm>
            <a:off x="990600" y="4495800"/>
            <a:ext cx="72390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Secondary reinforcers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the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has to </a:t>
            </a:r>
            <a:r>
              <a:rPr lang="en-US" sz="4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value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Operant conditioning loose ends</a:t>
            </a:r>
            <a:endParaRPr/>
          </a:p>
        </p:txBody>
      </p:sp>
      <p:sp>
        <p:nvSpPr>
          <p:cNvPr id="421" name="Google Shape;421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Superstitious behavior?</a:t>
            </a:r>
            <a:endParaRPr/>
          </a:p>
          <a:p>
            <a:pPr marL="34290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Instinctual drift?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9100" y="-171450"/>
            <a:ext cx="9982200" cy="72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/>
          <p:nvPr/>
        </p:nvSpPr>
        <p:spPr>
          <a:xfrm>
            <a:off x="838200" y="533400"/>
            <a:ext cx="768985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changed your mind?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‘0’ meaning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completely disagree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‘10’ meaning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completely agree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assign a number to the following:</a:t>
            </a:r>
            <a:endParaRPr/>
          </a:p>
        </p:txBody>
      </p:sp>
      <p:sp>
        <p:nvSpPr>
          <p:cNvPr id="438" name="Google Shape;438;p64"/>
          <p:cNvSpPr txBox="1"/>
          <p:nvPr/>
        </p:nvSpPr>
        <p:spPr>
          <a:xfrm>
            <a:off x="747712" y="2438400"/>
            <a:ext cx="7985125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can’t know what’s going on in anyone’s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mind, so we should just focus on what we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see – that is, </a:t>
            </a:r>
            <a:r>
              <a:rPr lang="en-US" sz="32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observable behaviors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5"/>
          <p:cNvSpPr txBox="1"/>
          <p:nvPr/>
        </p:nvSpPr>
        <p:spPr>
          <a:xfrm>
            <a:off x="922337" y="1295400"/>
            <a:ext cx="72009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“Operant Conditioning”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 Presentation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 descr="249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00"/>
            <a:ext cx="5791200" cy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6096000" y="838200"/>
            <a:ext cx="29575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B.F. Skinner 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operant conditioning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248400" y="3276600"/>
            <a:ext cx="2339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will does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exist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6172200" y="2057400"/>
            <a:ext cx="19970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*Behaviorism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6118225" y="4800600"/>
            <a:ext cx="30257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*you’re the product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consequences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experienced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600200"/>
            <a:ext cx="1914525" cy="31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3810000" y="381000"/>
            <a:ext cx="47244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</a:t>
            </a: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operantly condition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little one to press a lever?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267200"/>
            <a:ext cx="3071812" cy="22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381000" y="1828800"/>
            <a:ext cx="18605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Acquisition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685800" y="2895600"/>
            <a:ext cx="23050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Generalization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5800" y="3657600"/>
            <a:ext cx="23225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Discrimination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5791200" y="5638800"/>
            <a:ext cx="21685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Extinction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5400" y="2133600"/>
            <a:ext cx="14732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/>
        </p:nvSpPr>
        <p:spPr>
          <a:xfrm>
            <a:off x="276225" y="533400"/>
            <a:ext cx="8596312" cy="550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Acquisition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kitten is now pressing the lever;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 has “acquired” conditioning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Generalization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kitten begins pressing other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levers or objects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Discrimination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kitten </a:t>
            </a:r>
            <a:r>
              <a:rPr lang="en-US" sz="32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generalize; she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“discriminates” between one type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lever and another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Extinction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we decondition the kitten,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extinguishing the learned response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Spontaneous Recovery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brief “flashback” 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earlier conditioning even after extinction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5"/>
          <p:cNvGrpSpPr/>
          <p:nvPr/>
        </p:nvGrpSpPr>
        <p:grpSpPr>
          <a:xfrm>
            <a:off x="1143000" y="1676400"/>
            <a:ext cx="6858000" cy="3506787"/>
            <a:chOff x="0" y="0"/>
            <a:chExt cx="5510212" cy="3506787"/>
          </a:xfrm>
        </p:grpSpPr>
        <p:sp>
          <p:nvSpPr>
            <p:cNvPr id="172" name="Google Shape;172;p25"/>
            <p:cNvSpPr txBox="1"/>
            <p:nvPr/>
          </p:nvSpPr>
          <p:spPr>
            <a:xfrm>
              <a:off x="0" y="0"/>
              <a:ext cx="5510212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" name="Google Shape;173;p25"/>
            <p:cNvGrpSpPr/>
            <p:nvPr/>
          </p:nvGrpSpPr>
          <p:grpSpPr>
            <a:xfrm>
              <a:off x="0" y="0"/>
              <a:ext cx="2938462" cy="3506787"/>
              <a:chOff x="0" y="0"/>
              <a:chExt cx="2938462" cy="3506787"/>
            </a:xfrm>
          </p:grpSpPr>
          <p:sp>
            <p:nvSpPr>
              <p:cNvPr id="174" name="Google Shape;174;p25"/>
              <p:cNvSpPr txBox="1"/>
              <p:nvPr/>
            </p:nvSpPr>
            <p:spPr>
              <a:xfrm>
                <a:off x="0" y="0"/>
                <a:ext cx="2938462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5"/>
              <p:cNvSpPr txBox="1"/>
              <p:nvPr/>
            </p:nvSpPr>
            <p:spPr>
              <a:xfrm>
                <a:off x="0" y="0"/>
                <a:ext cx="2938462" cy="3506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sz="2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  <a:endParaRPr/>
              </a:p>
            </p:txBody>
          </p:sp>
        </p:grpSp>
      </p:grpSp>
      <p:pic>
        <p:nvPicPr>
          <p:cNvPr id="176" name="Google Shape;176;p25" descr="40525_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-914400"/>
            <a:ext cx="7772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3429000" y="381000"/>
            <a:ext cx="46307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Generalization!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6"/>
          <p:cNvGrpSpPr/>
          <p:nvPr/>
        </p:nvGrpSpPr>
        <p:grpSpPr>
          <a:xfrm>
            <a:off x="1143000" y="1676400"/>
            <a:ext cx="6858000" cy="3506787"/>
            <a:chOff x="0" y="0"/>
            <a:chExt cx="5510212" cy="3506787"/>
          </a:xfrm>
        </p:grpSpPr>
        <p:sp>
          <p:nvSpPr>
            <p:cNvPr id="183" name="Google Shape;183;p26"/>
            <p:cNvSpPr txBox="1"/>
            <p:nvPr/>
          </p:nvSpPr>
          <p:spPr>
            <a:xfrm>
              <a:off x="0" y="0"/>
              <a:ext cx="5510212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" name="Google Shape;184;p26"/>
            <p:cNvGrpSpPr/>
            <p:nvPr/>
          </p:nvGrpSpPr>
          <p:grpSpPr>
            <a:xfrm>
              <a:off x="0" y="0"/>
              <a:ext cx="2938462" cy="3506787"/>
              <a:chOff x="0" y="0"/>
              <a:chExt cx="2938462" cy="3506787"/>
            </a:xfrm>
          </p:grpSpPr>
          <p:sp>
            <p:nvSpPr>
              <p:cNvPr id="185" name="Google Shape;185;p26"/>
              <p:cNvSpPr txBox="1"/>
              <p:nvPr/>
            </p:nvSpPr>
            <p:spPr>
              <a:xfrm>
                <a:off x="0" y="0"/>
                <a:ext cx="2938462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6"/>
              <p:cNvSpPr txBox="1"/>
              <p:nvPr/>
            </p:nvSpPr>
            <p:spPr>
              <a:xfrm>
                <a:off x="0" y="0"/>
                <a:ext cx="2938462" cy="3506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sz="2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r>
                  <a:rPr lang="en-US" sz="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  <a:endParaRPr/>
              </a:p>
            </p:txBody>
          </p:sp>
        </p:grpSp>
      </p:grpSp>
      <p:pic>
        <p:nvPicPr>
          <p:cNvPr id="187" name="Google Shape;187;p26" descr="25189_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-838200"/>
            <a:ext cx="72390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1330</Words>
  <Application>Microsoft Macintosh PowerPoint</Application>
  <PresentationFormat>On-screen Show (4:3)</PresentationFormat>
  <Paragraphs>305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Default Design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Videos: Shaping</vt:lpstr>
      <vt:lpstr>Types of Consequences</vt:lpstr>
      <vt:lpstr>PowerPoint Presentation</vt:lpstr>
      <vt:lpstr>Reinforcement vs. Punishment</vt:lpstr>
      <vt:lpstr>PowerPoint Presentation</vt:lpstr>
      <vt:lpstr>PowerPoint Presentation</vt:lpstr>
      <vt:lpstr>Positive Punishment</vt:lpstr>
      <vt:lpstr>PowerPoint Presentation</vt:lpstr>
      <vt:lpstr>PowerPoint Presentation</vt:lpstr>
      <vt:lpstr>PowerPoint Presentation</vt:lpstr>
      <vt:lpstr>PowerPoint Presentation</vt:lpstr>
      <vt:lpstr>Examples of positive reinforcement?</vt:lpstr>
      <vt:lpstr>PowerPoint Presentation</vt:lpstr>
      <vt:lpstr>PowerPoint Presentation</vt:lpstr>
      <vt:lpstr>PowerPoint Presentation</vt:lpstr>
      <vt:lpstr>Negative Reinforcement…</vt:lpstr>
      <vt:lpstr>PowerPoint Presentation</vt:lpstr>
      <vt:lpstr>PowerPoint Presentation</vt:lpstr>
      <vt:lpstr>Homework Examples</vt:lpstr>
      <vt:lpstr>PowerPoint Presentation</vt:lpstr>
      <vt:lpstr>Contingency in Operant Conditioning </vt:lpstr>
      <vt:lpstr>PowerPoint Presentation</vt:lpstr>
      <vt:lpstr>Article on $ for AP scores</vt:lpstr>
      <vt:lpstr>PowerPoint Presentation</vt:lpstr>
      <vt:lpstr>PowerPoint Presentation</vt:lpstr>
      <vt:lpstr>Schedules of reinforcement</vt:lpstr>
      <vt:lpstr>PowerPoint Presentation</vt:lpstr>
      <vt:lpstr>PowerPoint Presentation</vt:lpstr>
      <vt:lpstr>PowerPoint Presentation</vt:lpstr>
      <vt:lpstr>PowerPoint Presentation</vt:lpstr>
      <vt:lpstr>More examples…</vt:lpstr>
      <vt:lpstr>PowerPoint Presentation</vt:lpstr>
      <vt:lpstr>PowerPoint Presentation</vt:lpstr>
      <vt:lpstr>Poker chips normally have little or no value for chimpanzees, but this chimp will work hard to earn them once he learns that the “Chimp-O-Mat” will dispense food in exchange for them. </vt:lpstr>
      <vt:lpstr>PowerPoint Presentation</vt:lpstr>
      <vt:lpstr>Operant conditioning loose ends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Summers, Berta Jane</cp:lastModifiedBy>
  <cp:revision>8</cp:revision>
  <cp:lastPrinted>2018-12-14T17:34:44Z</cp:lastPrinted>
  <dcterms:modified xsi:type="dcterms:W3CDTF">2019-01-02T12:17:16Z</dcterms:modified>
</cp:coreProperties>
</file>