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5" r:id="rId2"/>
  </p:sldMasterIdLst>
  <p:notesMasterIdLst>
    <p:notesMasterId r:id="rId26"/>
  </p:notesMasterIdLst>
  <p:sldIdLst>
    <p:sldId id="277" r:id="rId3"/>
    <p:sldId id="276" r:id="rId4"/>
    <p:sldId id="268" r:id="rId5"/>
    <p:sldId id="269" r:id="rId6"/>
    <p:sldId id="270" r:id="rId7"/>
    <p:sldId id="278" r:id="rId8"/>
    <p:sldId id="271" r:id="rId9"/>
    <p:sldId id="272" r:id="rId10"/>
    <p:sldId id="273" r:id="rId11"/>
    <p:sldId id="274" r:id="rId12"/>
    <p:sldId id="275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9"/>
    <p:restoredTop sz="94673"/>
  </p:normalViewPr>
  <p:slideViewPr>
    <p:cSldViewPr snapToGrid="0" snapToObjects="1">
      <p:cViewPr varScale="1">
        <p:scale>
          <a:sx n="85" d="100"/>
          <a:sy n="85" d="100"/>
        </p:scale>
        <p:origin x="192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3BE2D-72FF-3C44-A6C4-14144E4EEA09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B8E2C-C637-F342-9AA8-2D4B5D5BA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93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2864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6292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8E4A835-F101-AA4A-81E4-934131192C46}" type="slidenum">
              <a:rPr lang="en-US" altLang="en-US" sz="1200">
                <a:solidFill>
                  <a:prstClr val="black"/>
                </a:solidFill>
              </a:rPr>
              <a:pPr/>
              <a:t>14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49154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b="1"/>
          </a:p>
        </p:txBody>
      </p:sp>
    </p:spTree>
    <p:extLst>
      <p:ext uri="{BB962C8B-B14F-4D97-AF65-F5344CB8AC3E}">
        <p14:creationId xmlns:p14="http://schemas.microsoft.com/office/powerpoint/2010/main" val="1088978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31B91E1-1807-BC42-851F-2E90AE2C9401}" type="slidenum">
              <a:rPr lang="en-US" altLang="en-US" sz="1200">
                <a:solidFill>
                  <a:prstClr val="black"/>
                </a:solidFill>
              </a:rPr>
              <a:pPr/>
              <a:t>17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53250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b="1"/>
          </a:p>
        </p:txBody>
      </p:sp>
    </p:spTree>
    <p:extLst>
      <p:ext uri="{BB962C8B-B14F-4D97-AF65-F5344CB8AC3E}">
        <p14:creationId xmlns:p14="http://schemas.microsoft.com/office/powerpoint/2010/main" val="1236000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6D4533-499D-DB47-9458-6B8B3680C8E1}" type="datetime1">
              <a:rPr lang="en-US" altLang="en-US"/>
              <a:pPr/>
              <a:t>10/18/18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3CED2F-927F-F34B-B181-18FB394AF29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46784B-C0A1-D74A-865D-26CEA619DEA2}" type="datetime1">
              <a:rPr lang="en-US" altLang="en-US"/>
              <a:pPr/>
              <a:t>10/18/18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1721F-B684-D442-A147-BF982730FF5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C12765-C5D9-484F-9115-E2D1DD45CE71}" type="datetime1">
              <a:rPr lang="en-US" altLang="en-US"/>
              <a:pPr/>
              <a:t>10/18/18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AFC96-4E20-3C4C-9915-3A53506F26C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CB08D2F-2EBA-D747-ADD0-05E55AF0106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D330F27-DD8B-AA44-8103-D4256095D7F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8A01F374-8EBA-4A4F-A3A5-8DE3660F9B2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6D4533-499D-DB47-9458-6B8B3680C8E1}" type="datetime1">
              <a:rPr lang="en-US" altLang="en-US"/>
              <a:pPr/>
              <a:t>10/18/18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3CED2F-927F-F34B-B181-18FB394AF29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6B4809-8959-D746-AF12-90EF435D8630}" type="datetime1">
              <a:rPr lang="en-US" altLang="en-US"/>
              <a:pPr/>
              <a:t>10/18/18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57AB0-EF11-834F-91B4-BEC7AC6DF7B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79C141-7468-454F-9D42-80B04D33C7BF}" type="datetime1">
              <a:rPr lang="en-US" altLang="en-US"/>
              <a:pPr/>
              <a:t>10/18/18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59CE65-C914-D743-A858-AE337B47863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914DB7-6B3B-F441-85AE-01D77114EA76}" type="datetime1">
              <a:rPr lang="en-US" altLang="en-US"/>
              <a:pPr/>
              <a:t>10/18/18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9D9E20-B312-2847-9ECD-D882499F2C6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7C7002-E169-924F-AF28-81A28172331F}" type="datetime1">
              <a:rPr lang="en-US" altLang="en-US"/>
              <a:pPr/>
              <a:t>10/18/18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D49BAC-53BF-F04E-BC05-006D82AF1DB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6B4809-8959-D746-AF12-90EF435D8630}" type="datetime1">
              <a:rPr lang="en-US" altLang="en-US"/>
              <a:pPr/>
              <a:t>10/18/18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57AB0-EF11-834F-91B4-BEC7AC6DF7B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33954C-6B2E-164C-B87F-FCD64497B43C}" type="datetime1">
              <a:rPr lang="en-US" altLang="en-US"/>
              <a:pPr/>
              <a:t>10/18/18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A8C21E-AD8B-2043-9C64-9EFCFD370A5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D2D5DC-FB1B-E74D-933E-B2AE808A8974}" type="datetime1">
              <a:rPr lang="en-US" altLang="en-US"/>
              <a:pPr/>
              <a:t>10/18/18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D70957-C9C0-7C49-A8AE-D432408134C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888295-4540-7D4D-9A64-727252910D6D}" type="datetime1">
              <a:rPr lang="en-US" altLang="en-US"/>
              <a:pPr/>
              <a:t>10/18/18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44478-24A8-AA4A-BCDF-61E2173F419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E2E569-AF4E-4545-A7B0-A368DE30A9A7}" type="datetime1">
              <a:rPr lang="en-US" altLang="en-US"/>
              <a:pPr/>
              <a:t>10/18/18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5E25C-8C0D-614F-AD58-9D50B63A54F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46784B-C0A1-D74A-865D-26CEA619DEA2}" type="datetime1">
              <a:rPr lang="en-US" altLang="en-US"/>
              <a:pPr/>
              <a:t>10/18/18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1721F-B684-D442-A147-BF982730FF5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C12765-C5D9-484F-9115-E2D1DD45CE71}" type="datetime1">
              <a:rPr lang="en-US" altLang="en-US"/>
              <a:pPr/>
              <a:t>10/18/18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AFC96-4E20-3C4C-9915-3A53506F26C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CB08D2F-2EBA-D747-ADD0-05E55AF0106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D330F27-DD8B-AA44-8103-D4256095D7F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8A01F374-8EBA-4A4F-A3A5-8DE3660F9B2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79C141-7468-454F-9D42-80B04D33C7BF}" type="datetime1">
              <a:rPr lang="en-US" altLang="en-US"/>
              <a:pPr/>
              <a:t>10/18/18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59CE65-C914-D743-A858-AE337B47863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914DB7-6B3B-F441-85AE-01D77114EA76}" type="datetime1">
              <a:rPr lang="en-US" altLang="en-US"/>
              <a:pPr/>
              <a:t>10/18/18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9D9E20-B312-2847-9ECD-D882499F2C6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7C7002-E169-924F-AF28-81A28172331F}" type="datetime1">
              <a:rPr lang="en-US" altLang="en-US"/>
              <a:pPr/>
              <a:t>10/18/18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D49BAC-53BF-F04E-BC05-006D82AF1DB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33954C-6B2E-164C-B87F-FCD64497B43C}" type="datetime1">
              <a:rPr lang="en-US" altLang="en-US"/>
              <a:pPr/>
              <a:t>10/18/18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A8C21E-AD8B-2043-9C64-9EFCFD370A5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D2D5DC-FB1B-E74D-933E-B2AE808A8974}" type="datetime1">
              <a:rPr lang="en-US" altLang="en-US"/>
              <a:pPr/>
              <a:t>10/18/18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D70957-C9C0-7C49-A8AE-D432408134C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888295-4540-7D4D-9A64-727252910D6D}" type="datetime1">
              <a:rPr lang="en-US" altLang="en-US"/>
              <a:pPr/>
              <a:t>10/18/18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44478-24A8-AA4A-BCDF-61E2173F419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E2E569-AF4E-4545-A7B0-A368DE30A9A7}" type="datetime1">
              <a:rPr lang="en-US" altLang="en-US"/>
              <a:pPr/>
              <a:t>10/18/18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5E25C-8C0D-614F-AD58-9D50B63A54F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8.xml"/><Relationship Id="rId15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E1FC5D-294C-2E49-A661-B66444664CB5}" type="datetime1">
              <a:rPr lang="en-US" altLang="en-US"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10/18/18</a:t>
            </a:fld>
            <a:endParaRPr lang="en-US" altLang="en-US"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8B63805-5571-7647-B2FA-F351ED20CF0F}" type="slidenum">
              <a:rPr lang="en-US" altLang="en-US"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6665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E1FC5D-294C-2E49-A661-B66444664CB5}" type="datetime1">
              <a:rPr lang="en-US" altLang="en-US"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10/18/18</a:t>
            </a:fld>
            <a:endParaRPr lang="en-US" altLang="en-US"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8B63805-5571-7647-B2FA-F351ED20CF0F}" type="slidenum">
              <a:rPr lang="en-US" altLang="en-US"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4247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www.youtube.com/watch?v=nvB9hAarzw4&amp;list=PLKhxxS-U3QxnhfXBYcjfLNtAjXAX_ZZ_3&amp;index=2&amp;t=0s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gif"/><Relationship Id="rId3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gif"/><Relationship Id="rId3" Type="http://schemas.openxmlformats.org/officeDocument/2006/relationships/image" Target="../media/image24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gif"/><Relationship Id="rId3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gif"/><Relationship Id="rId3" Type="http://schemas.openxmlformats.org/officeDocument/2006/relationships/image" Target="../media/image29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gif"/><Relationship Id="rId3" Type="http://schemas.openxmlformats.org/officeDocument/2006/relationships/image" Target="../media/image31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https://www.youtube.com/watch?v=N2apCx1rlIQ&amp;index=3&amp;list=PLKhxxS-U3QxnhfXBYcjfLNtAjXAX_ZZ_3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0" name="Google Shape;580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2800" y="-838200"/>
            <a:ext cx="55372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818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latin typeface="Palatino Linotype" charset="0"/>
              </a:rPr>
              <a:t>MRI Scan</a:t>
            </a:r>
          </a:p>
        </p:txBody>
      </p:sp>
      <p:sp>
        <p:nvSpPr>
          <p:cNvPr id="73730" name="Rectangle 3"/>
          <p:cNvSpPr>
            <a:spLocks noChangeArrowheads="1"/>
          </p:cNvSpPr>
          <p:nvPr/>
        </p:nvSpPr>
        <p:spPr bwMode="auto">
          <a:xfrm>
            <a:off x="1981200" y="1371600"/>
            <a:ext cx="3886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  <a:buFont typeface="Wingdings" charset="2"/>
              <a:buNone/>
            </a:pPr>
            <a:r>
              <a:rPr lang="en-US" altLang="en-US">
                <a:solidFill>
                  <a:srgbClr val="0000FF"/>
                </a:solidFill>
                <a:latin typeface="Palatino Linotype" charset="0"/>
              </a:rPr>
              <a:t>MRI (magnetic resonance imaging)</a:t>
            </a:r>
            <a:r>
              <a:rPr lang="en-US" altLang="en-US">
                <a:solidFill>
                  <a:prstClr val="black"/>
                </a:solidFill>
                <a:latin typeface="Palatino Linotype" charset="0"/>
              </a:rPr>
              <a:t> uses magnetic fields and radio waves to produce computer-generated images that distinguish among different types of brain tissue. Top images show ventricular enlargement in a schizophrenic patient. Bottom image shows brain regions when a participants lies.</a:t>
            </a:r>
          </a:p>
        </p:txBody>
      </p:sp>
      <p:pic>
        <p:nvPicPr>
          <p:cNvPr id="73731" name="Picture 4" descr="12673_MyersPsy8e_f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788" y="1547813"/>
            <a:ext cx="4113212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2" name="Picture 5" descr="12673_MyersPsy8e_f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788" y="4098926"/>
            <a:ext cx="4113212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3" name="Text Box 6"/>
          <p:cNvSpPr txBox="1">
            <a:spLocks noChangeArrowheads="1"/>
          </p:cNvSpPr>
          <p:nvPr/>
        </p:nvSpPr>
        <p:spPr bwMode="auto">
          <a:xfrm>
            <a:off x="6096001" y="3581401"/>
            <a:ext cx="33829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prstClr val="black"/>
                </a:solidFill>
              </a:rPr>
              <a:t>Both photos from Daniel Weinberger, M.D., CBDB, NIMH</a:t>
            </a:r>
          </a:p>
        </p:txBody>
      </p:sp>
      <p:sp>
        <p:nvSpPr>
          <p:cNvPr id="73734" name="Text Box 7"/>
          <p:cNvSpPr txBox="1">
            <a:spLocks noChangeArrowheads="1"/>
          </p:cNvSpPr>
          <p:nvPr/>
        </p:nvSpPr>
        <p:spPr bwMode="auto">
          <a:xfrm>
            <a:off x="6096000" y="5867401"/>
            <a:ext cx="172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prstClr val="black"/>
                </a:solidFill>
                <a:latin typeface="Times New Roman" charset="0"/>
              </a:rPr>
              <a:t>James Salzano/ Salzano Photo</a:t>
            </a:r>
          </a:p>
        </p:txBody>
      </p:sp>
      <p:sp>
        <p:nvSpPr>
          <p:cNvPr id="73735" name="Text Box 8"/>
          <p:cNvSpPr txBox="1">
            <a:spLocks noChangeArrowheads="1"/>
          </p:cNvSpPr>
          <p:nvPr/>
        </p:nvSpPr>
        <p:spPr bwMode="auto">
          <a:xfrm>
            <a:off x="8534400" y="5867401"/>
            <a:ext cx="18684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prstClr val="black"/>
                </a:solidFill>
                <a:latin typeface="Times New Roman" charset="0"/>
              </a:rPr>
              <a:t>Lucy Reading/ Lucy Illustrations</a:t>
            </a:r>
          </a:p>
        </p:txBody>
      </p:sp>
    </p:spTree>
    <p:extLst>
      <p:ext uri="{BB962C8B-B14F-4D97-AF65-F5344CB8AC3E}">
        <p14:creationId xmlns:p14="http://schemas.microsoft.com/office/powerpoint/2010/main" val="105024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P.E.T. vs. </a:t>
            </a:r>
            <a:r>
              <a:rPr lang="en-US" altLang="en-US" dirty="0">
                <a:hlinkClick r:id="rId2"/>
              </a:rPr>
              <a:t>fMRI</a:t>
            </a:r>
            <a:endParaRPr lang="en-US" altLang="en-US" dirty="0"/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7475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676400"/>
            <a:ext cx="47593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538" y="2514600"/>
            <a:ext cx="4589462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057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omic Sans MS" charset="0"/>
              </a:rPr>
              <a:t>The Nervous System</a:t>
            </a:r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4800" y="215901"/>
            <a:ext cx="9182100" cy="4765675"/>
          </a:xfrm>
        </p:spPr>
      </p:pic>
    </p:spTree>
    <p:extLst>
      <p:ext uri="{BB962C8B-B14F-4D97-AF65-F5344CB8AC3E}">
        <p14:creationId xmlns:p14="http://schemas.microsoft.com/office/powerpoint/2010/main" val="51343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omic Sans MS" charset="0"/>
              </a:rPr>
              <a:t>Central Nervous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sz="5400">
                <a:latin typeface="Comic Sans MS" charset="0"/>
              </a:rPr>
              <a:t>The Brain and spinal cord</a:t>
            </a:r>
          </a:p>
          <a:p>
            <a:r>
              <a:rPr lang="en-US" altLang="en-US" sz="5400">
                <a:latin typeface="Comic Sans MS" charset="0"/>
              </a:rPr>
              <a:t>CNS</a:t>
            </a:r>
          </a:p>
        </p:txBody>
      </p:sp>
      <p:pic>
        <p:nvPicPr>
          <p:cNvPr id="5" name="Content Placeholder 4" descr="cartoon_brain_floating_display_hg_clr.gi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0" y="2057400"/>
            <a:ext cx="3748088" cy="3748088"/>
          </a:xfrm>
        </p:spPr>
      </p:pic>
    </p:spTree>
    <p:extLst>
      <p:ext uri="{BB962C8B-B14F-4D97-AF65-F5344CB8AC3E}">
        <p14:creationId xmlns:p14="http://schemas.microsoft.com/office/powerpoint/2010/main" val="69597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latin typeface="Palatino Linotype" charset="0"/>
              </a:rPr>
              <a:t>Central Nervous System</a:t>
            </a:r>
          </a:p>
        </p:txBody>
      </p:sp>
      <p:pic>
        <p:nvPicPr>
          <p:cNvPr id="48130" name="Picture 3" descr="figure-03-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428875"/>
            <a:ext cx="6553200" cy="372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ext Box 4"/>
          <p:cNvSpPr txBox="1">
            <a:spLocks noChangeArrowheads="1"/>
          </p:cNvSpPr>
          <p:nvPr/>
        </p:nvSpPr>
        <p:spPr bwMode="auto">
          <a:xfrm>
            <a:off x="3657601" y="1527176"/>
            <a:ext cx="48355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prstClr val="black"/>
                </a:solidFill>
                <a:latin typeface="Palatino Linotype" charset="0"/>
              </a:rPr>
              <a:t>The Spinal Cord and Reflexes</a:t>
            </a:r>
          </a:p>
        </p:txBody>
      </p:sp>
      <p:sp>
        <p:nvSpPr>
          <p:cNvPr id="48132" name="Text Box 5"/>
          <p:cNvSpPr txBox="1">
            <a:spLocks noChangeArrowheads="1"/>
          </p:cNvSpPr>
          <p:nvPr/>
        </p:nvSpPr>
        <p:spPr bwMode="auto">
          <a:xfrm>
            <a:off x="4257675" y="6118226"/>
            <a:ext cx="1733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prstClr val="black"/>
                </a:solidFill>
                <a:latin typeface="Palatino Linotype" charset="0"/>
              </a:rPr>
              <a:t>Simple Reflex</a:t>
            </a:r>
          </a:p>
        </p:txBody>
      </p:sp>
      <p:pic>
        <p:nvPicPr>
          <p:cNvPr id="48133" name="Picture 6" descr="C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1" y="3352801"/>
            <a:ext cx="1325563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76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omic Sans MS" charset="0"/>
              </a:rPr>
              <a:t>Reflexes</a:t>
            </a:r>
          </a:p>
        </p:txBody>
      </p:sp>
      <p:pic>
        <p:nvPicPr>
          <p:cNvPr id="5" name="Content Placeholder 4" descr="doctor_testing_reflexes_hg_clr.gi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200" y="1828800"/>
            <a:ext cx="3333750" cy="33337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0" y="1600201"/>
            <a:ext cx="4038600" cy="4525963"/>
          </a:xfrm>
        </p:spPr>
        <p:txBody>
          <a:bodyPr/>
          <a:lstStyle/>
          <a:p>
            <a:r>
              <a:rPr lang="en-US" altLang="en-US">
                <a:latin typeface="Comic Sans MS" charset="0"/>
              </a:rPr>
              <a:t>Normally, sensory (afferent) neurons take info up through spine to the brain.</a:t>
            </a:r>
          </a:p>
          <a:p>
            <a:r>
              <a:rPr lang="en-US" altLang="en-US">
                <a:latin typeface="Comic Sans MS" charset="0"/>
              </a:rPr>
              <a:t>Some reactions occur when sensory neurons reach just the spinal cord.</a:t>
            </a:r>
          </a:p>
          <a:p>
            <a:r>
              <a:rPr lang="en-US" altLang="en-US">
                <a:latin typeface="Comic Sans MS" charset="0"/>
              </a:rPr>
              <a:t>Survival adaptation.</a:t>
            </a:r>
          </a:p>
        </p:txBody>
      </p:sp>
    </p:spTree>
    <p:extLst>
      <p:ext uri="{BB962C8B-B14F-4D97-AF65-F5344CB8AC3E}">
        <p14:creationId xmlns:p14="http://schemas.microsoft.com/office/powerpoint/2010/main" val="161337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omic Sans MS" charset="0"/>
              </a:rPr>
              <a:t>Peripheral Nervous System</a:t>
            </a:r>
          </a:p>
        </p:txBody>
      </p:sp>
      <p:pic>
        <p:nvPicPr>
          <p:cNvPr id="5" name="Content Placeholder 4" descr="headless_horseman_swing_sword_hg_clr.gi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381000"/>
            <a:ext cx="2971800" cy="37147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>
                <a:latin typeface="Comic Sans MS" charset="0"/>
              </a:rPr>
              <a:t>All nerves that are not encased in bone.</a:t>
            </a:r>
          </a:p>
          <a:p>
            <a:r>
              <a:rPr lang="en-US" altLang="en-US">
                <a:latin typeface="Comic Sans MS" charset="0"/>
              </a:rPr>
              <a:t>Everything but the brain and spinal cord.</a:t>
            </a:r>
          </a:p>
          <a:p>
            <a:r>
              <a:rPr lang="en-US" altLang="en-US">
                <a:latin typeface="Comic Sans MS" charset="0"/>
              </a:rPr>
              <a:t>Is divided into two categories</a:t>
            </a:r>
            <a:r>
              <a:rPr lang="en-US" altLang="en-US"/>
              <a:t>…</a:t>
            </a:r>
            <a:r>
              <a:rPr lang="en-US" altLang="en-US">
                <a:latin typeface="Comic Sans MS" charset="0"/>
              </a:rPr>
              <a:t>.</a:t>
            </a:r>
            <a:r>
              <a:rPr lang="en-US" altLang="en-US" b="1">
                <a:latin typeface="Comic Sans MS" charset="0"/>
              </a:rPr>
              <a:t>somatic</a:t>
            </a:r>
            <a:r>
              <a:rPr lang="en-US" altLang="en-US">
                <a:latin typeface="Comic Sans MS" charset="0"/>
              </a:rPr>
              <a:t> and </a:t>
            </a:r>
            <a:r>
              <a:rPr lang="en-US" altLang="en-US" b="1">
                <a:latin typeface="Comic Sans MS" charset="0"/>
              </a:rPr>
              <a:t>autonomic</a:t>
            </a:r>
            <a:r>
              <a:rPr lang="en-US" altLang="en-US">
                <a:latin typeface="Comic Sans MS" charset="0"/>
              </a:rPr>
              <a:t>.</a:t>
            </a:r>
          </a:p>
        </p:txBody>
      </p:sp>
      <p:pic>
        <p:nvPicPr>
          <p:cNvPr id="6" name="Picture 5" descr="MC-cattails_2005_mayjun_neuropathy_TC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4038600"/>
            <a:ext cx="1831975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176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latin typeface="Palatino Linotype" charset="0"/>
              </a:rPr>
              <a:t>Peripheral Nervous System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66913" y="1524000"/>
            <a:ext cx="8229600" cy="2895600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altLang="en-US" sz="2800">
                <a:solidFill>
                  <a:srgbClr val="0000FF"/>
                </a:solidFill>
                <a:latin typeface="Palatino Linotype" charset="0"/>
              </a:rPr>
              <a:t>Somatic Nervous System:</a:t>
            </a:r>
            <a:r>
              <a:rPr lang="en-US" altLang="en-US" sz="2800">
                <a:solidFill>
                  <a:srgbClr val="6600CC"/>
                </a:solidFill>
                <a:latin typeface="Palatino Linotype" charset="0"/>
              </a:rPr>
              <a:t> </a:t>
            </a:r>
            <a:r>
              <a:rPr lang="en-US" altLang="en-US" sz="2800">
                <a:latin typeface="Palatino Linotype" charset="0"/>
              </a:rPr>
              <a:t>The division of the peripheral nervous system that controls the body</a:t>
            </a:r>
            <a:r>
              <a:rPr lang="en-US" altLang="en-US" sz="2800"/>
              <a:t>’</a:t>
            </a:r>
            <a:r>
              <a:rPr lang="en-US" altLang="en-US" sz="2800">
                <a:latin typeface="Palatino Linotype" charset="0"/>
              </a:rPr>
              <a:t>s skeletal muscles.</a:t>
            </a:r>
          </a:p>
          <a:p>
            <a:pPr>
              <a:buFont typeface="Wingdings" charset="2"/>
              <a:buNone/>
            </a:pPr>
            <a:endParaRPr lang="en-US" altLang="en-US" sz="2800">
              <a:latin typeface="Palatino Linotype" charset="0"/>
            </a:endParaRPr>
          </a:p>
          <a:p>
            <a:pPr>
              <a:buFont typeface="Wingdings" charset="2"/>
              <a:buNone/>
            </a:pPr>
            <a:r>
              <a:rPr lang="en-US" altLang="en-US" sz="2800">
                <a:solidFill>
                  <a:srgbClr val="0000FF"/>
                </a:solidFill>
                <a:latin typeface="Palatino Linotype" charset="0"/>
              </a:rPr>
              <a:t>Autonomic Nervous System:</a:t>
            </a:r>
            <a:r>
              <a:rPr lang="en-US" altLang="en-US" sz="2800">
                <a:latin typeface="Palatino Linotype" charset="0"/>
              </a:rPr>
              <a:t> Part of the PNS that controls the glands and other muscles.</a:t>
            </a:r>
          </a:p>
        </p:txBody>
      </p:sp>
    </p:spTree>
    <p:extLst>
      <p:ext uri="{BB962C8B-B14F-4D97-AF65-F5344CB8AC3E}">
        <p14:creationId xmlns:p14="http://schemas.microsoft.com/office/powerpoint/2010/main" val="6680716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omic Sans MS" charset="0"/>
              </a:rPr>
              <a:t>Somatic Nervous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>
                <a:latin typeface="Comic Sans MS" charset="0"/>
              </a:rPr>
              <a:t>Controls voluntary muscle movement.</a:t>
            </a:r>
          </a:p>
          <a:p>
            <a:r>
              <a:rPr lang="en-US" altLang="en-US">
                <a:latin typeface="Comic Sans MS" charset="0"/>
              </a:rPr>
              <a:t>Uses motor (efferent) neurons.</a:t>
            </a:r>
          </a:p>
        </p:txBody>
      </p:sp>
      <p:pic>
        <p:nvPicPr>
          <p:cNvPr id="5" name="Content Placeholder 4" descr="50s_girl_dancing_hg_clr.gi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1" y="3352800"/>
            <a:ext cx="2619375" cy="3333750"/>
          </a:xfrm>
        </p:spPr>
      </p:pic>
      <p:pic>
        <p:nvPicPr>
          <p:cNvPr id="6" name="Picture 5" descr="hick_kick_dancing_hg_cl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19200"/>
            <a:ext cx="30289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533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omic Sans MS" charset="0"/>
              </a:rPr>
              <a:t>Autonomic Nervous System</a:t>
            </a:r>
          </a:p>
        </p:txBody>
      </p:sp>
      <p:pic>
        <p:nvPicPr>
          <p:cNvPr id="5" name="Content Placeholder 4" descr="stomach_rumbling_hg_clr.gi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838200"/>
            <a:ext cx="3333750" cy="33337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>
                <a:latin typeface="Comic Sans MS" charset="0"/>
              </a:rPr>
              <a:t>Controls the automatic functions of the body.</a:t>
            </a:r>
          </a:p>
          <a:p>
            <a:r>
              <a:rPr lang="en-US" altLang="en-US">
                <a:latin typeface="Comic Sans MS" charset="0"/>
              </a:rPr>
              <a:t>Divided into two categories</a:t>
            </a:r>
            <a:r>
              <a:rPr lang="en-US" altLang="en-US"/>
              <a:t>…</a:t>
            </a:r>
            <a:r>
              <a:rPr lang="en-US" altLang="en-US">
                <a:latin typeface="Comic Sans MS" charset="0"/>
              </a:rPr>
              <a:t>the </a:t>
            </a:r>
            <a:r>
              <a:rPr lang="en-US" altLang="en-US" b="1">
                <a:latin typeface="Comic Sans MS" charset="0"/>
              </a:rPr>
              <a:t>sympathetic</a:t>
            </a:r>
            <a:r>
              <a:rPr lang="en-US" altLang="en-US">
                <a:latin typeface="Comic Sans MS" charset="0"/>
              </a:rPr>
              <a:t> and the </a:t>
            </a:r>
            <a:r>
              <a:rPr lang="en-US" altLang="en-US" b="1">
                <a:latin typeface="Comic Sans MS" charset="0"/>
              </a:rPr>
              <a:t>parasympathetic</a:t>
            </a:r>
          </a:p>
        </p:txBody>
      </p:sp>
      <p:pic>
        <p:nvPicPr>
          <p:cNvPr id="6" name="Picture 5" descr="dog_dakota_housebroken_toilet_hg_cl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200400"/>
            <a:ext cx="29718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26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5" name="Google Shape;585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7200" y="990600"/>
            <a:ext cx="3663950" cy="441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547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latin typeface="Palatino Linotype" charset="0"/>
              </a:rPr>
              <a:t>Autonomic Nervous System (ANS)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05000" y="2362200"/>
            <a:ext cx="3886200" cy="3200400"/>
          </a:xfrm>
        </p:spPr>
        <p:txBody>
          <a:bodyPr/>
          <a:lstStyle/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latin typeface="Palatino Linotype" charset="0"/>
              </a:rPr>
              <a:t>Sympathetic NS </a:t>
            </a:r>
            <a:r>
              <a:rPr lang="en-US" altLang="en-US" sz="2800">
                <a:solidFill>
                  <a:srgbClr val="006600"/>
                </a:solidFill>
              </a:rPr>
              <a:t>“</a:t>
            </a:r>
            <a:r>
              <a:rPr lang="en-US" altLang="en-US" sz="2800">
                <a:solidFill>
                  <a:srgbClr val="006600"/>
                </a:solidFill>
                <a:latin typeface="Palatino Linotype" charset="0"/>
              </a:rPr>
              <a:t>Arouses</a:t>
            </a:r>
            <a:r>
              <a:rPr lang="en-US" altLang="en-US" sz="2800">
                <a:solidFill>
                  <a:srgbClr val="006600"/>
                </a:solidFill>
              </a:rPr>
              <a:t>”</a:t>
            </a:r>
            <a:endParaRPr lang="en-US" altLang="en-US" sz="2800">
              <a:solidFill>
                <a:srgbClr val="006600"/>
              </a:solidFill>
              <a:latin typeface="Palatino Linotype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latin typeface="Palatino Linotype" charset="0"/>
              </a:rPr>
              <a:t>(fight-or-flight)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800">
              <a:latin typeface="Palatino Linotype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800">
              <a:latin typeface="Palatino Linotype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latin typeface="Palatino Linotype" charset="0"/>
              </a:rPr>
              <a:t>Parasympathetic NS </a:t>
            </a:r>
            <a:r>
              <a:rPr lang="en-US" altLang="en-US" sz="2800">
                <a:solidFill>
                  <a:srgbClr val="FF0000"/>
                </a:solidFill>
              </a:rPr>
              <a:t>“</a:t>
            </a:r>
            <a:r>
              <a:rPr lang="en-US" altLang="en-US" sz="2800">
                <a:solidFill>
                  <a:srgbClr val="FF0000"/>
                </a:solidFill>
                <a:latin typeface="Palatino Linotype" charset="0"/>
              </a:rPr>
              <a:t>Calms</a:t>
            </a:r>
            <a:r>
              <a:rPr lang="en-US" altLang="en-US" sz="2800">
                <a:solidFill>
                  <a:srgbClr val="FF0000"/>
                </a:solidFill>
              </a:rPr>
              <a:t>”</a:t>
            </a:r>
            <a:endParaRPr lang="en-US" altLang="en-US" sz="2800">
              <a:solidFill>
                <a:srgbClr val="FF0000"/>
              </a:solidFill>
              <a:latin typeface="Palatino Linotype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latin typeface="Palatino Linotype" charset="0"/>
              </a:rPr>
              <a:t>(rest and digest)</a:t>
            </a:r>
          </a:p>
        </p:txBody>
      </p:sp>
      <p:pic>
        <p:nvPicPr>
          <p:cNvPr id="56323" name="Picture 5" descr="MyersPEL1e_fig_02_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14" y="1447800"/>
            <a:ext cx="4497387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780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omic Sans MS" charset="0"/>
              </a:rPr>
              <a:t>Sympathetic Nervous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1600201"/>
            <a:ext cx="4191000" cy="4525963"/>
          </a:xfrm>
        </p:spPr>
        <p:txBody>
          <a:bodyPr/>
          <a:lstStyle/>
          <a:p>
            <a:r>
              <a:rPr lang="en-US" altLang="en-US">
                <a:latin typeface="Comic Sans MS" charset="0"/>
              </a:rPr>
              <a:t>Fight or Flight Response.</a:t>
            </a:r>
          </a:p>
          <a:p>
            <a:r>
              <a:rPr lang="en-US" altLang="en-US">
                <a:latin typeface="Comic Sans MS" charset="0"/>
              </a:rPr>
              <a:t>Automatically accelerates heart rate, breathing, dilates pupils, slows down digestion.</a:t>
            </a:r>
          </a:p>
        </p:txBody>
      </p:sp>
      <p:pic>
        <p:nvPicPr>
          <p:cNvPr id="5" name="Content Placeholder 4" descr="billy_bully_ready_for_a_fight_hg_clr.gi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1" y="1295400"/>
            <a:ext cx="2505075" cy="3333750"/>
          </a:xfrm>
        </p:spPr>
      </p:pic>
      <p:pic>
        <p:nvPicPr>
          <p:cNvPr id="6" name="Picture 5" descr="boy_scout_running_from_bear_hg_cl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524250"/>
            <a:ext cx="28194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394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/>
          <a:lstStyle/>
          <a:p>
            <a:r>
              <a:rPr lang="en-US" altLang="en-US">
                <a:latin typeface="Comic Sans MS" charset="0"/>
              </a:rPr>
              <a:t>Parasympathetic Nervous System</a:t>
            </a:r>
          </a:p>
        </p:txBody>
      </p:sp>
      <p:pic>
        <p:nvPicPr>
          <p:cNvPr id="5" name="Content Placeholder 4" descr="brooke_lounging_hg_clr.gi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1600200"/>
            <a:ext cx="3333750" cy="21907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>
                <a:latin typeface="Comic Sans MS" charset="0"/>
              </a:rPr>
              <a:t>Automatically slows the body down after a stressful event.</a:t>
            </a:r>
          </a:p>
          <a:p>
            <a:r>
              <a:rPr lang="en-US" altLang="en-US">
                <a:latin typeface="Comic Sans MS" charset="0"/>
              </a:rPr>
              <a:t>Heart rate and breathing slow down, pupils constrict and digestion speeds up.</a:t>
            </a:r>
          </a:p>
        </p:txBody>
      </p:sp>
      <p:pic>
        <p:nvPicPr>
          <p:cNvPr id="6" name="Picture 5" descr="stomach_exercising_hg_cl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00400"/>
            <a:ext cx="33337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06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merican Typewriter" charset="0"/>
                <a:ea typeface="American Typewriter" charset="0"/>
                <a:cs typeface="American Typewriter" charset="0"/>
              </a:rPr>
              <a:t>Reason It Out: The Fight or Flight Response </a:t>
            </a:r>
            <a:endParaRPr lang="en-US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145373"/>
          </a:xfrm>
        </p:spPr>
        <p:txBody>
          <a:bodyPr/>
          <a:lstStyle/>
          <a:p>
            <a:r>
              <a:rPr lang="en-US" dirty="0" smtClean="0">
                <a:latin typeface="American Typewriter" charset="0"/>
                <a:ea typeface="American Typewriter" charset="0"/>
                <a:cs typeface="American Typewriter" charset="0"/>
              </a:rPr>
              <a:t>Offer your prediction </a:t>
            </a:r>
            <a:r>
              <a:rPr lang="mr-IN" dirty="0" smtClean="0">
                <a:latin typeface="American Typewriter" charset="0"/>
                <a:ea typeface="American Typewriter" charset="0"/>
                <a:cs typeface="American Typewriter" charset="0"/>
              </a:rPr>
              <a:t>–</a:t>
            </a:r>
            <a:r>
              <a:rPr lang="en-US" dirty="0" smtClean="0">
                <a:latin typeface="American Typewriter" charset="0"/>
                <a:ea typeface="American Typewriter" charset="0"/>
                <a:cs typeface="American Typewriter" charset="0"/>
              </a:rPr>
              <a:t> in an emergency situation, what happens in regard to:</a:t>
            </a:r>
          </a:p>
          <a:p>
            <a:pPr lvl="1"/>
            <a:r>
              <a:rPr lang="en-US" dirty="0" smtClean="0">
                <a:latin typeface="American Typewriter" charset="0"/>
                <a:ea typeface="American Typewriter" charset="0"/>
                <a:cs typeface="American Typewriter" charset="0"/>
              </a:rPr>
              <a:t>Heart Rate? (Accelerated)</a:t>
            </a:r>
          </a:p>
          <a:p>
            <a:pPr lvl="1"/>
            <a:r>
              <a:rPr lang="en-US" dirty="0" smtClean="0">
                <a:latin typeface="American Typewriter" charset="0"/>
                <a:ea typeface="American Typewriter" charset="0"/>
                <a:cs typeface="American Typewriter" charset="0"/>
              </a:rPr>
              <a:t>Respiration? (Accelerated) </a:t>
            </a:r>
          </a:p>
          <a:p>
            <a:pPr lvl="1"/>
            <a:r>
              <a:rPr lang="en-US" dirty="0" smtClean="0">
                <a:latin typeface="American Typewriter" charset="0"/>
                <a:ea typeface="American Typewriter" charset="0"/>
                <a:cs typeface="American Typewriter" charset="0"/>
              </a:rPr>
              <a:t>Adrenaline Levels? (Increased) </a:t>
            </a:r>
          </a:p>
          <a:p>
            <a:pPr lvl="1"/>
            <a:r>
              <a:rPr lang="en-US" dirty="0" smtClean="0">
                <a:latin typeface="American Typewriter" charset="0"/>
                <a:ea typeface="American Typewriter" charset="0"/>
                <a:cs typeface="American Typewriter" charset="0"/>
              </a:rPr>
              <a:t>Endorphin Levels? (Increased) </a:t>
            </a:r>
          </a:p>
          <a:p>
            <a:pPr lvl="1"/>
            <a:r>
              <a:rPr lang="en-US" dirty="0" smtClean="0">
                <a:latin typeface="American Typewriter" charset="0"/>
                <a:ea typeface="American Typewriter" charset="0"/>
                <a:cs typeface="American Typewriter" charset="0"/>
              </a:rPr>
              <a:t>The Pupils of the Eyes (Dilated)</a:t>
            </a:r>
          </a:p>
          <a:p>
            <a:pPr lvl="1"/>
            <a:r>
              <a:rPr lang="en-US" dirty="0" smtClean="0">
                <a:latin typeface="American Typewriter" charset="0"/>
                <a:ea typeface="American Typewriter" charset="0"/>
                <a:cs typeface="American Typewriter" charset="0"/>
              </a:rPr>
              <a:t>Salivation (Inhibited) </a:t>
            </a:r>
          </a:p>
          <a:p>
            <a:pPr lvl="1"/>
            <a:r>
              <a:rPr lang="en-US" dirty="0" smtClean="0">
                <a:latin typeface="American Typewriter" charset="0"/>
                <a:ea typeface="American Typewriter" charset="0"/>
                <a:cs typeface="American Typewriter" charset="0"/>
              </a:rPr>
              <a:t>Digestion (Inhibited) </a:t>
            </a:r>
          </a:p>
          <a:p>
            <a:pPr lvl="1"/>
            <a:r>
              <a:rPr lang="en-US" dirty="0" smtClean="0">
                <a:latin typeface="American Typewriter" charset="0"/>
                <a:ea typeface="American Typewriter" charset="0"/>
                <a:cs typeface="American Typewriter" charset="0"/>
              </a:rPr>
              <a:t>Bowel &amp; Blatter Function? (Relaxed/Constriction of Both)</a:t>
            </a:r>
          </a:p>
          <a:p>
            <a:pPr lvl="1"/>
            <a:endParaRPr lang="en-US" dirty="0" smtClean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pPr lvl="1"/>
            <a:endParaRPr lang="en-US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01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latin typeface="Palatino Linotype" charset="0"/>
              </a:rPr>
              <a:t>Clinical Observation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5513" y="1295400"/>
            <a:ext cx="7772400" cy="1828800"/>
          </a:xfrm>
        </p:spPr>
        <p:txBody>
          <a:bodyPr/>
          <a:lstStyle/>
          <a:p>
            <a:pPr marL="114300" lvl="1" indent="0" algn="ctr">
              <a:buNone/>
            </a:pPr>
            <a:r>
              <a:rPr lang="en-US" altLang="en-US">
                <a:latin typeface="Palatino Linotype" charset="0"/>
              </a:rPr>
              <a:t>Clinical observations have shed light on a number of brain disorders. Alterations in brain morphology due to neurological and psychiatric diseases are now being catalogued.</a:t>
            </a:r>
          </a:p>
        </p:txBody>
      </p:sp>
      <p:pic>
        <p:nvPicPr>
          <p:cNvPr id="67587" name="Picture 4" descr="12673_MyersPsy8e_2UN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1" y="3352800"/>
            <a:ext cx="4378325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Text Box 5"/>
          <p:cNvSpPr txBox="1">
            <a:spLocks noChangeArrowheads="1"/>
          </p:cNvSpPr>
          <p:nvPr/>
        </p:nvSpPr>
        <p:spPr bwMode="auto">
          <a:xfrm rot="5400000">
            <a:off x="7476332" y="5245894"/>
            <a:ext cx="19272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prstClr val="black"/>
                </a:solidFill>
                <a:latin typeface="Times New Roman" charset="0"/>
              </a:rPr>
              <a:t>Tom Landers/ Boston Globe</a:t>
            </a:r>
          </a:p>
        </p:txBody>
      </p:sp>
    </p:spTree>
    <p:extLst>
      <p:ext uri="{BB962C8B-B14F-4D97-AF65-F5344CB8AC3E}">
        <p14:creationId xmlns:p14="http://schemas.microsoft.com/office/powerpoint/2010/main" val="4161845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Ways to study the Brain!!!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143001"/>
            <a:ext cx="4038600" cy="4525963"/>
          </a:xfrm>
        </p:spPr>
        <p:txBody>
          <a:bodyPr/>
          <a:lstStyle/>
          <a:p>
            <a:r>
              <a:rPr lang="en-US" altLang="en-US"/>
              <a:t>Accidents: Phineas Gage.</a:t>
            </a:r>
          </a:p>
        </p:txBody>
      </p:sp>
      <p:pic>
        <p:nvPicPr>
          <p:cNvPr id="68611" name="Content Placeholder 4" descr="brain_reading_hg_clr.gi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200" y="914400"/>
            <a:ext cx="3333750" cy="3333750"/>
          </a:xfrm>
        </p:spPr>
      </p:pic>
      <p:pic>
        <p:nvPicPr>
          <p:cNvPr id="6" name="Picture 5" descr="inser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191000"/>
            <a:ext cx="3784600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GageSkull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2057400"/>
            <a:ext cx="268287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919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altLang="en-US" dirty="0">
                <a:latin typeface="Comic Sans MS" charset="0"/>
              </a:rPr>
              <a:t>Lesions</a:t>
            </a:r>
          </a:p>
        </p:txBody>
      </p:sp>
      <p:pic>
        <p:nvPicPr>
          <p:cNvPr id="5" name="Content Placeholder 4" descr="open brain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1447800"/>
            <a:ext cx="4724400" cy="3543300"/>
          </a:xfrm>
        </p:spPr>
      </p:pic>
      <p:pic>
        <p:nvPicPr>
          <p:cNvPr id="6" name="Content Placeholder 5" descr="brain_5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0" y="4724401"/>
            <a:ext cx="3352800" cy="1863725"/>
          </a:xfr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57400" y="990600"/>
            <a:ext cx="5043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prstClr val="black"/>
                </a:solidFill>
                <a:latin typeface="Comic Sans MS" charset="0"/>
              </a:rPr>
              <a:t>Cutting into the brain and looking for change.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133600" y="5791200"/>
            <a:ext cx="4116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prstClr val="black"/>
                </a:solidFill>
                <a:latin typeface="Comic Sans MS" charset="0"/>
              </a:rPr>
              <a:t>Brain tumors also lesion brain tissue.</a:t>
            </a:r>
          </a:p>
        </p:txBody>
      </p:sp>
    </p:spTree>
    <p:extLst>
      <p:ext uri="{BB962C8B-B14F-4D97-AF65-F5344CB8AC3E}">
        <p14:creationId xmlns:p14="http://schemas.microsoft.com/office/powerpoint/2010/main" val="171514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TWO MINUTE NEUROSCIENCE 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Neuroimaging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98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latin typeface="Comic Sans MS" charset="0"/>
              </a:rPr>
              <a:t>Less Invasive ways to study the Brain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600201"/>
            <a:ext cx="4572000" cy="4525963"/>
          </a:xfrm>
        </p:spPr>
        <p:txBody>
          <a:bodyPr/>
          <a:lstStyle/>
          <a:p>
            <a:r>
              <a:rPr lang="en-US" altLang="en-US" dirty="0">
                <a:latin typeface="Comic Sans MS" charset="0"/>
              </a:rPr>
              <a:t>Electroencephalogram (EEG)</a:t>
            </a:r>
          </a:p>
          <a:p>
            <a:r>
              <a:rPr lang="en-US" altLang="en-US" dirty="0">
                <a:latin typeface="Comic Sans MS" charset="0"/>
              </a:rPr>
              <a:t>Computerized Axial Tomography (CAT)</a:t>
            </a:r>
          </a:p>
          <a:p>
            <a:r>
              <a:rPr lang="en-US" altLang="en-US" dirty="0">
                <a:latin typeface="Comic Sans MS" charset="0"/>
              </a:rPr>
              <a:t>Magnetic Resonance Imaging (MRI)</a:t>
            </a:r>
          </a:p>
          <a:p>
            <a:r>
              <a:rPr lang="en-US" altLang="en-US" dirty="0">
                <a:latin typeface="Comic Sans MS" charset="0"/>
              </a:rPr>
              <a:t>Positron Emission Tomography (PET)</a:t>
            </a:r>
          </a:p>
          <a:p>
            <a:r>
              <a:rPr lang="en-US" altLang="en-US" dirty="0">
                <a:latin typeface="Comic Sans MS" charset="0"/>
              </a:rPr>
              <a:t>Functional MRI</a:t>
            </a:r>
          </a:p>
        </p:txBody>
      </p:sp>
      <p:pic>
        <p:nvPicPr>
          <p:cNvPr id="70659" name="Content Placeholder 4" descr="patient_mri_man_hg_clr.gi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5601" y="1828800"/>
            <a:ext cx="2930525" cy="3900488"/>
          </a:xfrm>
        </p:spPr>
      </p:pic>
    </p:spTree>
    <p:extLst>
      <p:ext uri="{BB962C8B-B14F-4D97-AF65-F5344CB8AC3E}">
        <p14:creationId xmlns:p14="http://schemas.microsoft.com/office/powerpoint/2010/main" val="84707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latin typeface="Palatino Linotype" charset="0"/>
              </a:rPr>
              <a:t>Electroencephalogram (EEG)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5513" y="1295400"/>
            <a:ext cx="7772400" cy="1447800"/>
          </a:xfrm>
        </p:spPr>
        <p:txBody>
          <a:bodyPr/>
          <a:lstStyle/>
          <a:p>
            <a:pPr marL="114300" lvl="1" indent="0" algn="ctr">
              <a:buNone/>
            </a:pPr>
            <a:r>
              <a:rPr lang="en-US" altLang="en-US">
                <a:latin typeface="Palatino Linotype" charset="0"/>
              </a:rPr>
              <a:t>An amplified recording of the electrical waves sweeping across the brain</a:t>
            </a:r>
            <a:r>
              <a:rPr lang="en-US" altLang="en-US"/>
              <a:t>’</a:t>
            </a:r>
            <a:r>
              <a:rPr lang="en-US" altLang="en-US">
                <a:latin typeface="Palatino Linotype" charset="0"/>
              </a:rPr>
              <a:t>s surface, measured by electrodes placed on the scalp.</a:t>
            </a:r>
          </a:p>
        </p:txBody>
      </p:sp>
      <p:pic>
        <p:nvPicPr>
          <p:cNvPr id="71683" name="Picture 4" descr="12673_MyersPsy8e_f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3" y="2771775"/>
            <a:ext cx="5410200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4" name="Text Box 5"/>
          <p:cNvSpPr txBox="1">
            <a:spLocks noChangeArrowheads="1"/>
          </p:cNvSpPr>
          <p:nvPr/>
        </p:nvSpPr>
        <p:spPr bwMode="auto">
          <a:xfrm rot="5400000">
            <a:off x="7842250" y="5187950"/>
            <a:ext cx="22685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prstClr val="black"/>
                </a:solidFill>
                <a:latin typeface="Times New Roman" charset="0"/>
              </a:rPr>
              <a:t>AJ Photo/ Photo Researchers, Inc.</a:t>
            </a:r>
          </a:p>
        </p:txBody>
      </p:sp>
    </p:spTree>
    <p:extLst>
      <p:ext uri="{BB962C8B-B14F-4D97-AF65-F5344CB8AC3E}">
        <p14:creationId xmlns:p14="http://schemas.microsoft.com/office/powerpoint/2010/main" val="1087268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latin typeface="Palatino Linotype" charset="0"/>
              </a:rPr>
              <a:t>PET Scan</a:t>
            </a:r>
          </a:p>
        </p:txBody>
      </p:sp>
      <p:sp>
        <p:nvSpPr>
          <p:cNvPr id="72706" name="Rectangle 3"/>
          <p:cNvSpPr>
            <a:spLocks noChangeArrowheads="1"/>
          </p:cNvSpPr>
          <p:nvPr/>
        </p:nvSpPr>
        <p:spPr bwMode="auto">
          <a:xfrm>
            <a:off x="1757364" y="2286000"/>
            <a:ext cx="4338637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FF"/>
                </a:solidFill>
                <a:latin typeface="Palatino Linotype" charset="0"/>
              </a:rPr>
              <a:t>PET (positron emission tomography) Scan</a:t>
            </a:r>
            <a:r>
              <a:rPr lang="en-US" altLang="en-US" sz="2800">
                <a:solidFill>
                  <a:prstClr val="black"/>
                </a:solidFill>
                <a:latin typeface="Palatino Linotype" charset="0"/>
              </a:rPr>
              <a:t> is a visual display of brain activity that detects a radioactive form of glucose while the brain performs a given task.</a:t>
            </a:r>
          </a:p>
        </p:txBody>
      </p:sp>
      <p:pic>
        <p:nvPicPr>
          <p:cNvPr id="72707" name="Picture 4" descr="12673_MyersPsy8e_f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1524000"/>
            <a:ext cx="33686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8" name="Text Box 5"/>
          <p:cNvSpPr txBox="1">
            <a:spLocks noChangeArrowheads="1"/>
          </p:cNvSpPr>
          <p:nvPr/>
        </p:nvSpPr>
        <p:spPr bwMode="auto">
          <a:xfrm rot="5400000">
            <a:off x="8303419" y="4190206"/>
            <a:ext cx="36258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prstClr val="black"/>
                </a:solidFill>
                <a:latin typeface="Times New Roman" charset="0"/>
              </a:rPr>
              <a:t>Courtesy of National Brookhaven National Laboratories</a:t>
            </a:r>
          </a:p>
        </p:txBody>
      </p:sp>
    </p:spTree>
    <p:extLst>
      <p:ext uri="{BB962C8B-B14F-4D97-AF65-F5344CB8AC3E}">
        <p14:creationId xmlns:p14="http://schemas.microsoft.com/office/powerpoint/2010/main" val="7888062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543</Words>
  <Application>Microsoft Macintosh PowerPoint</Application>
  <PresentationFormat>Widescreen</PresentationFormat>
  <Paragraphs>78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American Typewriter</vt:lpstr>
      <vt:lpstr>ＭＳ Ｐゴシック</vt:lpstr>
      <vt:lpstr>Arial</vt:lpstr>
      <vt:lpstr>Calibri</vt:lpstr>
      <vt:lpstr>Comic Sans MS</vt:lpstr>
      <vt:lpstr>Palatino Linotype</vt:lpstr>
      <vt:lpstr>Times New Roman</vt:lpstr>
      <vt:lpstr>Wingdings</vt:lpstr>
      <vt:lpstr>1_Office Theme</vt:lpstr>
      <vt:lpstr>Office Theme</vt:lpstr>
      <vt:lpstr>PowerPoint Presentation</vt:lpstr>
      <vt:lpstr>PowerPoint Presentation</vt:lpstr>
      <vt:lpstr>Clinical Observation</vt:lpstr>
      <vt:lpstr>Ways to study the Brain!!!</vt:lpstr>
      <vt:lpstr>Lesions</vt:lpstr>
      <vt:lpstr>TWO MINUTE NEUROSCIENCE </vt:lpstr>
      <vt:lpstr>Less Invasive ways to study the Brain</vt:lpstr>
      <vt:lpstr>Electroencephalogram (EEG)</vt:lpstr>
      <vt:lpstr>PET Scan</vt:lpstr>
      <vt:lpstr>MRI Scan</vt:lpstr>
      <vt:lpstr>P.E.T. vs. fMRI</vt:lpstr>
      <vt:lpstr>The Nervous System</vt:lpstr>
      <vt:lpstr>Central Nervous System</vt:lpstr>
      <vt:lpstr>Central Nervous System</vt:lpstr>
      <vt:lpstr>Reflexes</vt:lpstr>
      <vt:lpstr>Peripheral Nervous System</vt:lpstr>
      <vt:lpstr>Peripheral Nervous System</vt:lpstr>
      <vt:lpstr>Somatic Nervous System</vt:lpstr>
      <vt:lpstr>Autonomic Nervous System</vt:lpstr>
      <vt:lpstr>Autonomic Nervous System (ANS)</vt:lpstr>
      <vt:lpstr>Sympathetic Nervous System</vt:lpstr>
      <vt:lpstr>Parasympathetic Nervous System</vt:lpstr>
      <vt:lpstr>Reason It Out: The Fight or Flight Response 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Summers, Berta Jane</dc:creator>
  <cp:lastModifiedBy>Summers, Berta Jane</cp:lastModifiedBy>
  <cp:revision>3</cp:revision>
  <dcterms:created xsi:type="dcterms:W3CDTF">2018-10-18T10:48:20Z</dcterms:created>
  <dcterms:modified xsi:type="dcterms:W3CDTF">2018-10-18T11:00:50Z</dcterms:modified>
</cp:coreProperties>
</file>