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9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20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2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4.xml" ContentType="application/vnd.openxmlformats-officedocument.theme+xml"/>
  <Override PartName="/ppt/slideLayouts/slideLayout221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  <p:sldMasterId id="2147483689" r:id="rId2"/>
    <p:sldMasterId id="2147483690" r:id="rId3"/>
    <p:sldMasterId id="2147483691" r:id="rId4"/>
    <p:sldMasterId id="2147483692" r:id="rId5"/>
    <p:sldMasterId id="2147483693" r:id="rId6"/>
    <p:sldMasterId id="2147483694" r:id="rId7"/>
    <p:sldMasterId id="2147483695" r:id="rId8"/>
    <p:sldMasterId id="2147483696" r:id="rId9"/>
    <p:sldMasterId id="2147483697" r:id="rId10"/>
    <p:sldMasterId id="2147483698" r:id="rId11"/>
    <p:sldMasterId id="2147483699" r:id="rId12"/>
    <p:sldMasterId id="2147483700" r:id="rId13"/>
    <p:sldMasterId id="2147483701" r:id="rId14"/>
    <p:sldMasterId id="2147483702" r:id="rId15"/>
    <p:sldMasterId id="2147483721" r:id="rId16"/>
    <p:sldMasterId id="2147483740" r:id="rId17"/>
    <p:sldMasterId id="2147483759" r:id="rId18"/>
    <p:sldMasterId id="2147483778" r:id="rId19"/>
    <p:sldMasterId id="2147483797" r:id="rId20"/>
    <p:sldMasterId id="2147483816" r:id="rId21"/>
    <p:sldMasterId id="2147483835" r:id="rId22"/>
    <p:sldMasterId id="2147483854" r:id="rId23"/>
    <p:sldMasterId id="2147483873" r:id="rId24"/>
    <p:sldMasterId id="2147483892" r:id="rId25"/>
  </p:sldMasterIdLst>
  <p:notesMasterIdLst>
    <p:notesMasterId r:id="rId113"/>
  </p:notesMasterIdLst>
  <p:sldIdLst>
    <p:sldId id="256" r:id="rId26"/>
    <p:sldId id="257" r:id="rId27"/>
    <p:sldId id="258" r:id="rId28"/>
    <p:sldId id="259" r:id="rId29"/>
    <p:sldId id="320" r:id="rId30"/>
    <p:sldId id="260" r:id="rId31"/>
    <p:sldId id="261" r:id="rId32"/>
    <p:sldId id="262" r:id="rId33"/>
    <p:sldId id="321" r:id="rId34"/>
    <p:sldId id="263" r:id="rId35"/>
    <p:sldId id="322" r:id="rId36"/>
    <p:sldId id="264" r:id="rId37"/>
    <p:sldId id="323" r:id="rId38"/>
    <p:sldId id="324" r:id="rId39"/>
    <p:sldId id="325" r:id="rId40"/>
    <p:sldId id="265" r:id="rId41"/>
    <p:sldId id="266" r:id="rId42"/>
    <p:sldId id="267" r:id="rId43"/>
    <p:sldId id="268" r:id="rId44"/>
    <p:sldId id="269" r:id="rId45"/>
    <p:sldId id="270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286" r:id="rId60"/>
    <p:sldId id="339" r:id="rId61"/>
    <p:sldId id="287" r:id="rId62"/>
    <p:sldId id="288" r:id="rId63"/>
    <p:sldId id="340" r:id="rId64"/>
    <p:sldId id="341" r:id="rId65"/>
    <p:sldId id="342" r:id="rId66"/>
    <p:sldId id="271" r:id="rId67"/>
    <p:sldId id="272" r:id="rId68"/>
    <p:sldId id="273" r:id="rId69"/>
    <p:sldId id="274" r:id="rId70"/>
    <p:sldId id="275" r:id="rId71"/>
    <p:sldId id="276" r:id="rId72"/>
    <p:sldId id="277" r:id="rId73"/>
    <p:sldId id="278" r:id="rId74"/>
    <p:sldId id="279" r:id="rId75"/>
    <p:sldId id="280" r:id="rId76"/>
    <p:sldId id="281" r:id="rId77"/>
    <p:sldId id="282" r:id="rId78"/>
    <p:sldId id="283" r:id="rId79"/>
    <p:sldId id="284" r:id="rId80"/>
    <p:sldId id="285" r:id="rId81"/>
    <p:sldId id="289" r:id="rId82"/>
    <p:sldId id="290" r:id="rId83"/>
    <p:sldId id="291" r:id="rId84"/>
    <p:sldId id="292" r:id="rId85"/>
    <p:sldId id="293" r:id="rId86"/>
    <p:sldId id="294" r:id="rId87"/>
    <p:sldId id="295" r:id="rId88"/>
    <p:sldId id="296" r:id="rId89"/>
    <p:sldId id="297" r:id="rId90"/>
    <p:sldId id="298" r:id="rId91"/>
    <p:sldId id="299" r:id="rId92"/>
    <p:sldId id="300" r:id="rId93"/>
    <p:sldId id="301" r:id="rId94"/>
    <p:sldId id="302" r:id="rId95"/>
    <p:sldId id="303" r:id="rId96"/>
    <p:sldId id="304" r:id="rId97"/>
    <p:sldId id="305" r:id="rId98"/>
    <p:sldId id="306" r:id="rId99"/>
    <p:sldId id="307" r:id="rId100"/>
    <p:sldId id="308" r:id="rId101"/>
    <p:sldId id="309" r:id="rId102"/>
    <p:sldId id="310" r:id="rId103"/>
    <p:sldId id="311" r:id="rId104"/>
    <p:sldId id="312" r:id="rId105"/>
    <p:sldId id="313" r:id="rId106"/>
    <p:sldId id="314" r:id="rId107"/>
    <p:sldId id="315" r:id="rId108"/>
    <p:sldId id="316" r:id="rId109"/>
    <p:sldId id="317" r:id="rId110"/>
    <p:sldId id="318" r:id="rId111"/>
    <p:sldId id="319" r:id="rId1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04"/>
    <p:restoredTop sz="87196"/>
  </p:normalViewPr>
  <p:slideViewPr>
    <p:cSldViewPr snapToGrid="0">
      <p:cViewPr varScale="1">
        <p:scale>
          <a:sx n="78" d="100"/>
          <a:sy n="78" d="100"/>
        </p:scale>
        <p:origin x="12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76.xml"/><Relationship Id="rId102" Type="http://schemas.openxmlformats.org/officeDocument/2006/relationships/slide" Target="slides/slide77.xml"/><Relationship Id="rId103" Type="http://schemas.openxmlformats.org/officeDocument/2006/relationships/slide" Target="slides/slide78.xml"/><Relationship Id="rId104" Type="http://schemas.openxmlformats.org/officeDocument/2006/relationships/slide" Target="slides/slide79.xml"/><Relationship Id="rId105" Type="http://schemas.openxmlformats.org/officeDocument/2006/relationships/slide" Target="slides/slide80.xml"/><Relationship Id="rId106" Type="http://schemas.openxmlformats.org/officeDocument/2006/relationships/slide" Target="slides/slide81.xml"/><Relationship Id="rId107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8" Type="http://schemas.openxmlformats.org/officeDocument/2006/relationships/slide" Target="slides/slide83.xml"/><Relationship Id="rId109" Type="http://schemas.openxmlformats.org/officeDocument/2006/relationships/slide" Target="slides/slide8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50" Type="http://schemas.openxmlformats.org/officeDocument/2006/relationships/slide" Target="slides/slide25.xml"/><Relationship Id="rId51" Type="http://schemas.openxmlformats.org/officeDocument/2006/relationships/slide" Target="slides/slide26.xml"/><Relationship Id="rId52" Type="http://schemas.openxmlformats.org/officeDocument/2006/relationships/slide" Target="slides/slide27.xml"/><Relationship Id="rId53" Type="http://schemas.openxmlformats.org/officeDocument/2006/relationships/slide" Target="slides/slide28.xml"/><Relationship Id="rId54" Type="http://schemas.openxmlformats.org/officeDocument/2006/relationships/slide" Target="slides/slide29.xml"/><Relationship Id="rId55" Type="http://schemas.openxmlformats.org/officeDocument/2006/relationships/slide" Target="slides/slide30.xml"/><Relationship Id="rId56" Type="http://schemas.openxmlformats.org/officeDocument/2006/relationships/slide" Target="slides/slide31.xml"/><Relationship Id="rId57" Type="http://schemas.openxmlformats.org/officeDocument/2006/relationships/slide" Target="slides/slide32.xml"/><Relationship Id="rId58" Type="http://schemas.openxmlformats.org/officeDocument/2006/relationships/slide" Target="slides/slide33.xml"/><Relationship Id="rId59" Type="http://schemas.openxmlformats.org/officeDocument/2006/relationships/slide" Target="slides/slide34.xml"/><Relationship Id="rId70" Type="http://schemas.openxmlformats.org/officeDocument/2006/relationships/slide" Target="slides/slide45.xml"/><Relationship Id="rId71" Type="http://schemas.openxmlformats.org/officeDocument/2006/relationships/slide" Target="slides/slide46.xml"/><Relationship Id="rId72" Type="http://schemas.openxmlformats.org/officeDocument/2006/relationships/slide" Target="slides/slide47.xml"/><Relationship Id="rId73" Type="http://schemas.openxmlformats.org/officeDocument/2006/relationships/slide" Target="slides/slide48.xml"/><Relationship Id="rId74" Type="http://schemas.openxmlformats.org/officeDocument/2006/relationships/slide" Target="slides/slide49.xml"/><Relationship Id="rId75" Type="http://schemas.openxmlformats.org/officeDocument/2006/relationships/slide" Target="slides/slide50.xml"/><Relationship Id="rId76" Type="http://schemas.openxmlformats.org/officeDocument/2006/relationships/slide" Target="slides/slide51.xml"/><Relationship Id="rId77" Type="http://schemas.openxmlformats.org/officeDocument/2006/relationships/slide" Target="slides/slide52.xml"/><Relationship Id="rId78" Type="http://schemas.openxmlformats.org/officeDocument/2006/relationships/slide" Target="slides/slide53.xml"/><Relationship Id="rId79" Type="http://schemas.openxmlformats.org/officeDocument/2006/relationships/slide" Target="slides/slide54.xml"/><Relationship Id="rId110" Type="http://schemas.openxmlformats.org/officeDocument/2006/relationships/slide" Target="slides/slide85.xml"/><Relationship Id="rId90" Type="http://schemas.openxmlformats.org/officeDocument/2006/relationships/slide" Target="slides/slide65.xml"/><Relationship Id="rId91" Type="http://schemas.openxmlformats.org/officeDocument/2006/relationships/slide" Target="slides/slide66.xml"/><Relationship Id="rId92" Type="http://schemas.openxmlformats.org/officeDocument/2006/relationships/slide" Target="slides/slide67.xml"/><Relationship Id="rId93" Type="http://schemas.openxmlformats.org/officeDocument/2006/relationships/slide" Target="slides/slide68.xml"/><Relationship Id="rId94" Type="http://schemas.openxmlformats.org/officeDocument/2006/relationships/slide" Target="slides/slide69.xml"/><Relationship Id="rId95" Type="http://schemas.openxmlformats.org/officeDocument/2006/relationships/slide" Target="slides/slide70.xml"/><Relationship Id="rId96" Type="http://schemas.openxmlformats.org/officeDocument/2006/relationships/slide" Target="slides/slide71.xml"/><Relationship Id="rId97" Type="http://schemas.openxmlformats.org/officeDocument/2006/relationships/slide" Target="slides/slide72.xml"/><Relationship Id="rId98" Type="http://schemas.openxmlformats.org/officeDocument/2006/relationships/slide" Target="slides/slide73.xml"/><Relationship Id="rId99" Type="http://schemas.openxmlformats.org/officeDocument/2006/relationships/slide" Target="slides/slide74.xml"/><Relationship Id="rId111" Type="http://schemas.openxmlformats.org/officeDocument/2006/relationships/slide" Target="slides/slide86.xml"/><Relationship Id="rId112" Type="http://schemas.openxmlformats.org/officeDocument/2006/relationships/slide" Target="slides/slide87.xml"/><Relationship Id="rId113" Type="http://schemas.openxmlformats.org/officeDocument/2006/relationships/notesMaster" Target="notesMasters/notesMaster1.xml"/><Relationship Id="rId114" Type="http://schemas.openxmlformats.org/officeDocument/2006/relationships/presProps" Target="presProps.xml"/><Relationship Id="rId115" Type="http://schemas.openxmlformats.org/officeDocument/2006/relationships/viewProps" Target="viewProps.xml"/><Relationship Id="rId116" Type="http://schemas.openxmlformats.org/officeDocument/2006/relationships/theme" Target="theme/theme1.xml"/><Relationship Id="rId11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slide" Target="slides/slide19.xml"/><Relationship Id="rId45" Type="http://schemas.openxmlformats.org/officeDocument/2006/relationships/slide" Target="slides/slide20.xml"/><Relationship Id="rId46" Type="http://schemas.openxmlformats.org/officeDocument/2006/relationships/slide" Target="slides/slide21.xml"/><Relationship Id="rId47" Type="http://schemas.openxmlformats.org/officeDocument/2006/relationships/slide" Target="slides/slide22.xml"/><Relationship Id="rId48" Type="http://schemas.openxmlformats.org/officeDocument/2006/relationships/slide" Target="slides/slide23.xml"/><Relationship Id="rId49" Type="http://schemas.openxmlformats.org/officeDocument/2006/relationships/slide" Target="slides/slide24.xml"/><Relationship Id="rId60" Type="http://schemas.openxmlformats.org/officeDocument/2006/relationships/slide" Target="slides/slide35.xml"/><Relationship Id="rId61" Type="http://schemas.openxmlformats.org/officeDocument/2006/relationships/slide" Target="slides/slide36.xml"/><Relationship Id="rId62" Type="http://schemas.openxmlformats.org/officeDocument/2006/relationships/slide" Target="slides/slide37.xml"/><Relationship Id="rId63" Type="http://schemas.openxmlformats.org/officeDocument/2006/relationships/slide" Target="slides/slide38.xml"/><Relationship Id="rId64" Type="http://schemas.openxmlformats.org/officeDocument/2006/relationships/slide" Target="slides/slide39.xml"/><Relationship Id="rId65" Type="http://schemas.openxmlformats.org/officeDocument/2006/relationships/slide" Target="slides/slide40.xml"/><Relationship Id="rId66" Type="http://schemas.openxmlformats.org/officeDocument/2006/relationships/slide" Target="slides/slide41.xml"/><Relationship Id="rId67" Type="http://schemas.openxmlformats.org/officeDocument/2006/relationships/slide" Target="slides/slide42.xml"/><Relationship Id="rId68" Type="http://schemas.openxmlformats.org/officeDocument/2006/relationships/slide" Target="slides/slide43.xml"/><Relationship Id="rId69" Type="http://schemas.openxmlformats.org/officeDocument/2006/relationships/slide" Target="slides/slide44.xml"/><Relationship Id="rId100" Type="http://schemas.openxmlformats.org/officeDocument/2006/relationships/slide" Target="slides/slide75.xml"/><Relationship Id="rId80" Type="http://schemas.openxmlformats.org/officeDocument/2006/relationships/slide" Target="slides/slide55.xml"/><Relationship Id="rId81" Type="http://schemas.openxmlformats.org/officeDocument/2006/relationships/slide" Target="slides/slide56.xml"/><Relationship Id="rId82" Type="http://schemas.openxmlformats.org/officeDocument/2006/relationships/slide" Target="slides/slide57.xml"/><Relationship Id="rId83" Type="http://schemas.openxmlformats.org/officeDocument/2006/relationships/slide" Target="slides/slide58.xml"/><Relationship Id="rId84" Type="http://schemas.openxmlformats.org/officeDocument/2006/relationships/slide" Target="slides/slide59.xml"/><Relationship Id="rId85" Type="http://schemas.openxmlformats.org/officeDocument/2006/relationships/slide" Target="slides/slide60.xml"/><Relationship Id="rId86" Type="http://schemas.openxmlformats.org/officeDocument/2006/relationships/slide" Target="slides/slide61.xml"/><Relationship Id="rId87" Type="http://schemas.openxmlformats.org/officeDocument/2006/relationships/slide" Target="slides/slide62.xml"/><Relationship Id="rId88" Type="http://schemas.openxmlformats.org/officeDocument/2006/relationships/slide" Target="slides/slide63.xml"/><Relationship Id="rId89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0" name="Google Shape;4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Google Shape;4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shows a solid example of Top-down processing over bottom up processing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Google Shape;4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 we miss that? Perceptual Set, Top-Down Processing, Automatic Processing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always ask students why they mess this up but a younger kid wouldn’t→you are using automatic processing they are using very controlled processing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Prosopagnosia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525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D442C-4912-4772-8042-9767111F578A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1361042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E61DB-22D3-41CC-8E7A-B0F7E9F12B5F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213683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29A16-B8DD-4D6D-9BC7-F846C9926AEC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Preview Question 1: What is an absolute threshold, and are we influenced by stimuli below it?</a:t>
            </a:r>
          </a:p>
        </p:txBody>
      </p:sp>
    </p:spTree>
    <p:extLst>
      <p:ext uri="{BB962C8B-B14F-4D97-AF65-F5344CB8AC3E}">
        <p14:creationId xmlns:p14="http://schemas.microsoft.com/office/powerpoint/2010/main" val="486943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8" name="Google Shape;57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Dating: you would take notice if your 17 year old friend was dating a 12 year old but a 45yr old woman marrying a 50yr old male would not be on your radar.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ECON: buying a house 500,000- realtor comes back and says oops I missed a $5000 charge—few people will walk away from the purchase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 if you but a $25000 car and dealer comes back and says oops I missed a $5000 charge, you will walk away from the purchase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the same amount but different proportions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86203-D589-4D9C-ABCB-E1632DEDA57C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Preview Question 3: What function does sensory adaptation serve?</a:t>
            </a:r>
          </a:p>
        </p:txBody>
      </p:sp>
    </p:spTree>
    <p:extLst>
      <p:ext uri="{BB962C8B-B14F-4D97-AF65-F5344CB8AC3E}">
        <p14:creationId xmlns:p14="http://schemas.microsoft.com/office/powerpoint/2010/main" val="1923931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4AE042AF-80BE-814D-8FA9-13123A2C7465}" type="slidenum">
              <a:rPr lang="en-US">
                <a:solidFill>
                  <a:prstClr val="black"/>
                </a:solidFill>
                <a:latin typeface="Times New Roman" charset="0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58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Handout: Survey of ranking senses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Google Shape;5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1" name="Google Shape;52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video is about 4 minutes on a subject who wore inversion goggles for 7 consecutive days.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5" name="Google Shape;54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“mosquito ringtone” and shopkeepers using a high pitch frequency to keep teenagers from loitering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have all taken hearing tests that measure absolute threshold. Also note humans can detect 20-20,000 hertz but as you get older that range shrinks.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2" name="Google Shape;55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Google Shape;5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3" name="Google Shape;56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d32362403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70" name="Google Shape;570;g3d32362403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experiment, they get three choices of beverage. In the control group, Lipton doesn’t even do as well as chance would predict (22%).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Group is statistically significant, however the effect fades quickly→ keep looking into this experiment, see if I can find the original.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SNOPES: look at James </a:t>
            </a:r>
            <a:r>
              <a:rPr lang="en-US" dirty="0" err="1"/>
              <a:t>Vicary</a:t>
            </a:r>
            <a:r>
              <a:rPr lang="en-US" dirty="0"/>
              <a:t> he is the theatre/business owner who claimed to conduct the subliminal popcorn experiment. </a:t>
            </a:r>
            <a:r>
              <a:rPr lang="en-US" dirty="0" err="1"/>
              <a:t>Vicary</a:t>
            </a:r>
            <a:r>
              <a:rPr lang="en-US" dirty="0"/>
              <a:t> was a marketing consultant with a failing business</a:t>
            </a:r>
            <a:endParaRPr dirty="0"/>
          </a:p>
        </p:txBody>
      </p:sp>
      <p:sp>
        <p:nvSpPr>
          <p:cNvPr id="571" name="Google Shape;571;g3d32362403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59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0" name="Google Shape;61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1" name="Google Shape;6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1" name="Google Shape;64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2" name="Google Shape;64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Radiolab episode. More for your background knowledge than for your students.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3" name="Google Shape;66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4" name="Google Shape;66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6C97D-A480-42C8-B247-10AB9E0B34E5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6960452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mantis shrimp has 16 different photoreceptors for color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There is a great Radiolab program called “Colors”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9" name="Google Shape;69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0" name="Google Shape;70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d3236240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g3d323624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Google Shape;404;g3d323624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77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7" name="Google Shape;73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8" name="Google Shape;73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4" name="Google Shape;74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5" name="Google Shape;74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79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2" name="Google Shape;7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3" name="Google Shape;753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0" name="Google Shape;77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1" name="Google Shape;771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3" name="Google Shape;78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4" name="Google Shape;784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9" name="Google Shape;78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0" name="Google Shape;790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d3236240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3d3236240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5" name="Google Shape;79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6" name="Google Shape;796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d3236240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g3d323624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8" name="Google Shape;418;g3d323624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Maybe link to data-driven (that is another name for it)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d32362403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g3d3236240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Google Shape;426;g3d3236240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Conceptually driven processing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reflection stA="25000" endPos="15000" dist="50800" dir="5400000" sy="-100000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280988" y="1525588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280988" y="6399213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4B553-C887-4670-BAE6-C4B405511831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EB816-12CD-4EA9-81EF-AB794C4768E0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AAD2-919D-4CCA-BC52-9CDB4D153DE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46C2A-96E7-4681-AF4B-ECC23CC8B23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167E5-889C-43BB-9313-D5D512653A5F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/>
          <p:nvPr/>
        </p:nvSpPr>
        <p:spPr>
          <a:xfrm>
            <a:off x="280988" y="1525588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280988" y="6399213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280988" y="1525588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280988" y="6399213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280988" y="1525588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280988" y="6399213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280988" y="1525588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280988" y="6399213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4150E-B06B-4192-877E-F640CB7E5708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ED78-354A-43E5-976A-0FB237731CAC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A0D4-1A48-4238-9712-5B4B33561E19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CC747-33E0-489A-9001-A04C5E98419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7296D-A27B-4A20-AABE-A78AC84E309C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7AB21-1003-4AB5-95E5-FF7A75FDE7F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BA5C-7F32-491A-9220-544AD720F43D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A506C-254E-4326-BBFF-CB7D108171D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4B553-C887-4670-BAE6-C4B405511831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EB816-12CD-4EA9-81EF-AB794C4768E0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AAD2-919D-4CCA-BC52-9CDB4D153DE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46C2A-96E7-4681-AF4B-ECC23CC8B23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167E5-889C-43BB-9313-D5D512653A5F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4150E-B06B-4192-877E-F640CB7E5708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ED78-354A-43E5-976A-0FB237731CAC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A0D4-1A48-4238-9712-5B4B33561E19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CC747-33E0-489A-9001-A04C5E98419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7296D-A27B-4A20-AABE-A78AC84E309C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7AB21-1003-4AB5-95E5-FF7A75FDE7F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BA5C-7F32-491A-9220-544AD720F43D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A506C-254E-4326-BBFF-CB7D108171D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4B553-C887-4670-BAE6-C4B405511831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EB816-12CD-4EA9-81EF-AB794C4768E0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AAD2-919D-4CCA-BC52-9CDB4D153DE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46C2A-96E7-4681-AF4B-ECC23CC8B23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167E5-889C-43BB-9313-D5D512653A5F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4150E-B06B-4192-877E-F640CB7E5708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ED78-354A-43E5-976A-0FB237731CAC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A0D4-1A48-4238-9712-5B4B33561E19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CC747-33E0-489A-9001-A04C5E98419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  <a:defRPr sz="5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7296D-A27B-4A20-AABE-A78AC84E309C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7AB21-1003-4AB5-95E5-FF7A75FDE7F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BA5C-7F32-491A-9220-544AD720F43D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A506C-254E-4326-BBFF-CB7D108171D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4B553-C887-4670-BAE6-C4B405511831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EB816-12CD-4EA9-81EF-AB794C4768E0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AAD2-919D-4CCA-BC52-9CDB4D153DE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46C2A-96E7-4681-AF4B-ECC23CC8B23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/>
          <p:nvPr/>
        </p:nvSpPr>
        <p:spPr>
          <a:xfrm>
            <a:off x="280988" y="1525588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280988" y="6399213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167E5-889C-43BB-9313-D5D512653A5F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4150E-B06B-4192-877E-F640CB7E5708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ED78-354A-43E5-976A-0FB237731CAC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A0D4-1A48-4238-9712-5B4B33561E19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CC747-33E0-489A-9001-A04C5E98419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7296D-A27B-4A20-AABE-A78AC84E309C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7AB21-1003-4AB5-95E5-FF7A75FDE7F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BA5C-7F32-491A-9220-544AD720F43D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A506C-254E-4326-BBFF-CB7D108171D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4B553-C887-4670-BAE6-C4B405511831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EB816-12CD-4EA9-81EF-AB794C4768E0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AAD2-919D-4CCA-BC52-9CDB4D153DE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46C2A-96E7-4681-AF4B-ECC23CC8B23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167E5-889C-43BB-9313-D5D512653A5F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4150E-B06B-4192-877E-F640CB7E5708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ED78-354A-43E5-976A-0FB237731CAC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A0D4-1A48-4238-9712-5B4B33561E19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CC747-33E0-489A-9001-A04C5E98419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7296D-A27B-4A20-AABE-A78AC84E309C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7AB21-1003-4AB5-95E5-FF7A75FDE7F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BA5C-7F32-491A-9220-544AD720F43D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A506C-254E-4326-BBFF-CB7D108171D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4B553-C887-4670-BAE6-C4B405511831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EB816-12CD-4EA9-81EF-AB794C4768E0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AAD2-919D-4CCA-BC52-9CDB4D153DE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46C2A-96E7-4681-AF4B-ECC23CC8B23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167E5-889C-43BB-9313-D5D512653A5F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4150E-B06B-4192-877E-F640CB7E5708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ED78-354A-43E5-976A-0FB237731CAC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A0D4-1A48-4238-9712-5B4B33561E19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CC747-33E0-489A-9001-A04C5E98419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7296D-A27B-4A20-AABE-A78AC84E309C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7AB21-1003-4AB5-95E5-FF7A75FDE7F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BA5C-7F32-491A-9220-544AD720F43D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A506C-254E-4326-BBFF-CB7D108171D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4B553-C887-4670-BAE6-C4B405511831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EB816-12CD-4EA9-81EF-AB794C4768E0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AAD2-919D-4CCA-BC52-9CDB4D153DE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46C2A-96E7-4681-AF4B-ECC23CC8B23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167E5-889C-43BB-9313-D5D512653A5F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4150E-B06B-4192-877E-F640CB7E5708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ED78-354A-43E5-976A-0FB237731CAC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A0D4-1A48-4238-9712-5B4B33561E19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>
                  <a:lumMod val="75000"/>
                </a:prstClr>
              </a:solidFill>
              <a:latin typeface="Corbel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>
                  <a:lumMod val="75000"/>
                </a:prstClr>
              </a:solidFill>
              <a:latin typeface="Corbe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51A0378E-4CE0-6E46-B6B1-F9F891A93E25}" type="slidenum">
              <a:rPr lang="en-US">
                <a:solidFill>
                  <a:prstClr val="white">
                    <a:lumMod val="75000"/>
                  </a:prstClr>
                </a:solidFill>
                <a:latin typeface="Corbe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  <a:latin typeface="Corbel"/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8" name="Google Shape;218;p35"/>
          <p:cNvSpPr>
            <a:spLocks noGrp="1"/>
          </p:cNvSpPr>
          <p:nvPr>
            <p:ph type="clipArt" idx="2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/>
          <p:nvPr/>
        </p:nvSpPr>
        <p:spPr>
          <a:xfrm>
            <a:off x="280988" y="1525588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1" name="Google Shape;231;p37"/>
          <p:cNvSpPr/>
          <p:nvPr/>
        </p:nvSpPr>
        <p:spPr>
          <a:xfrm>
            <a:off x="280988" y="6399213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5" name="Google Shape;245;p39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/>
          <p:nvPr/>
        </p:nvSpPr>
        <p:spPr>
          <a:xfrm>
            <a:off x="280988" y="1525588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9" name="Google Shape;249;p40"/>
          <p:cNvSpPr/>
          <p:nvPr/>
        </p:nvSpPr>
        <p:spPr>
          <a:xfrm>
            <a:off x="280988" y="639921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0" name="Google Shape;250;p40"/>
          <p:cNvSpPr/>
          <p:nvPr/>
        </p:nvSpPr>
        <p:spPr>
          <a:xfrm>
            <a:off x="280988" y="1525588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1" name="Google Shape;251;p40"/>
          <p:cNvSpPr/>
          <p:nvPr/>
        </p:nvSpPr>
        <p:spPr>
          <a:xfrm>
            <a:off x="280988" y="639921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2" name="Google Shape;252;p40"/>
          <p:cNvSpPr/>
          <p:nvPr/>
        </p:nvSpPr>
        <p:spPr>
          <a:xfrm>
            <a:off x="280988" y="1525588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3" name="Google Shape;253;p40"/>
          <p:cNvSpPr/>
          <p:nvPr/>
        </p:nvSpPr>
        <p:spPr>
          <a:xfrm>
            <a:off x="280988" y="639921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4" name="Google Shape;254;p40"/>
          <p:cNvSpPr/>
          <p:nvPr/>
        </p:nvSpPr>
        <p:spPr>
          <a:xfrm>
            <a:off x="280988" y="1525588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5" name="Google Shape;255;p40"/>
          <p:cNvSpPr/>
          <p:nvPr/>
        </p:nvSpPr>
        <p:spPr>
          <a:xfrm>
            <a:off x="280988" y="639921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6" name="Google Shape;256;p40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4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7" name="Google Shape;257;p40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/>
          <p:nvPr/>
        </p:nvSpPr>
        <p:spPr>
          <a:xfrm>
            <a:off x="280988" y="1525588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2" name="Google Shape;262;p41"/>
          <p:cNvSpPr/>
          <p:nvPr/>
        </p:nvSpPr>
        <p:spPr>
          <a:xfrm>
            <a:off x="280988" y="639921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3" name="Google Shape;263;p41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4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900" cy="46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5" name="Google Shape;265;p41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66" name="Google Shape;266;p41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67" name="Google Shape;267;p4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>
            <a:spLocks noGrp="1"/>
          </p:cNvSpPr>
          <p:nvPr>
            <p:ph type="title"/>
          </p:nvPr>
        </p:nvSpPr>
        <p:spPr>
          <a:xfrm>
            <a:off x="685800" y="2017059"/>
            <a:ext cx="7772400" cy="16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5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1"/>
          </p:nvPr>
        </p:nvSpPr>
        <p:spPr>
          <a:xfrm>
            <a:off x="685800" y="3662979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72" name="Google Shape;272;p42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/>
          <p:nvPr/>
        </p:nvSpPr>
        <p:spPr>
          <a:xfrm>
            <a:off x="646113" y="1447800"/>
            <a:ext cx="7851900" cy="3200400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reflection stA="25000" endPos="15000" dist="50800" dir="5400000" fadeDir="5400012" sy="-100000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6" name="Google Shape;276;p43"/>
          <p:cNvSpPr txBox="1">
            <a:spLocks noGrp="1"/>
          </p:cNvSpPr>
          <p:nvPr>
            <p:ph type="ctrTitle"/>
          </p:nvPr>
        </p:nvSpPr>
        <p:spPr>
          <a:xfrm>
            <a:off x="658813" y="1537447"/>
            <a:ext cx="78264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Corbel"/>
              <a:buNone/>
              <a:defRPr sz="5400" b="0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subTitle" idx="1"/>
          </p:nvPr>
        </p:nvSpPr>
        <p:spPr>
          <a:xfrm>
            <a:off x="658813" y="3218329"/>
            <a:ext cx="78264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80" name="Google Shape;280;p4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3" name="Google Shape;283;p44"/>
          <p:cNvSpPr>
            <a:spLocks noGrp="1"/>
          </p:cNvSpPr>
          <p:nvPr>
            <p:ph type="clipArt" idx="2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68375" marR="0" lvl="2" indent="-28257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263650" marR="0" lvl="3" indent="-29845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546225" marR="0" lvl="4" indent="-28892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4" name="Google Shape;284;p44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86" name="Google Shape;286;p44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87" name="Google Shape;287;p4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>
            <a:spLocks noGrp="1"/>
          </p:cNvSpPr>
          <p:nvPr>
            <p:ph type="pic" idx="2"/>
          </p:nvPr>
        </p:nvSpPr>
        <p:spPr>
          <a:xfrm>
            <a:off x="2371725" y="381000"/>
            <a:ext cx="4400700" cy="3048000"/>
          </a:xfrm>
          <a:prstGeom prst="rect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5000" endPos="15000" dist="50800" dir="5400000" fadeDir="5400012" sy="-100000" rotWithShape="0"/>
          </a:effectLst>
        </p:spPr>
        <p:txBody>
          <a:bodyPr spcFirstLastPara="1" wrap="square" lIns="91425" tIns="91425" rIns="91425" bIns="91425" anchor="t" anchorCtr="0"/>
          <a:lstStyle>
            <a:lvl1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68375" marR="0" lvl="2" indent="-28257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263650" marR="0" lvl="3" indent="-29845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546225" marR="0" lvl="4" indent="-28892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ctrTitle"/>
          </p:nvPr>
        </p:nvSpPr>
        <p:spPr>
          <a:xfrm>
            <a:off x="641350" y="4146363"/>
            <a:ext cx="7856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1" name="Google Shape;291;p45"/>
          <p:cNvSpPr txBox="1">
            <a:spLocks noGrp="1"/>
          </p:cNvSpPr>
          <p:nvPr>
            <p:ph type="subTitle" idx="1"/>
          </p:nvPr>
        </p:nvSpPr>
        <p:spPr>
          <a:xfrm>
            <a:off x="641350" y="5620871"/>
            <a:ext cx="78564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2" name="Google Shape;292;p45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93" name="Google Shape;293;p45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94" name="Google Shape;294;p4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/>
          <p:nvPr/>
        </p:nvSpPr>
        <p:spPr>
          <a:xfrm>
            <a:off x="280988" y="1525588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7" name="Google Shape;297;p46"/>
          <p:cNvSpPr/>
          <p:nvPr/>
        </p:nvSpPr>
        <p:spPr>
          <a:xfrm>
            <a:off x="280988" y="639921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8" name="Google Shape;298;p46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4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9" name="Google Shape;299;p46"/>
          <p:cNvSpPr txBox="1">
            <a:spLocks noGrp="1"/>
          </p:cNvSpPr>
          <p:nvPr>
            <p:ph type="body" idx="1"/>
          </p:nvPr>
        </p:nvSpPr>
        <p:spPr>
          <a:xfrm>
            <a:off x="641350" y="1600200"/>
            <a:ext cx="3749100" cy="46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0" name="Google Shape;300;p46"/>
          <p:cNvSpPr txBox="1">
            <a:spLocks noGrp="1"/>
          </p:cNvSpPr>
          <p:nvPr>
            <p:ph type="body" idx="2"/>
          </p:nvPr>
        </p:nvSpPr>
        <p:spPr>
          <a:xfrm>
            <a:off x="4749501" y="1600200"/>
            <a:ext cx="3749100" cy="46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1" name="Google Shape;301;p46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02" name="Google Shape;302;p46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03" name="Google Shape;303;p4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/>
          <p:nvPr/>
        </p:nvSpPr>
        <p:spPr>
          <a:xfrm>
            <a:off x="280988" y="1525588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6" name="Google Shape;306;p47"/>
          <p:cNvSpPr/>
          <p:nvPr/>
        </p:nvSpPr>
        <p:spPr>
          <a:xfrm>
            <a:off x="280988" y="639921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7" name="Google Shape;307;p47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4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8" name="Google Shape;308;p47"/>
          <p:cNvSpPr txBox="1">
            <a:spLocks noGrp="1"/>
          </p:cNvSpPr>
          <p:nvPr>
            <p:ph type="body" idx="1"/>
          </p:nvPr>
        </p:nvSpPr>
        <p:spPr>
          <a:xfrm>
            <a:off x="641350" y="1532964"/>
            <a:ext cx="3749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9" name="Google Shape;309;p47"/>
          <p:cNvSpPr txBox="1">
            <a:spLocks noGrp="1"/>
          </p:cNvSpPr>
          <p:nvPr>
            <p:ph type="body" idx="2"/>
          </p:nvPr>
        </p:nvSpPr>
        <p:spPr>
          <a:xfrm>
            <a:off x="641350" y="2362200"/>
            <a:ext cx="374910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0" name="Google Shape;310;p47"/>
          <p:cNvSpPr txBox="1">
            <a:spLocks noGrp="1"/>
          </p:cNvSpPr>
          <p:nvPr>
            <p:ph type="body" idx="3"/>
          </p:nvPr>
        </p:nvSpPr>
        <p:spPr>
          <a:xfrm>
            <a:off x="4752601" y="1532964"/>
            <a:ext cx="3749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1" name="Google Shape;311;p47"/>
          <p:cNvSpPr txBox="1">
            <a:spLocks noGrp="1"/>
          </p:cNvSpPr>
          <p:nvPr>
            <p:ph type="body" idx="4"/>
          </p:nvPr>
        </p:nvSpPr>
        <p:spPr>
          <a:xfrm>
            <a:off x="4752601" y="2362200"/>
            <a:ext cx="374910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2" name="Google Shape;312;p47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13" name="Google Shape;313;p47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14" name="Google Shape;314;p4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8"/>
          <p:cNvSpPr/>
          <p:nvPr/>
        </p:nvSpPr>
        <p:spPr>
          <a:xfrm>
            <a:off x="280988" y="25876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7" name="Google Shape;317;p48"/>
          <p:cNvSpPr/>
          <p:nvPr/>
        </p:nvSpPr>
        <p:spPr>
          <a:xfrm>
            <a:off x="280988" y="639921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8" name="Google Shape;318;p48"/>
          <p:cNvSpPr txBox="1">
            <a:spLocks noGrp="1"/>
          </p:cNvSpPr>
          <p:nvPr>
            <p:ph type="title"/>
          </p:nvPr>
        </p:nvSpPr>
        <p:spPr>
          <a:xfrm>
            <a:off x="624340" y="802910"/>
            <a:ext cx="34746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9" name="Google Shape;319;p48"/>
          <p:cNvSpPr txBox="1">
            <a:spLocks noGrp="1"/>
          </p:cNvSpPr>
          <p:nvPr>
            <p:ph type="body" idx="1"/>
          </p:nvPr>
        </p:nvSpPr>
        <p:spPr>
          <a:xfrm>
            <a:off x="4562010" y="449705"/>
            <a:ext cx="3931800" cy="57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810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0" name="Google Shape;320;p48"/>
          <p:cNvSpPr txBox="1">
            <a:spLocks noGrp="1"/>
          </p:cNvSpPr>
          <p:nvPr>
            <p:ph type="body" idx="2"/>
          </p:nvPr>
        </p:nvSpPr>
        <p:spPr>
          <a:xfrm>
            <a:off x="624340" y="2057399"/>
            <a:ext cx="3474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1" name="Google Shape;321;p48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23" name="Google Shape;323;p4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9"/>
          <p:cNvSpPr/>
          <p:nvPr/>
        </p:nvSpPr>
        <p:spPr>
          <a:xfrm>
            <a:off x="280988" y="25876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6" name="Google Shape;326;p49"/>
          <p:cNvSpPr/>
          <p:nvPr/>
        </p:nvSpPr>
        <p:spPr>
          <a:xfrm>
            <a:off x="280988" y="639921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7" name="Google Shape;327;p49"/>
          <p:cNvSpPr txBox="1">
            <a:spLocks noGrp="1"/>
          </p:cNvSpPr>
          <p:nvPr>
            <p:ph type="title"/>
          </p:nvPr>
        </p:nvSpPr>
        <p:spPr>
          <a:xfrm>
            <a:off x="4562856" y="1600200"/>
            <a:ext cx="39318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8" name="Google Shape;328;p49"/>
          <p:cNvSpPr>
            <a:spLocks noGrp="1"/>
          </p:cNvSpPr>
          <p:nvPr>
            <p:ph type="pic" idx="2"/>
          </p:nvPr>
        </p:nvSpPr>
        <p:spPr>
          <a:xfrm>
            <a:off x="621792" y="457200"/>
            <a:ext cx="3474600" cy="5102400"/>
          </a:xfrm>
          <a:prstGeom prst="rect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5000" endPos="15000" dist="50800" dir="5400000" fadeDir="5400012" sy="-100000" rotWithShape="0"/>
          </a:effectLst>
        </p:spPr>
        <p:txBody>
          <a:bodyPr spcFirstLastPara="1" wrap="square" lIns="91425" tIns="91425" rIns="91425" bIns="91425" anchor="t" anchorCtr="0"/>
          <a:lstStyle>
            <a:lvl1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body" idx="1"/>
          </p:nvPr>
        </p:nvSpPr>
        <p:spPr>
          <a:xfrm>
            <a:off x="4562856" y="2240280"/>
            <a:ext cx="3931800" cy="21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30" name="Google Shape;330;p49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31" name="Google Shape;331;p49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32" name="Google Shape;332;p4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/>
          <p:nvPr/>
        </p:nvSpPr>
        <p:spPr>
          <a:xfrm>
            <a:off x="280988" y="639921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5" name="Google Shape;335;p50"/>
          <p:cNvSpPr>
            <a:spLocks noGrp="1"/>
          </p:cNvSpPr>
          <p:nvPr>
            <p:ph type="pic" idx="2"/>
          </p:nvPr>
        </p:nvSpPr>
        <p:spPr>
          <a:xfrm>
            <a:off x="282575" y="458788"/>
            <a:ext cx="8577300" cy="3884700"/>
          </a:xfrm>
          <a:prstGeom prst="rect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5000" endPos="15000" dist="50800" dir="5400000" fadeDir="5400012" sy="-100000" rotWithShape="0"/>
          </a:effectLst>
        </p:spPr>
        <p:txBody>
          <a:bodyPr spcFirstLastPara="1" wrap="square" lIns="91425" tIns="91425" rIns="91425" bIns="91425" anchor="t" anchorCtr="0"/>
          <a:lstStyle>
            <a:lvl1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36" name="Google Shape;336;p50"/>
          <p:cNvSpPr txBox="1">
            <a:spLocks noGrp="1"/>
          </p:cNvSpPr>
          <p:nvPr>
            <p:ph type="title"/>
          </p:nvPr>
        </p:nvSpPr>
        <p:spPr>
          <a:xfrm>
            <a:off x="282575" y="4920520"/>
            <a:ext cx="3931800" cy="13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37" name="Google Shape;337;p50"/>
          <p:cNvSpPr txBox="1">
            <a:spLocks noGrp="1"/>
          </p:cNvSpPr>
          <p:nvPr>
            <p:ph type="body" idx="1"/>
          </p:nvPr>
        </p:nvSpPr>
        <p:spPr>
          <a:xfrm>
            <a:off x="4927918" y="4899025"/>
            <a:ext cx="3931800" cy="1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38" name="Google Shape;338;p50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39" name="Google Shape;339;p50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40" name="Google Shape;340;p5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with Caption">
  <p:cSld name="2 Pictures with Caption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/>
          <p:nvPr/>
        </p:nvSpPr>
        <p:spPr>
          <a:xfrm>
            <a:off x="280988" y="639921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3" name="Google Shape;343;p51"/>
          <p:cNvSpPr>
            <a:spLocks noGrp="1"/>
          </p:cNvSpPr>
          <p:nvPr>
            <p:ph type="pic" idx="2"/>
          </p:nvPr>
        </p:nvSpPr>
        <p:spPr>
          <a:xfrm>
            <a:off x="4745038" y="458788"/>
            <a:ext cx="4114800" cy="3884700"/>
          </a:xfrm>
          <a:prstGeom prst="rect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5000" endPos="15000" dist="50800" dir="5400000" fadeDir="5400012" sy="-100000" rotWithShape="0"/>
          </a:effectLst>
        </p:spPr>
        <p:txBody>
          <a:bodyPr spcFirstLastPara="1" wrap="square" lIns="91425" tIns="91425" rIns="91425" bIns="91425" anchor="t" anchorCtr="0"/>
          <a:lstStyle>
            <a:lvl1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4" name="Google Shape;344;p51"/>
          <p:cNvSpPr>
            <a:spLocks noGrp="1"/>
          </p:cNvSpPr>
          <p:nvPr>
            <p:ph type="pic" idx="3"/>
          </p:nvPr>
        </p:nvSpPr>
        <p:spPr>
          <a:xfrm>
            <a:off x="282575" y="458788"/>
            <a:ext cx="4114800" cy="3884700"/>
          </a:xfrm>
          <a:prstGeom prst="rect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5000" endPos="15000" dist="50800" dir="5400000" fadeDir="5400012" sy="-100000" rotWithShape="0"/>
          </a:effectLst>
        </p:spPr>
        <p:txBody>
          <a:bodyPr spcFirstLastPara="1" wrap="square" lIns="91425" tIns="91425" rIns="91425" bIns="91425" anchor="t" anchorCtr="0"/>
          <a:lstStyle>
            <a:lvl1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5" name="Google Shape;345;p51"/>
          <p:cNvSpPr txBox="1">
            <a:spLocks noGrp="1"/>
          </p:cNvSpPr>
          <p:nvPr>
            <p:ph type="title"/>
          </p:nvPr>
        </p:nvSpPr>
        <p:spPr>
          <a:xfrm>
            <a:off x="282575" y="4920520"/>
            <a:ext cx="3931800" cy="13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6" name="Google Shape;346;p51"/>
          <p:cNvSpPr txBox="1">
            <a:spLocks noGrp="1"/>
          </p:cNvSpPr>
          <p:nvPr>
            <p:ph type="body" idx="1"/>
          </p:nvPr>
        </p:nvSpPr>
        <p:spPr>
          <a:xfrm>
            <a:off x="4927918" y="4899025"/>
            <a:ext cx="3931800" cy="1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7" name="Google Shape;347;p51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48" name="Google Shape;348;p51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49" name="Google Shape;349;p5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with Caption">
  <p:cSld name="Video with Caption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"/>
          <p:cNvSpPr/>
          <p:nvPr/>
        </p:nvSpPr>
        <p:spPr>
          <a:xfrm>
            <a:off x="280988" y="639921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52" name="Google Shape;352;p52"/>
          <p:cNvSpPr txBox="1">
            <a:spLocks noGrp="1"/>
          </p:cNvSpPr>
          <p:nvPr>
            <p:ph type="title"/>
          </p:nvPr>
        </p:nvSpPr>
        <p:spPr>
          <a:xfrm>
            <a:off x="282575" y="4920520"/>
            <a:ext cx="39318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3" name="Google Shape;353;p52"/>
          <p:cNvSpPr txBox="1">
            <a:spLocks noGrp="1"/>
          </p:cNvSpPr>
          <p:nvPr>
            <p:ph type="body" idx="1"/>
          </p:nvPr>
        </p:nvSpPr>
        <p:spPr>
          <a:xfrm>
            <a:off x="282575" y="5563458"/>
            <a:ext cx="39318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4" name="Google Shape;354;p52"/>
          <p:cNvSpPr txBox="1">
            <a:spLocks noGrp="1"/>
          </p:cNvSpPr>
          <p:nvPr>
            <p:ph type="body" idx="2"/>
          </p:nvPr>
        </p:nvSpPr>
        <p:spPr>
          <a:xfrm>
            <a:off x="4927918" y="4899025"/>
            <a:ext cx="3931800" cy="1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5" name="Google Shape;355;p52"/>
          <p:cNvSpPr>
            <a:spLocks noGrp="1"/>
          </p:cNvSpPr>
          <p:nvPr>
            <p:ph type="media" idx="3"/>
          </p:nvPr>
        </p:nvSpPr>
        <p:spPr>
          <a:xfrm>
            <a:off x="282575" y="458788"/>
            <a:ext cx="8577300" cy="3849600"/>
          </a:xfrm>
          <a:prstGeom prst="rect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68375" marR="0" lvl="2" indent="-28257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263650" marR="0" lvl="3" indent="-29845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546225" marR="0" lvl="4" indent="-28892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6" name="Google Shape;356;p52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57" name="Google Shape;357;p52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58" name="Google Shape;358;p5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3"/>
          <p:cNvSpPr/>
          <p:nvPr/>
        </p:nvSpPr>
        <p:spPr>
          <a:xfrm>
            <a:off x="280988" y="1525588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61" name="Google Shape;361;p53"/>
          <p:cNvSpPr/>
          <p:nvPr/>
        </p:nvSpPr>
        <p:spPr>
          <a:xfrm>
            <a:off x="280988" y="639921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62" name="Google Shape;362;p53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4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3" name="Google Shape;363;p53"/>
          <p:cNvSpPr txBox="1">
            <a:spLocks noGrp="1"/>
          </p:cNvSpPr>
          <p:nvPr>
            <p:ph type="body" idx="1"/>
          </p:nvPr>
        </p:nvSpPr>
        <p:spPr>
          <a:xfrm rot="5400000">
            <a:off x="2239138" y="-19950"/>
            <a:ext cx="4638600" cy="7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4" name="Google Shape;364;p53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65" name="Google Shape;365;p53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66" name="Google Shape;366;p5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4"/>
          <p:cNvSpPr/>
          <p:nvPr/>
        </p:nvSpPr>
        <p:spPr>
          <a:xfrm>
            <a:off x="280988" y="25876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69" name="Google Shape;369;p54"/>
          <p:cNvSpPr/>
          <p:nvPr/>
        </p:nvSpPr>
        <p:spPr>
          <a:xfrm>
            <a:off x="280988" y="6399213"/>
            <a:ext cx="85581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0" name="Google Shape;370;p54"/>
          <p:cNvSpPr txBox="1">
            <a:spLocks noGrp="1"/>
          </p:cNvSpPr>
          <p:nvPr>
            <p:ph type="title"/>
          </p:nvPr>
        </p:nvSpPr>
        <p:spPr>
          <a:xfrm rot="5400000">
            <a:off x="5218950" y="2631238"/>
            <a:ext cx="57927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1" name="Google Shape;371;p54"/>
          <p:cNvSpPr txBox="1">
            <a:spLocks noGrp="1"/>
          </p:cNvSpPr>
          <p:nvPr>
            <p:ph type="body" idx="1"/>
          </p:nvPr>
        </p:nvSpPr>
        <p:spPr>
          <a:xfrm rot="5400000">
            <a:off x="1005750" y="94438"/>
            <a:ext cx="5792700" cy="6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2" name="Google Shape;372;p54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73" name="Google Shape;373;p54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74" name="Google Shape;374;p5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CC747-33E0-489A-9001-A04C5E98419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7296D-A27B-4A20-AABE-A78AC84E309C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7AB21-1003-4AB5-95E5-FF7A75FDE7F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BA5C-7F32-491A-9220-544AD720F43D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A506C-254E-4326-BBFF-CB7D108171D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4B553-C887-4670-BAE6-C4B405511831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EB816-12CD-4EA9-81EF-AB794C4768E0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AAD2-919D-4CCA-BC52-9CDB4D153DE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46C2A-96E7-4681-AF4B-ECC23CC8B23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reflection stA="25000" endPos="15000" dist="50800" dir="5400000" sy="-100000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167E5-889C-43BB-9313-D5D512653A5F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4150E-B06B-4192-877E-F640CB7E5708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ED78-354A-43E5-976A-0FB237731CAC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A0D4-1A48-4238-9712-5B4B33561E19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CC747-33E0-489A-9001-A04C5E98419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  <a:defRPr sz="5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7296D-A27B-4A20-AABE-A78AC84E309C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7AB21-1003-4AB5-95E5-FF7A75FDE7F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BA5C-7F32-491A-9220-544AD720F43D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A506C-254E-4326-BBFF-CB7D108171D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4B553-C887-4670-BAE6-C4B405511831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EB816-12CD-4EA9-81EF-AB794C4768E0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AAD2-919D-4CCA-BC52-9CDB4D153DE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46C2A-96E7-4681-AF4B-ECC23CC8B23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280988" y="1525588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9" name="Google Shape;69;p11"/>
          <p:cNvSpPr/>
          <p:nvPr/>
        </p:nvSpPr>
        <p:spPr>
          <a:xfrm>
            <a:off x="280988" y="6399213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167E5-889C-43BB-9313-D5D512653A5F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4150E-B06B-4192-877E-F640CB7E5708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ED78-354A-43E5-976A-0FB237731CAC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A0D4-1A48-4238-9712-5B4B33561E19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CC747-33E0-489A-9001-A04C5E98419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7296D-A27B-4A20-AABE-A78AC84E309C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7AB21-1003-4AB5-95E5-FF7A75FDE7F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BA5C-7F32-491A-9220-544AD720F43D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A506C-254E-4326-BBFF-CB7D108171D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4B553-C887-4670-BAE6-C4B405511831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EB816-12CD-4EA9-81EF-AB794C4768E0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AAD2-919D-4CCA-BC52-9CDB4D153DE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46C2A-96E7-4681-AF4B-ECC23CC8B23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a typeface=""/>
                <a:cs typeface=""/>
              </a:rPr>
              <a:t>”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>
            <a:off x="280988" y="1525588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280988" y="6399213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280988" y="1525588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280988" y="6399213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280988" y="1525588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280988" y="6399213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280988" y="1525588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280988" y="6399213"/>
            <a:ext cx="8558212" cy="0"/>
          </a:xfrm>
          <a:custGeom>
            <a:avLst/>
            <a:gdLst/>
            <a:ahLst/>
            <a:cxnLst/>
            <a:rect l="l" t="t" r="r" b="b"/>
            <a:pathLst>
              <a:path w="8592671" h="120000" extrusionOk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40607-E22C-4E3D-B73B-DC5D29F47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167E5-889C-43BB-9313-D5D512653A5F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4150E-B06B-4192-877E-F640CB7E5708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ED78-354A-43E5-976A-0FB237731CAC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A0D4-1A48-4238-9712-5B4B33561E19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CC747-33E0-489A-9001-A04C5E98419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7296D-A27B-4A20-AABE-A78AC84E309C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7AB21-1003-4AB5-95E5-FF7A75FDE7F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BA5C-7F32-491A-9220-544AD720F43D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A506C-254E-4326-BBFF-CB7D108171D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theme" Target="../theme/theme11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40.xml"/><Relationship Id="rId17" Type="http://schemas.openxmlformats.org/officeDocument/2006/relationships/theme" Target="../theme/theme1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58.xml"/><Relationship Id="rId19" Type="http://schemas.openxmlformats.org/officeDocument/2006/relationships/theme" Target="../theme/theme15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76.xml"/><Relationship Id="rId19" Type="http://schemas.openxmlformats.org/officeDocument/2006/relationships/theme" Target="../theme/theme16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4.xml"/><Relationship Id="rId19" Type="http://schemas.openxmlformats.org/officeDocument/2006/relationships/theme" Target="../theme/theme17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2.xml"/><Relationship Id="rId19" Type="http://schemas.openxmlformats.org/officeDocument/2006/relationships/theme" Target="../theme/theme18.xml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0.xml"/><Relationship Id="rId19" Type="http://schemas.openxmlformats.org/officeDocument/2006/relationships/theme" Target="../theme/theme19.xml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48.xml"/><Relationship Id="rId19" Type="http://schemas.openxmlformats.org/officeDocument/2006/relationships/theme" Target="../theme/theme20.xml"/><Relationship Id="rId1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66.xml"/><Relationship Id="rId19" Type="http://schemas.openxmlformats.org/officeDocument/2006/relationships/theme" Target="../theme/theme21.xml"/><Relationship Id="rId1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8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3.xml"/><Relationship Id="rId18" Type="http://schemas.openxmlformats.org/officeDocument/2006/relationships/slideLayout" Target="../slideLayouts/slideLayout184.xml"/><Relationship Id="rId19" Type="http://schemas.openxmlformats.org/officeDocument/2006/relationships/theme" Target="../theme/theme22.xml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199.xml"/><Relationship Id="rId16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1.xml"/><Relationship Id="rId18" Type="http://schemas.openxmlformats.org/officeDocument/2006/relationships/slideLayout" Target="../slideLayouts/slideLayout202.xml"/><Relationship Id="rId19" Type="http://schemas.openxmlformats.org/officeDocument/2006/relationships/theme" Target="../theme/theme23.xml"/><Relationship Id="rId1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4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17.xml"/><Relationship Id="rId16" Type="http://schemas.openxmlformats.org/officeDocument/2006/relationships/slideLayout" Target="../slideLayouts/slideLayout218.xml"/><Relationship Id="rId17" Type="http://schemas.openxmlformats.org/officeDocument/2006/relationships/slideLayout" Target="../slideLayouts/slideLayout219.xml"/><Relationship Id="rId18" Type="http://schemas.openxmlformats.org/officeDocument/2006/relationships/slideLayout" Target="../slideLayouts/slideLayout220.xml"/><Relationship Id="rId19" Type="http://schemas.openxmlformats.org/officeDocument/2006/relationships/theme" Target="../theme/theme24.xml"/><Relationship Id="rId1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09.xml"/><Relationship Id="rId8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2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Relationship Id="rId2" Type="http://schemas.openxmlformats.org/officeDocument/2006/relationships/theme" Target="../theme/theme2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8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4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900" cy="46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B9A40607-E22C-4E3D-B73B-DC5D29F4701E}" type="slidenum">
              <a:rPr lang="en-US" kern="1200" smtClean="0">
                <a:solidFill>
                  <a:srgbClr val="90C226"/>
                </a:solidFill>
                <a:latin typeface="Arial" charset="0"/>
                <a:ea typeface=""/>
                <a:cs typeface="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srgbClr val="90C226"/>
              </a:solidFill>
              <a:latin typeface="Arial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00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B9A40607-E22C-4E3D-B73B-DC5D29F4701E}" type="slidenum">
              <a:rPr lang="en-US" kern="1200" smtClean="0">
                <a:solidFill>
                  <a:srgbClr val="90C226"/>
                </a:solidFill>
                <a:latin typeface="Arial" charset="0"/>
                <a:ea typeface=""/>
                <a:cs typeface="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srgbClr val="90C226"/>
              </a:solidFill>
              <a:latin typeface="Arial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1372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B9A40607-E22C-4E3D-B73B-DC5D29F4701E}" type="slidenum">
              <a:rPr lang="en-US" kern="1200" smtClean="0">
                <a:solidFill>
                  <a:srgbClr val="90C226"/>
                </a:solidFill>
                <a:latin typeface="Arial" charset="0"/>
                <a:ea typeface=""/>
                <a:cs typeface="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srgbClr val="90C226"/>
              </a:solidFill>
              <a:latin typeface="Arial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217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B9A40607-E22C-4E3D-B73B-DC5D29F4701E}" type="slidenum">
              <a:rPr lang="en-US" kern="1200" smtClean="0">
                <a:solidFill>
                  <a:srgbClr val="90C226"/>
                </a:solidFill>
                <a:latin typeface="Arial" charset="0"/>
                <a:ea typeface=""/>
                <a:cs typeface="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srgbClr val="90C226"/>
              </a:solidFill>
              <a:latin typeface="Arial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2823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B9A40607-E22C-4E3D-B73B-DC5D29F4701E}" type="slidenum">
              <a:rPr lang="en-US" kern="1200" smtClean="0">
                <a:solidFill>
                  <a:srgbClr val="90C226"/>
                </a:solidFill>
                <a:latin typeface="Arial" charset="0"/>
                <a:ea typeface=""/>
                <a:cs typeface="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srgbClr val="90C226"/>
              </a:solidFill>
              <a:latin typeface="Arial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751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B9A40607-E22C-4E3D-B73B-DC5D29F4701E}" type="slidenum">
              <a:rPr lang="en-US" kern="1200" smtClean="0">
                <a:solidFill>
                  <a:srgbClr val="90C226"/>
                </a:solidFill>
                <a:latin typeface="Arial" charset="0"/>
                <a:ea typeface=""/>
                <a:cs typeface="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srgbClr val="90C226"/>
              </a:solidFill>
              <a:latin typeface="Arial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2871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B9A40607-E22C-4E3D-B73B-DC5D29F4701E}" type="slidenum">
              <a:rPr lang="en-US" kern="1200" smtClean="0">
                <a:solidFill>
                  <a:srgbClr val="90C226"/>
                </a:solidFill>
                <a:latin typeface="Arial" charset="0"/>
                <a:ea typeface=""/>
                <a:cs typeface="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srgbClr val="90C226"/>
              </a:solidFill>
              <a:latin typeface="Arial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8698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B9A40607-E22C-4E3D-B73B-DC5D29F4701E}" type="slidenum">
              <a:rPr lang="en-US" kern="1200" smtClean="0">
                <a:solidFill>
                  <a:srgbClr val="90C226"/>
                </a:solidFill>
                <a:latin typeface="Arial" charset="0"/>
                <a:ea typeface=""/>
                <a:cs typeface="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srgbClr val="90C226"/>
              </a:solidFill>
              <a:latin typeface="Arial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485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B9A40607-E22C-4E3D-B73B-DC5D29F4701E}" type="slidenum">
              <a:rPr lang="en-US" kern="1200" smtClean="0">
                <a:solidFill>
                  <a:srgbClr val="90C226"/>
                </a:solidFill>
                <a:latin typeface="Arial" charset="0"/>
                <a:ea typeface=""/>
                <a:cs typeface="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srgbClr val="90C226"/>
              </a:solidFill>
              <a:latin typeface="Arial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807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B9A40607-E22C-4E3D-B73B-DC5D29F4701E}" type="slidenum">
              <a:rPr lang="en-US" kern="1200" smtClean="0">
                <a:solidFill>
                  <a:srgbClr val="90C226"/>
                </a:solidFill>
                <a:latin typeface="Arial" charset="0"/>
                <a:ea typeface=""/>
                <a:cs typeface="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srgbClr val="90C226"/>
              </a:solidFill>
              <a:latin typeface="Arial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6544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41350" y="107950"/>
            <a:ext cx="78565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9125" y="1600200"/>
            <a:ext cx="787876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b="1" kern="1200">
              <a:solidFill>
                <a:prstClr val="white">
                  <a:lumMod val="75000"/>
                </a:prstClr>
              </a:solidFill>
              <a:latin typeface="Palatino Linotype" pitchFamily="18" charset="0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b="1" kern="1200">
              <a:solidFill>
                <a:prstClr val="white">
                  <a:lumMod val="75000"/>
                </a:prstClr>
              </a:solidFill>
              <a:latin typeface="Palatino Linotype" pitchFamily="18" charset="0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9D40AC8E-DB92-1C46-B716-95D1843693A6}" type="slidenum">
              <a:rPr lang="en-US" b="1" kern="1200">
                <a:solidFill>
                  <a:prstClr val="white">
                    <a:lumMod val="75000"/>
                  </a:prstClr>
                </a:solidFill>
                <a:latin typeface="Palatino Linotype" pitchFamily="18" charset="0"/>
                <a:ea typeface=""/>
                <a:cs typeface="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b="1" kern="1200">
              <a:solidFill>
                <a:prstClr val="white">
                  <a:lumMod val="75000"/>
                </a:prstClr>
              </a:solidFill>
              <a:latin typeface="Palatino Linotype" pitchFamily="18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53094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Font typeface="Wingdings 2" charset="2"/>
        <a:buChar char="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Font typeface="Wingdings 2" charset="2"/>
        <a:buChar char="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Font typeface="Wingdings 2" charset="2"/>
        <a:buChar char="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dt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ftr" idx="11"/>
          </p:nvPr>
        </p:nvSpPr>
        <p:spPr>
          <a:xfrm>
            <a:off x="28098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f8--M3VC5Y" TargetMode="External"/><Relationship Id="rId4" Type="http://schemas.openxmlformats.org/officeDocument/2006/relationships/hyperlink" Target="http://jeffmilner.com/backmasking/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hyperlink" Target="http://www.michaelbach.de/ot/geom-Jastrow/index.html" TargetMode="External"/><Relationship Id="rId3" Type="http://schemas.openxmlformats.org/officeDocument/2006/relationships/hyperlink" Target="http://jeffmilner.com/backmasking/stairway-to-heaven-backwards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Relationship Id="rId2" Type="http://schemas.openxmlformats.org/officeDocument/2006/relationships/hyperlink" Target="https://youtu.be/IGQmdoK_ZfY" TargetMode="External"/><Relationship Id="rId3" Type="http://schemas.openxmlformats.org/officeDocument/2006/relationships/hyperlink" Target="https://youtu.be/xAFfYLR_IRY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WSxSQsspiQ?list=PLC0A3CAC7B3A0E288" TargetMode="External"/><Relationship Id="rId4" Type="http://schemas.openxmlformats.org/officeDocument/2006/relationships/hyperlink" Target="https://youtu.be/ubNF9QNEQLA" TargetMode="External"/><Relationship Id="rId5" Type="http://schemas.openxmlformats.org/officeDocument/2006/relationships/hyperlink" Target="http://www.simonslab.com/videos.html" TargetMode="External"/><Relationship Id="rId1" Type="http://schemas.openxmlformats.org/officeDocument/2006/relationships/slideLayout" Target="../slideLayouts/slideLayout204.xml"/><Relationship Id="rId2" Type="http://schemas.openxmlformats.org/officeDocument/2006/relationships/hyperlink" Target="https://www.youtube.com/watch?v=_VPcl04Adh8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Relationship Id="rId2" Type="http://schemas.openxmlformats.org/officeDocument/2006/relationships/hyperlink" Target="http://channel.nationalgeographic.com/brain-games/videos/choice-blindness/" TargetMode="External"/><Relationship Id="rId3" Type="http://schemas.openxmlformats.org/officeDocument/2006/relationships/hyperlink" Target="http://www.dailymotion.com/video/xq1p3e_national-geographic-test-your-brain-episode-1-pay-attention_shortfilm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Relationship Id="rId2" Type="http://schemas.openxmlformats.org/officeDocument/2006/relationships/image" Target="../media/image8.jpeg"/><Relationship Id="rId3" Type="http://schemas.openxmlformats.org/officeDocument/2006/relationships/hyperlink" Target="http://www.scentair.com/index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youtube.com/watch?v=r1-TaR5ToKw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www.radiolab.org/story/211119-colors/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4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5.gi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7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5"/>
          <p:cNvSpPr txBox="1"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orbel"/>
              <a:buNone/>
            </a:pPr>
            <a:r>
              <a:rPr lang="en-US" sz="54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Sensation and Perception</a:t>
            </a:r>
            <a:br>
              <a:rPr lang="en-US" sz="54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54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6-8%</a:t>
            </a:r>
            <a:endParaRPr sz="5400" b="1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0" name="Google Shape;380;p55"/>
          <p:cNvSpPr txBox="1"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D8D8D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2"/>
          <p:cNvSpPr txBox="1">
            <a:spLocks noGrp="1"/>
          </p:cNvSpPr>
          <p:nvPr>
            <p:ph type="title"/>
          </p:nvPr>
        </p:nvSpPr>
        <p:spPr>
          <a:xfrm>
            <a:off x="762000" y="-685800"/>
            <a:ext cx="78486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Top-Down Processing</a:t>
            </a:r>
            <a:endParaRPr sz="5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9" name="Google Shape;429;p62"/>
          <p:cNvSpPr txBox="1"/>
          <p:nvPr/>
        </p:nvSpPr>
        <p:spPr>
          <a:xfrm>
            <a:off x="-17436" y="2057400"/>
            <a:ext cx="8982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Perceptual processing that is based on higher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 knowledge, expectation, memory</a:t>
            </a:r>
            <a:endParaRPr sz="3600" b="1" i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p62"/>
          <p:cNvSpPr txBox="1"/>
          <p:nvPr/>
        </p:nvSpPr>
        <p:spPr>
          <a:xfrm>
            <a:off x="761995" y="3988675"/>
            <a:ext cx="728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Note: The Proofreader’s Illusion</a:t>
            </a:r>
            <a:endParaRPr sz="40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rgbClr val="FFC000"/>
                </a:solidFill>
                <a:latin typeface="Palatino Linotype" pitchFamily="18" charset="0"/>
              </a:rPr>
              <a:t>Top-Down Processing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1828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Palatino Linotype" pitchFamily="18" charset="0"/>
              </a:rPr>
              <a:t>Information processing guided by higher-level mental processes as we construct perceptions, drawing on our experience and expectations.  Think of it as </a:t>
            </a:r>
            <a:r>
              <a:rPr lang="en-US" sz="2800" i="1" dirty="0" smtClean="0">
                <a:solidFill>
                  <a:srgbClr val="FF0000"/>
                </a:solidFill>
                <a:latin typeface="Palatino Linotype" pitchFamily="18" charset="0"/>
              </a:rPr>
              <a:t>conceptually-driven</a:t>
            </a:r>
            <a:endParaRPr lang="en-US" sz="2800" dirty="0" smtClean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90600" y="3962400"/>
            <a:ext cx="685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1000" kern="1200" dirty="0">
                <a:solidFill>
                  <a:prstClr val="black"/>
                </a:solidFill>
                <a:latin typeface="Arial Unicode MS" pitchFamily="34" charset="-128"/>
                <a:ea typeface=""/>
                <a:cs typeface=""/>
              </a:rPr>
              <a:t>T</a:t>
            </a:r>
            <a:r>
              <a:rPr lang="en-US" sz="11000" kern="1200" dirty="0">
                <a:solidFill>
                  <a:prstClr val="white"/>
                </a:solidFill>
                <a:latin typeface="Arial Unicode MS" pitchFamily="34" charset="-128"/>
                <a:ea typeface=""/>
                <a:cs typeface=""/>
              </a:rPr>
              <a:t>H</a:t>
            </a:r>
            <a:r>
              <a:rPr lang="en-US" sz="11000" kern="1200" dirty="0">
                <a:solidFill>
                  <a:prstClr val="black"/>
                </a:solidFill>
                <a:latin typeface="Arial Unicode MS" pitchFamily="34" charset="-128"/>
                <a:ea typeface=""/>
                <a:cs typeface=""/>
              </a:rPr>
              <a:t>E C</a:t>
            </a:r>
            <a:r>
              <a:rPr lang="en-US" sz="11000" kern="1200" dirty="0">
                <a:solidFill>
                  <a:prstClr val="white"/>
                </a:solidFill>
                <a:latin typeface="Arial Unicode MS" pitchFamily="34" charset="-128"/>
                <a:ea typeface=""/>
                <a:cs typeface=""/>
              </a:rPr>
              <a:t>H</a:t>
            </a:r>
            <a:r>
              <a:rPr lang="en-US" sz="11000" kern="1200" dirty="0">
                <a:solidFill>
                  <a:prstClr val="black"/>
                </a:solidFill>
                <a:latin typeface="Arial Unicode MS" pitchFamily="34" charset="-128"/>
                <a:ea typeface=""/>
                <a:cs typeface=""/>
              </a:rPr>
              <a:t>T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2562225" y="4267200"/>
            <a:ext cx="647700" cy="1000125"/>
            <a:chOff x="1614" y="2112"/>
            <a:chExt cx="408" cy="630"/>
          </a:xfrm>
        </p:grpSpPr>
        <p:sp>
          <p:nvSpPr>
            <p:cNvPr id="8202" name="Line 6"/>
            <p:cNvSpPr>
              <a:spLocks noChangeShapeType="1"/>
            </p:cNvSpPr>
            <p:nvPr/>
          </p:nvSpPr>
          <p:spPr bwMode="auto">
            <a:xfrm flipH="1">
              <a:off x="1614" y="2118"/>
              <a:ext cx="96" cy="624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8203" name="Line 7"/>
            <p:cNvSpPr>
              <a:spLocks noChangeShapeType="1"/>
            </p:cNvSpPr>
            <p:nvPr/>
          </p:nvSpPr>
          <p:spPr bwMode="auto">
            <a:xfrm flipH="1" flipV="1">
              <a:off x="1926" y="2112"/>
              <a:ext cx="96" cy="624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8204" name="Line 8"/>
            <p:cNvSpPr>
              <a:spLocks noChangeShapeType="1"/>
            </p:cNvSpPr>
            <p:nvPr/>
          </p:nvSpPr>
          <p:spPr bwMode="auto">
            <a:xfrm>
              <a:off x="1680" y="2400"/>
              <a:ext cx="288" cy="0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</p:grpSp>
      <p:grpSp>
        <p:nvGrpSpPr>
          <p:cNvPr id="8198" name="Group 9"/>
          <p:cNvGrpSpPr>
            <a:grpSpLocks/>
          </p:cNvGrpSpPr>
          <p:nvPr/>
        </p:nvGrpSpPr>
        <p:grpSpPr bwMode="auto">
          <a:xfrm>
            <a:off x="5905500" y="4276725"/>
            <a:ext cx="647700" cy="1000125"/>
            <a:chOff x="1614" y="2112"/>
            <a:chExt cx="408" cy="630"/>
          </a:xfrm>
        </p:grpSpPr>
        <p:sp>
          <p:nvSpPr>
            <p:cNvPr id="8199" name="Line 10"/>
            <p:cNvSpPr>
              <a:spLocks noChangeShapeType="1"/>
            </p:cNvSpPr>
            <p:nvPr/>
          </p:nvSpPr>
          <p:spPr bwMode="auto">
            <a:xfrm flipH="1">
              <a:off x="1614" y="2118"/>
              <a:ext cx="96" cy="624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8200" name="Line 11"/>
            <p:cNvSpPr>
              <a:spLocks noChangeShapeType="1"/>
            </p:cNvSpPr>
            <p:nvPr/>
          </p:nvSpPr>
          <p:spPr bwMode="auto">
            <a:xfrm flipH="1" flipV="1">
              <a:off x="1926" y="2112"/>
              <a:ext cx="96" cy="624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8201" name="Line 12"/>
            <p:cNvSpPr>
              <a:spLocks noChangeShapeType="1"/>
            </p:cNvSpPr>
            <p:nvPr/>
          </p:nvSpPr>
          <p:spPr bwMode="auto">
            <a:xfrm>
              <a:off x="1680" y="2400"/>
              <a:ext cx="288" cy="0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208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3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Sensation and Perception</a:t>
            </a:r>
            <a:endParaRPr sz="5400" b="1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6" name="Google Shape;436;p63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Bottom up vs. top down?</a:t>
            </a:r>
            <a:endParaRPr dirty="0"/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4000"/>
              <a:buFont typeface="Noto Sans Symbols"/>
              <a:buChar char="●"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Wundt-</a:t>
            </a:r>
            <a:r>
              <a:rPr lang="en-US" sz="4000" b="1" i="0" u="none" strike="noStrike" cap="none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Jastrow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 illusion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  <a:endParaRPr dirty="0"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rgbClr val="A6A6A6"/>
              </a:buClr>
              <a:buSzPts val="4000"/>
              <a:buFont typeface="Noto Sans Symbols"/>
              <a:buChar char="●"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Backmasking </a:t>
            </a:r>
            <a:endParaRPr dirty="0"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Noto Sans Symbols"/>
              <a:buNone/>
            </a:pPr>
            <a:r>
              <a:rPr lang="en-US" sz="4000" b="1" i="0" u="none" strike="noStrike" cap="none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	http://</a:t>
            </a:r>
            <a:r>
              <a:rPr lang="en-US" sz="4000" b="1" i="0" u="none" strike="noStrike" cap="none" dirty="0" err="1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jeffmilner.com</a:t>
            </a:r>
            <a:r>
              <a:rPr lang="en-US" sz="4000" b="1" i="0" u="none" strike="noStrike" cap="none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/</a:t>
            </a:r>
            <a:r>
              <a:rPr lang="en-US" sz="4000" b="1" i="0" u="none" strike="noStrike" cap="none" dirty="0" err="1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backmasking</a:t>
            </a:r>
            <a:r>
              <a:rPr lang="en-US" sz="4000" b="1" i="0" u="none" strike="noStrike" cap="none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/ </a:t>
            </a:r>
            <a:endParaRPr dirty="0"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endParaRPr sz="32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Sensation and Perception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b="1" dirty="0" smtClean="0"/>
              <a:t>Bottom up vs. top down?</a:t>
            </a:r>
          </a:p>
          <a:p>
            <a:pPr lvl="1"/>
            <a:r>
              <a:rPr lang="en-US" sz="4000" b="1" dirty="0" smtClean="0"/>
              <a:t>The proofreader’s illusion</a:t>
            </a:r>
          </a:p>
          <a:p>
            <a:pPr lvl="1"/>
            <a:r>
              <a:rPr lang="en-US" sz="4000" b="1" dirty="0" smtClean="0"/>
              <a:t>Wundt-</a:t>
            </a:r>
            <a:r>
              <a:rPr lang="en-US" sz="4000" b="1" dirty="0" err="1" smtClean="0"/>
              <a:t>Jastrow</a:t>
            </a:r>
            <a:r>
              <a:rPr lang="en-US" sz="4000" b="1" dirty="0" smtClean="0"/>
              <a:t> illusion</a:t>
            </a:r>
          </a:p>
          <a:p>
            <a:pPr lvl="2"/>
            <a:r>
              <a:rPr lang="en-US" sz="3800" b="1" dirty="0">
                <a:hlinkClick r:id="rId2"/>
              </a:rPr>
              <a:t>http://</a:t>
            </a:r>
            <a:r>
              <a:rPr lang="en-US" sz="3800" b="1" dirty="0" smtClean="0">
                <a:hlinkClick r:id="rId2"/>
              </a:rPr>
              <a:t>www.michaelbach.de/ot/geom-Jastrow/index.html</a:t>
            </a:r>
            <a:r>
              <a:rPr lang="en-US" sz="3800" b="1" dirty="0" smtClean="0"/>
              <a:t> 	</a:t>
            </a:r>
          </a:p>
          <a:p>
            <a:pPr lvl="1"/>
            <a:r>
              <a:rPr lang="en-US" sz="4000" b="1" dirty="0" err="1" smtClean="0"/>
              <a:t>Backmasking</a:t>
            </a:r>
            <a:endParaRPr lang="en-US" sz="4000" b="1" dirty="0" smtClean="0"/>
          </a:p>
          <a:p>
            <a:pPr lvl="2"/>
            <a:r>
              <a:rPr lang="en-US" sz="3800" b="1" dirty="0">
                <a:hlinkClick r:id="rId3"/>
              </a:rPr>
              <a:t>http://</a:t>
            </a:r>
            <a:r>
              <a:rPr lang="en-US" sz="3800" b="1" dirty="0" smtClean="0">
                <a:hlinkClick r:id="rId3"/>
              </a:rPr>
              <a:t>jeffmilner.com/backmasking/stairway-to-heaven-backwards.html</a:t>
            </a:r>
            <a:r>
              <a:rPr lang="en-US" sz="3800" b="1" dirty="0" smtClean="0"/>
              <a:t>  </a:t>
            </a:r>
          </a:p>
          <a:p>
            <a:pPr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2244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 Down Processing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Aoccdring</a:t>
            </a:r>
            <a:r>
              <a:rPr lang="en-US" sz="2400" dirty="0" smtClean="0">
                <a:solidFill>
                  <a:schemeClr val="bg1"/>
                </a:solidFill>
              </a:rPr>
              <a:t> to </a:t>
            </a:r>
            <a:r>
              <a:rPr lang="en-US" sz="2400" dirty="0" err="1" smtClean="0">
                <a:solidFill>
                  <a:schemeClr val="bg1"/>
                </a:solidFill>
              </a:rPr>
              <a:t>rscheearch</a:t>
            </a:r>
            <a:r>
              <a:rPr lang="en-US" sz="2400" dirty="0" smtClean="0">
                <a:solidFill>
                  <a:schemeClr val="bg1"/>
                </a:solidFill>
              </a:rPr>
              <a:t> at </a:t>
            </a:r>
            <a:r>
              <a:rPr lang="en-US" sz="2400" dirty="0" err="1" smtClean="0">
                <a:solidFill>
                  <a:schemeClr val="bg1"/>
                </a:solidFill>
              </a:rPr>
              <a:t>Cmbridge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Uinvertisy</a:t>
            </a:r>
            <a:r>
              <a:rPr lang="en-US" sz="2400" dirty="0" smtClean="0">
                <a:solidFill>
                  <a:schemeClr val="bg1"/>
                </a:solidFill>
              </a:rPr>
              <a:t>. It </a:t>
            </a:r>
            <a:r>
              <a:rPr lang="en-US" sz="2400" dirty="0" err="1" smtClean="0">
                <a:solidFill>
                  <a:schemeClr val="bg1"/>
                </a:solidFill>
              </a:rPr>
              <a:t>deosn’t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mttaer</a:t>
            </a:r>
            <a:r>
              <a:rPr lang="en-US" sz="2400" dirty="0" smtClean="0">
                <a:solidFill>
                  <a:schemeClr val="bg1"/>
                </a:solidFill>
              </a:rPr>
              <a:t> in what </a:t>
            </a:r>
            <a:r>
              <a:rPr lang="en-US" sz="2400" dirty="0" err="1" smtClean="0">
                <a:solidFill>
                  <a:schemeClr val="bg1"/>
                </a:solidFill>
              </a:rPr>
              <a:t>oredr</a:t>
            </a:r>
            <a:r>
              <a:rPr lang="en-US" sz="2400" dirty="0" smtClean="0">
                <a:solidFill>
                  <a:schemeClr val="bg1"/>
                </a:solidFill>
              </a:rPr>
              <a:t> the </a:t>
            </a:r>
            <a:r>
              <a:rPr lang="en-US" sz="2400" dirty="0" err="1" smtClean="0">
                <a:solidFill>
                  <a:schemeClr val="bg1"/>
                </a:solidFill>
              </a:rPr>
              <a:t>ltteers</a:t>
            </a:r>
            <a:r>
              <a:rPr lang="en-US" sz="2400" dirty="0" smtClean="0">
                <a:solidFill>
                  <a:schemeClr val="bg1"/>
                </a:solidFill>
              </a:rPr>
              <a:t> in a word are, the </a:t>
            </a:r>
            <a:r>
              <a:rPr lang="en-US" sz="2400" dirty="0" err="1" smtClean="0">
                <a:solidFill>
                  <a:schemeClr val="bg1"/>
                </a:solidFill>
              </a:rPr>
              <a:t>olny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iprmoetnt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tihng</a:t>
            </a:r>
            <a:r>
              <a:rPr lang="en-US" sz="2400" dirty="0" smtClean="0">
                <a:solidFill>
                  <a:schemeClr val="bg1"/>
                </a:solidFill>
              </a:rPr>
              <a:t> is that the </a:t>
            </a:r>
            <a:r>
              <a:rPr lang="en-US" sz="2400" dirty="0" err="1" smtClean="0">
                <a:solidFill>
                  <a:schemeClr val="bg1"/>
                </a:solidFill>
              </a:rPr>
              <a:t>frist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lsat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ltteer</a:t>
            </a:r>
            <a:r>
              <a:rPr lang="en-US" sz="2400" dirty="0" smtClean="0">
                <a:solidFill>
                  <a:schemeClr val="bg1"/>
                </a:solidFill>
              </a:rPr>
              <a:t> be at the </a:t>
            </a:r>
            <a:r>
              <a:rPr lang="en-US" sz="2400" dirty="0" err="1" smtClean="0">
                <a:solidFill>
                  <a:schemeClr val="bg1"/>
                </a:solidFill>
              </a:rPr>
              <a:t>rghit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pclae</a:t>
            </a:r>
            <a:r>
              <a:rPr lang="en-US" sz="2400" dirty="0" smtClean="0">
                <a:solidFill>
                  <a:schemeClr val="bg1"/>
                </a:solidFill>
              </a:rPr>
              <a:t>.  The </a:t>
            </a:r>
            <a:r>
              <a:rPr lang="en-US" sz="2400" dirty="0" err="1" smtClean="0">
                <a:solidFill>
                  <a:schemeClr val="bg1"/>
                </a:solidFill>
              </a:rPr>
              <a:t>rset</a:t>
            </a:r>
            <a:r>
              <a:rPr lang="en-US" sz="2400" dirty="0" smtClean="0">
                <a:solidFill>
                  <a:schemeClr val="bg1"/>
                </a:solidFill>
              </a:rPr>
              <a:t> can be a total </a:t>
            </a:r>
            <a:r>
              <a:rPr lang="en-US" sz="2400" dirty="0" err="1" smtClean="0">
                <a:solidFill>
                  <a:schemeClr val="bg1"/>
                </a:solidFill>
              </a:rPr>
              <a:t>mses</a:t>
            </a:r>
            <a:r>
              <a:rPr lang="en-US" sz="2400" dirty="0" smtClean="0">
                <a:solidFill>
                  <a:schemeClr val="bg1"/>
                </a:solidFill>
              </a:rPr>
              <a:t> and you can still </a:t>
            </a:r>
            <a:r>
              <a:rPr lang="en-US" sz="2400" dirty="0" err="1" smtClean="0">
                <a:solidFill>
                  <a:schemeClr val="bg1"/>
                </a:solidFill>
              </a:rPr>
              <a:t>raed</a:t>
            </a:r>
            <a:r>
              <a:rPr lang="en-US" sz="2400" dirty="0" smtClean="0">
                <a:solidFill>
                  <a:schemeClr val="bg1"/>
                </a:solidFill>
              </a:rPr>
              <a:t> it </a:t>
            </a:r>
            <a:r>
              <a:rPr lang="en-US" sz="2400" dirty="0" err="1" smtClean="0">
                <a:solidFill>
                  <a:schemeClr val="bg1"/>
                </a:solidFill>
              </a:rPr>
              <a:t>wouthit</a:t>
            </a:r>
            <a:r>
              <a:rPr lang="en-US" sz="2400" dirty="0" smtClean="0">
                <a:solidFill>
                  <a:schemeClr val="bg1"/>
                </a:solidFill>
              </a:rPr>
              <a:t> a </a:t>
            </a:r>
            <a:r>
              <a:rPr lang="en-US" sz="2400" dirty="0" err="1" smtClean="0">
                <a:solidFill>
                  <a:schemeClr val="bg1"/>
                </a:solidFill>
              </a:rPr>
              <a:t>porbelm</a:t>
            </a:r>
            <a:r>
              <a:rPr lang="en-US" sz="2400" dirty="0" smtClean="0">
                <a:solidFill>
                  <a:schemeClr val="bg1"/>
                </a:solidFill>
              </a:rPr>
              <a:t>.  This is </a:t>
            </a:r>
            <a:r>
              <a:rPr lang="en-US" sz="2400" dirty="0" err="1" smtClean="0">
                <a:solidFill>
                  <a:schemeClr val="bg1"/>
                </a:solidFill>
              </a:rPr>
              <a:t>bcusawe</a:t>
            </a:r>
            <a:r>
              <a:rPr lang="en-US" sz="2400" dirty="0" smtClean="0">
                <a:solidFill>
                  <a:schemeClr val="bg1"/>
                </a:solidFill>
              </a:rPr>
              <a:t> the </a:t>
            </a:r>
            <a:r>
              <a:rPr lang="en-US" sz="2400" dirty="0" err="1" smtClean="0">
                <a:solidFill>
                  <a:schemeClr val="bg1"/>
                </a:solidFill>
              </a:rPr>
              <a:t>huamn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mnid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deos</a:t>
            </a:r>
            <a:r>
              <a:rPr lang="en-US" sz="2400" dirty="0" smtClean="0">
                <a:solidFill>
                  <a:schemeClr val="bg1"/>
                </a:solidFill>
              </a:rPr>
              <a:t> not </a:t>
            </a:r>
            <a:r>
              <a:rPr lang="en-US" sz="2400" dirty="0" err="1" smtClean="0">
                <a:solidFill>
                  <a:schemeClr val="bg1"/>
                </a:solidFill>
              </a:rPr>
              <a:t>raed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ervey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lteter</a:t>
            </a:r>
            <a:r>
              <a:rPr lang="en-US" sz="2400" dirty="0" smtClean="0">
                <a:solidFill>
                  <a:schemeClr val="bg1"/>
                </a:solidFill>
              </a:rPr>
              <a:t> by </a:t>
            </a:r>
            <a:r>
              <a:rPr lang="en-US" sz="2400" dirty="0" err="1" smtClean="0">
                <a:solidFill>
                  <a:schemeClr val="bg1"/>
                </a:solidFill>
              </a:rPr>
              <a:t>istlef</a:t>
            </a:r>
            <a:r>
              <a:rPr lang="en-US" sz="2400" dirty="0" smtClean="0">
                <a:solidFill>
                  <a:schemeClr val="bg1"/>
                </a:solidFill>
              </a:rPr>
              <a:t>, but the word as a </a:t>
            </a:r>
            <a:r>
              <a:rPr lang="en-US" sz="2400" dirty="0" err="1" smtClean="0">
                <a:solidFill>
                  <a:schemeClr val="bg1"/>
                </a:solidFill>
              </a:rPr>
              <a:t>wlohe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Likelihood Principle</a:t>
            </a:r>
            <a:endParaRPr lang="en-US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 smtClean="0"/>
              <a:t>Herman von Helmholtz</a:t>
            </a:r>
          </a:p>
          <a:p>
            <a:r>
              <a:rPr lang="en-US" dirty="0" smtClean="0"/>
              <a:t>We will perceive the object that is most likely to be the cause of our sensory stimulation.  That is, if a number of different objects could have caused a specific pattern of light and dark on the retina, we will perceive the object that is most likely to occur in that particular situation.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4"/>
          <p:cNvSpPr txBox="1"/>
          <p:nvPr/>
        </p:nvSpPr>
        <p:spPr>
          <a:xfrm>
            <a:off x="2286000" y="838200"/>
            <a:ext cx="4471988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Perceptual Set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(a.k.a. “perceptual expectancy”)</a:t>
            </a:r>
            <a:endParaRPr/>
          </a:p>
        </p:txBody>
      </p:sp>
      <p:sp>
        <p:nvSpPr>
          <p:cNvPr id="443" name="Google Shape;443;p64"/>
          <p:cNvSpPr txBox="1"/>
          <p:nvPr/>
        </p:nvSpPr>
        <p:spPr>
          <a:xfrm>
            <a:off x="1796264" y="3200400"/>
            <a:ext cx="563878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Our expectations </a:t>
            </a:r>
            <a:r>
              <a:rPr lang="en-US" sz="4000" b="1" i="1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greatly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influence </a:t>
            </a: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our experience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5824" y="0"/>
            <a:ext cx="931982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Bottom-Up vs Top-Down Processing</a:t>
            </a:r>
            <a:endParaRPr/>
          </a:p>
        </p:txBody>
      </p:sp>
      <p:pic>
        <p:nvPicPr>
          <p:cNvPr id="455" name="Google Shape;45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6638" y="1417637"/>
            <a:ext cx="9320638" cy="357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7"/>
          <p:cNvSpPr txBox="1"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Write what you see on a piece of scrap paper</a:t>
            </a:r>
            <a:endParaRPr sz="5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1" name="Google Shape;461;p67"/>
          <p:cNvSpPr txBox="1"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Sensation and Perception</a:t>
            </a:r>
            <a:endParaRPr sz="6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Discussion starters</a:t>
            </a:r>
            <a:endParaRPr/>
          </a:p>
          <a:p>
            <a:pPr marL="342900" marR="0" lvl="0" indent="-889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68" descr="bird in the the bus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5475" y="381000"/>
            <a:ext cx="5114925" cy="579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9"/>
          <p:cNvSpPr txBox="1"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did that say?</a:t>
            </a:r>
            <a:endParaRPr sz="5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3" name="Google Shape;473;p69"/>
          <p:cNvSpPr txBox="1"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05-p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075380"/>
            <a:ext cx="5562600" cy="425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Making Sense of Complexity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990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Palatino Linotype" pitchFamily="18" charset="0"/>
              </a:rPr>
              <a:t>Our sensory and perceptual processes work together to help us sort out complex images.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57463" y="636905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i="1" kern="1200">
                <a:solidFill>
                  <a:prstClr val="black"/>
                </a:solidFill>
                <a:latin typeface="Palatino Linotype" pitchFamily="18" charset="0"/>
                <a:ea typeface=""/>
                <a:cs typeface=""/>
              </a:rPr>
              <a:t>“The Forest Has Eyes,”</a:t>
            </a:r>
            <a:r>
              <a:rPr lang="en-US" sz="1800" kern="1200">
                <a:solidFill>
                  <a:prstClr val="black"/>
                </a:solidFill>
                <a:latin typeface="Palatino Linotype" pitchFamily="18" charset="0"/>
                <a:ea typeface=""/>
                <a:cs typeface=""/>
              </a:rPr>
              <a:t> Bev Doolittle</a:t>
            </a:r>
          </a:p>
        </p:txBody>
      </p:sp>
    </p:spTree>
    <p:extLst>
      <p:ext uri="{BB962C8B-B14F-4D97-AF65-F5344CB8AC3E}">
        <p14:creationId xmlns:p14="http://schemas.microsoft.com/office/powerpoint/2010/main" val="1223009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youtu.be/IGQmdoK_ZfY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youtu.be/xAFfYLR_IRY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Attention</a:t>
            </a:r>
            <a:endParaRPr lang="en-US" dirty="0"/>
          </a:p>
        </p:txBody>
      </p:sp>
      <p:pic>
        <p:nvPicPr>
          <p:cNvPr id="4" name="Content Placeholder 3" descr="C:\Users\KKorek\Documents\ABCFiles\2013 Myers AP 2e\Images\ImageJPGS_Module16\ImageJPGS_Module16\MyAP2e_16UN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064036"/>
            <a:ext cx="3087688" cy="20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focusing of conscious awareness on a particular stimulus</a:t>
            </a:r>
          </a:p>
          <a:p>
            <a:r>
              <a:rPr lang="en-US" b="1" dirty="0" smtClean="0"/>
              <a:t>Cocktail Party Effect</a:t>
            </a:r>
            <a:r>
              <a:rPr lang="en-US" dirty="0" smtClean="0"/>
              <a:t>: ability to tend to only one voice of many</a:t>
            </a:r>
          </a:p>
          <a:p>
            <a:r>
              <a:rPr lang="en-US" b="1" dirty="0" smtClean="0"/>
              <a:t>Flow</a:t>
            </a:r>
            <a:r>
              <a:rPr lang="en-US" dirty="0" smtClean="0"/>
              <a:t>: so caught up in an experience that miss out on obvious stimuli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Attention and Accidents</a:t>
            </a:r>
            <a:endParaRPr lang="en-US" dirty="0"/>
          </a:p>
        </p:txBody>
      </p:sp>
      <p:pic>
        <p:nvPicPr>
          <p:cNvPr id="7" name="Content Placeholder 6" descr="C:\Users\KKorek\Documents\ABCFiles\2013 Myers AP 2e\Images\ImageJPGS_Module16\ImageJPGS_Module16\MyAP2e_16UN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3" y="1905000"/>
            <a:ext cx="82493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Inattention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 err="1" smtClean="0"/>
              <a:t>Inattentional</a:t>
            </a:r>
            <a:r>
              <a:rPr lang="en-US" sz="3800" b="1" dirty="0" smtClean="0"/>
              <a:t> blindness</a:t>
            </a:r>
            <a:r>
              <a:rPr lang="en-US" sz="3800" dirty="0" smtClean="0"/>
              <a:t>: failing to see visible objects when our attention is directed elsewhere.</a:t>
            </a:r>
          </a:p>
          <a:p>
            <a:r>
              <a:rPr lang="en-US" sz="3800" b="1" u="sng" dirty="0" smtClean="0"/>
              <a:t>Change Blindness</a:t>
            </a:r>
            <a:r>
              <a:rPr lang="en-US" sz="3800" dirty="0" smtClean="0"/>
              <a:t>: failing to notice changes in the environment.</a:t>
            </a:r>
          </a:p>
          <a:p>
            <a:r>
              <a:rPr lang="en-US" sz="3800" b="1" dirty="0"/>
              <a:t>C</a:t>
            </a:r>
            <a:r>
              <a:rPr lang="en-US" sz="3800" b="1" dirty="0" smtClean="0"/>
              <a:t>hange deafness</a:t>
            </a:r>
          </a:p>
          <a:p>
            <a:r>
              <a:rPr lang="en-US" sz="3800" b="1" dirty="0" smtClean="0"/>
              <a:t>Choice Blindness</a:t>
            </a:r>
            <a:r>
              <a:rPr lang="en-US" sz="3800" dirty="0" smtClean="0"/>
              <a:t>: when </a:t>
            </a:r>
            <a:r>
              <a:rPr lang="en-US" sz="3800" dirty="0"/>
              <a:t>the object of their preference is switched with another one, do not acknowledge the difference and tend to find explanations for this altered choice.</a:t>
            </a:r>
            <a:endParaRPr lang="en-US" sz="3800" dirty="0" smtClean="0"/>
          </a:p>
          <a:p>
            <a:r>
              <a:rPr lang="en-US" sz="3800" dirty="0" smtClean="0">
                <a:hlinkClick r:id="rId2"/>
              </a:rPr>
              <a:t>https</a:t>
            </a:r>
            <a:r>
              <a:rPr lang="en-US" sz="3800" dirty="0">
                <a:hlinkClick r:id="rId2"/>
              </a:rPr>
              <a:t>://www.youtube.com/watch?v=_</a:t>
            </a:r>
            <a:r>
              <a:rPr lang="en-US" sz="3800" dirty="0" smtClean="0">
                <a:hlinkClick r:id="rId2"/>
              </a:rPr>
              <a:t>VPcl04Adh8</a:t>
            </a:r>
            <a:endParaRPr lang="en-US" sz="3800" dirty="0" smtClean="0"/>
          </a:p>
          <a:p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youtu.be/FWSxSQsspiQ?list=PLC0A3CAC7B3A0E288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youtu.be/ubNF9QNEQLA</a:t>
            </a:r>
            <a:endParaRPr lang="en-US" dirty="0" smtClean="0"/>
          </a:p>
          <a:p>
            <a:endParaRPr lang="en-US" dirty="0" smtClean="0"/>
          </a:p>
          <a:p>
            <a:r>
              <a:rPr lang="en-US" sz="2300" dirty="0" smtClean="0">
                <a:hlinkClick r:id="rId5"/>
              </a:rPr>
              <a:t>http</a:t>
            </a:r>
            <a:r>
              <a:rPr lang="en-US" sz="2300" dirty="0">
                <a:hlinkClick r:id="rId5"/>
              </a:rPr>
              <a:t>://</a:t>
            </a:r>
            <a:r>
              <a:rPr lang="en-US" sz="2300" dirty="0" smtClean="0">
                <a:hlinkClick r:id="rId5"/>
              </a:rPr>
              <a:t>www.simonslab.com/videos.html</a:t>
            </a:r>
            <a:endParaRPr lang="en-US" sz="2300" dirty="0" smtClean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5489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http://channel.nationalgeographic.com/brain-games/videos/choice-blindness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/>
              <a:t>Choice </a:t>
            </a:r>
            <a:r>
              <a:rPr lang="en-US" sz="3200" dirty="0" smtClean="0"/>
              <a:t>Blindness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www.dailymotion.com/video/xq1p3e_national-geographic-test-your-brain-episode-1-pay-attention_shortfilms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Century Schoolbook" pitchFamily="18" charset="0"/>
              </a:rPr>
              <a:t>Sensing the World</a:t>
            </a:r>
            <a:endParaRPr lang="en-US" sz="4000" b="1" i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Century Schoolbook" pitchFamily="18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442913" y="1600200"/>
            <a:ext cx="8229600" cy="37338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Palatino Linotype" pitchFamily="18" charset="0"/>
              </a:rPr>
              <a:t>Senses are nature’s gift that suit an organism’s needs. 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800" dirty="0" smtClean="0">
              <a:latin typeface="Palatino Linotype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Palatino Linotype" pitchFamily="18" charset="0"/>
              </a:rPr>
              <a:t>A frog feeds on flying insects; a male silkworm moth is sensitive to female sex-attractant odor; and we as human beings are sensitive to sound frequencies that represent the range of the human voice.</a:t>
            </a:r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1668463" y="5967413"/>
            <a:ext cx="6350" cy="1587"/>
          </a:xfrm>
          <a:custGeom>
            <a:avLst/>
            <a:gdLst>
              <a:gd name="T0" fmla="*/ 0 w 18"/>
              <a:gd name="T1" fmla="*/ 0 h 1587"/>
              <a:gd name="T2" fmla="*/ 18 w 18"/>
              <a:gd name="T3" fmla="*/ 0 h 1587"/>
              <a:gd name="T4" fmla="*/ 0 w 18"/>
              <a:gd name="T5" fmla="*/ 0 h 1587"/>
              <a:gd name="T6" fmla="*/ 0 60000 65536"/>
              <a:gd name="T7" fmla="*/ 0 60000 65536"/>
              <a:gd name="T8" fmla="*/ 0 60000 65536"/>
              <a:gd name="T9" fmla="*/ 0 w 18"/>
              <a:gd name="T10" fmla="*/ 0 h 1587"/>
              <a:gd name="T11" fmla="*/ 18 w 18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587">
                <a:moveTo>
                  <a:pt x="0" y="0"/>
                </a:move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7745413" y="4737100"/>
            <a:ext cx="1587" cy="1588"/>
          </a:xfrm>
          <a:custGeom>
            <a:avLst/>
            <a:gdLst>
              <a:gd name="T0" fmla="*/ 0 w 1587"/>
              <a:gd name="T1" fmla="*/ 0 h 2"/>
              <a:gd name="T2" fmla="*/ 0 w 1587"/>
              <a:gd name="T3" fmla="*/ 2 h 2"/>
              <a:gd name="T4" fmla="*/ 0 w 1587"/>
              <a:gd name="T5" fmla="*/ 2 h 2"/>
              <a:gd name="T6" fmla="*/ 0 w 1587"/>
              <a:gd name="T7" fmla="*/ 0 h 2"/>
              <a:gd name="T8" fmla="*/ 0 w 1587"/>
              <a:gd name="T9" fmla="*/ 0 h 2"/>
              <a:gd name="T10" fmla="*/ 0 w 1587"/>
              <a:gd name="T11" fmla="*/ 0 h 2"/>
              <a:gd name="T12" fmla="*/ 0 w 1587"/>
              <a:gd name="T13" fmla="*/ 0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7"/>
              <a:gd name="T22" fmla="*/ 0 h 2"/>
              <a:gd name="T23" fmla="*/ 1587 w 1587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7"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Arial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1183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latin typeface="Palatino Linotype" pitchFamily="18" charset="0"/>
              </a:rPr>
              <a:t>Exploring the Senses</a:t>
            </a:r>
            <a:endParaRPr lang="en-US" sz="4000" i="1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1143000" y="2743200"/>
            <a:ext cx="6767513" cy="1600200"/>
          </a:xfrm>
        </p:spPr>
        <p:txBody>
          <a:bodyPr>
            <a:no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dirty="0" smtClean="0">
                <a:latin typeface="Palatino Linotype" pitchFamily="18" charset="0"/>
              </a:rPr>
              <a:t>What stimuli cross our threshold for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dirty="0" smtClean="0">
                <a:latin typeface="Palatino Linotype" pitchFamily="18" charset="0"/>
              </a:rPr>
              <a:t>conscious awareness?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000" dirty="0">
              <a:latin typeface="Palatino Linotype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000" dirty="0" smtClean="0">
              <a:latin typeface="Palatino Linotype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Palatino Linotype" pitchFamily="18" charset="0"/>
              </a:rPr>
              <a:t>Transduction:</a:t>
            </a:r>
            <a:r>
              <a:rPr lang="en-US" sz="2000" dirty="0" smtClean="0">
                <a:latin typeface="Palatino Linotype" pitchFamily="18" charset="0"/>
              </a:rPr>
              <a:t>  Conversion of one form of energy into another…So in Sensation it’s the transforming of stimulus energies such as sights, sounds, and smells into neural impulses our brain can interpret.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sz="2000" dirty="0" smtClean="0">
              <a:latin typeface="Palatino Linotype" pitchFamily="18" charset="0"/>
            </a:endParaRPr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1668463" y="5967413"/>
            <a:ext cx="6350" cy="1587"/>
          </a:xfrm>
          <a:custGeom>
            <a:avLst/>
            <a:gdLst>
              <a:gd name="T0" fmla="*/ 0 w 18"/>
              <a:gd name="T1" fmla="*/ 0 h 1587"/>
              <a:gd name="T2" fmla="*/ 18 w 18"/>
              <a:gd name="T3" fmla="*/ 0 h 1587"/>
              <a:gd name="T4" fmla="*/ 0 w 18"/>
              <a:gd name="T5" fmla="*/ 0 h 1587"/>
              <a:gd name="T6" fmla="*/ 0 60000 65536"/>
              <a:gd name="T7" fmla="*/ 0 60000 65536"/>
              <a:gd name="T8" fmla="*/ 0 60000 65536"/>
              <a:gd name="T9" fmla="*/ 0 w 18"/>
              <a:gd name="T10" fmla="*/ 0 h 1587"/>
              <a:gd name="T11" fmla="*/ 18 w 18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587">
                <a:moveTo>
                  <a:pt x="0" y="0"/>
                </a:move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7745413" y="4737100"/>
            <a:ext cx="1587" cy="1588"/>
          </a:xfrm>
          <a:custGeom>
            <a:avLst/>
            <a:gdLst>
              <a:gd name="T0" fmla="*/ 0 w 1587"/>
              <a:gd name="T1" fmla="*/ 0 h 2"/>
              <a:gd name="T2" fmla="*/ 0 w 1587"/>
              <a:gd name="T3" fmla="*/ 2 h 2"/>
              <a:gd name="T4" fmla="*/ 0 w 1587"/>
              <a:gd name="T5" fmla="*/ 2 h 2"/>
              <a:gd name="T6" fmla="*/ 0 w 1587"/>
              <a:gd name="T7" fmla="*/ 0 h 2"/>
              <a:gd name="T8" fmla="*/ 0 w 1587"/>
              <a:gd name="T9" fmla="*/ 0 h 2"/>
              <a:gd name="T10" fmla="*/ 0 w 1587"/>
              <a:gd name="T11" fmla="*/ 0 h 2"/>
              <a:gd name="T12" fmla="*/ 0 w 1587"/>
              <a:gd name="T13" fmla="*/ 0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7"/>
              <a:gd name="T22" fmla="*/ 0 h 2"/>
              <a:gd name="T23" fmla="*/ 1587 w 1587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7"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Arial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4464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7"/>
          <p:cNvSpPr txBox="1"/>
          <p:nvPr/>
        </p:nvSpPr>
        <p:spPr>
          <a:xfrm>
            <a:off x="990600" y="381000"/>
            <a:ext cx="732155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had to give up one of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senses, which would it be?</a:t>
            </a:r>
            <a:endParaRPr/>
          </a:p>
        </p:txBody>
      </p:sp>
      <p:sp>
        <p:nvSpPr>
          <p:cNvPr id="393" name="Google Shape;393;p57"/>
          <p:cNvSpPr txBox="1"/>
          <p:nvPr/>
        </p:nvSpPr>
        <p:spPr>
          <a:xfrm>
            <a:off x="449100" y="2362213"/>
            <a:ext cx="8245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could only keep one of your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senses, which would you keep?</a:t>
            </a:r>
            <a:endParaRPr/>
          </a:p>
        </p:txBody>
      </p:sp>
      <p:sp>
        <p:nvSpPr>
          <p:cNvPr id="394" name="Google Shape;394;p57"/>
          <p:cNvSpPr txBox="1"/>
          <p:nvPr/>
        </p:nvSpPr>
        <p:spPr>
          <a:xfrm>
            <a:off x="1047750" y="4343400"/>
            <a:ext cx="7148513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 the importance of the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interaction between the senses!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Psychophysics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696200" cy="12954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Palatino Linotype" pitchFamily="18" charset="0"/>
              </a:rPr>
              <a:t>A study of the relationship between physical characteristics of stimuli and our psychological experience with them.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800" smtClean="0">
              <a:latin typeface="Palatino Linotype" pitchFamily="18" charset="0"/>
            </a:endParaRPr>
          </a:p>
        </p:txBody>
      </p:sp>
      <p:graphicFrame>
        <p:nvGraphicFramePr>
          <p:cNvPr id="19460" name="Group 4"/>
          <p:cNvGraphicFramePr>
            <a:graphicFrameLocks noGrp="1"/>
          </p:cNvGraphicFramePr>
          <p:nvPr>
            <p:ph sz="half" idx="2"/>
          </p:nvPr>
        </p:nvGraphicFramePr>
        <p:xfrm>
          <a:off x="1905000" y="3048000"/>
          <a:ext cx="5334000" cy="3278823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Physical World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Psychological World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Light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Brightness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Sound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Volume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Pressure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Weight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Sugar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Sweet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059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  <a:latin typeface="Matura MT Script Capitals" pitchFamily="66" charset="0"/>
              </a:rPr>
              <a:t>Thresholds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FF"/>
                </a:solidFill>
                <a:latin typeface="Palatino Linotype" pitchFamily="18" charset="0"/>
              </a:rPr>
              <a:t>Absolute Threshold:</a:t>
            </a:r>
            <a:r>
              <a:rPr lang="en-US" sz="2800" smtClean="0">
                <a:solidFill>
                  <a:srgbClr val="6600CC"/>
                </a:solidFill>
                <a:latin typeface="Palatino Linotype" pitchFamily="18" charset="0"/>
              </a:rPr>
              <a:t> </a:t>
            </a:r>
            <a:r>
              <a:rPr lang="en-US" sz="2800" smtClean="0">
                <a:latin typeface="Palatino Linotype" pitchFamily="18" charset="0"/>
              </a:rPr>
              <a:t>Minimum stimulation needed to detect a particular stimulus 50% of the time.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566863" y="2720975"/>
            <a:ext cx="5595937" cy="4060825"/>
            <a:chOff x="987" y="1714"/>
            <a:chExt cx="3525" cy="2558"/>
          </a:xfrm>
        </p:grpSpPr>
        <p:sp>
          <p:nvSpPr>
            <p:cNvPr id="13317" name="Rectangle 5"/>
            <p:cNvSpPr>
              <a:spLocks noChangeAspect="1" noChangeArrowheads="1"/>
            </p:cNvSpPr>
            <p:nvPr/>
          </p:nvSpPr>
          <p:spPr bwMode="auto">
            <a:xfrm>
              <a:off x="1364" y="1734"/>
              <a:ext cx="3124" cy="2082"/>
            </a:xfrm>
            <a:prstGeom prst="rect">
              <a:avLst/>
            </a:prstGeom>
            <a:solidFill>
              <a:srgbClr val="FFF3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18" name="Line 6"/>
            <p:cNvSpPr>
              <a:spLocks noChangeAspect="1" noChangeShapeType="1"/>
            </p:cNvSpPr>
            <p:nvPr/>
          </p:nvSpPr>
          <p:spPr bwMode="auto">
            <a:xfrm>
              <a:off x="1357" y="1714"/>
              <a:ext cx="0" cy="2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19" name="Line 7"/>
            <p:cNvSpPr>
              <a:spLocks noChangeAspect="1" noChangeShapeType="1"/>
            </p:cNvSpPr>
            <p:nvPr/>
          </p:nvSpPr>
          <p:spPr bwMode="auto">
            <a:xfrm>
              <a:off x="1353" y="3824"/>
              <a:ext cx="31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20" name="Text Box 8"/>
            <p:cNvSpPr txBox="1">
              <a:spLocks noChangeAspect="1" noChangeArrowheads="1"/>
            </p:cNvSpPr>
            <p:nvPr/>
          </p:nvSpPr>
          <p:spPr bwMode="auto">
            <a:xfrm rot="-5400000">
              <a:off x="145" y="2579"/>
              <a:ext cx="208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kern="1200">
                  <a:solidFill>
                    <a:prstClr val="black"/>
                  </a:solidFill>
                  <a:latin typeface="Palatino Linotype" pitchFamily="18" charset="0"/>
                  <a:ea typeface=""/>
                  <a:cs typeface=""/>
                </a:rPr>
                <a:t>Proportion of “Yes” Responses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kern="1200">
                  <a:solidFill>
                    <a:prstClr val="black"/>
                  </a:solidFill>
                  <a:latin typeface="Palatino Linotype" pitchFamily="18" charset="0"/>
                  <a:ea typeface=""/>
                  <a:cs typeface=""/>
                </a:rPr>
                <a:t>0.00                 0.50                1.00</a:t>
              </a:r>
            </a:p>
          </p:txBody>
        </p:sp>
        <p:sp>
          <p:nvSpPr>
            <p:cNvPr id="13321" name="Text Box 9"/>
            <p:cNvSpPr txBox="1">
              <a:spLocks noChangeAspect="1" noChangeArrowheads="1"/>
            </p:cNvSpPr>
            <p:nvPr/>
          </p:nvSpPr>
          <p:spPr bwMode="auto">
            <a:xfrm>
              <a:off x="1158" y="3868"/>
              <a:ext cx="328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kern="1200">
                  <a:solidFill>
                    <a:prstClr val="black"/>
                  </a:solidFill>
                  <a:latin typeface="Palatino Linotype" pitchFamily="18" charset="0"/>
                  <a:ea typeface=""/>
                  <a:cs typeface=""/>
                </a:rPr>
                <a:t>             0            5            10           15          20          25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800" kern="1200">
                  <a:solidFill>
                    <a:prstClr val="black"/>
                  </a:solidFill>
                  <a:latin typeface="Palatino Linotype" pitchFamily="18" charset="0"/>
                  <a:ea typeface=""/>
                  <a:cs typeface=""/>
                </a:rPr>
                <a:t>                           Stimulus Intensity (lumens)</a:t>
              </a:r>
            </a:p>
          </p:txBody>
        </p:sp>
        <p:sp>
          <p:nvSpPr>
            <p:cNvPr id="13322" name="Freeform 10"/>
            <p:cNvSpPr>
              <a:spLocks noChangeAspect="1"/>
            </p:cNvSpPr>
            <p:nvPr/>
          </p:nvSpPr>
          <p:spPr bwMode="auto">
            <a:xfrm>
              <a:off x="1729" y="1885"/>
              <a:ext cx="2569" cy="1874"/>
            </a:xfrm>
            <a:custGeom>
              <a:avLst/>
              <a:gdLst>
                <a:gd name="T0" fmla="*/ 0 w 2569"/>
                <a:gd name="T1" fmla="*/ 1874 h 1874"/>
                <a:gd name="T2" fmla="*/ 546 w 2569"/>
                <a:gd name="T3" fmla="*/ 1860 h 1874"/>
                <a:gd name="T4" fmla="*/ 805 w 2569"/>
                <a:gd name="T5" fmla="*/ 1768 h 1874"/>
                <a:gd name="T6" fmla="*/ 955 w 2569"/>
                <a:gd name="T7" fmla="*/ 1626 h 1874"/>
                <a:gd name="T8" fmla="*/ 1090 w 2569"/>
                <a:gd name="T9" fmla="*/ 1300 h 1874"/>
                <a:gd name="T10" fmla="*/ 1215 w 2569"/>
                <a:gd name="T11" fmla="*/ 883 h 1874"/>
                <a:gd name="T12" fmla="*/ 1449 w 2569"/>
                <a:gd name="T13" fmla="*/ 431 h 1874"/>
                <a:gd name="T14" fmla="*/ 1816 w 2569"/>
                <a:gd name="T15" fmla="*/ 122 h 1874"/>
                <a:gd name="T16" fmla="*/ 2276 w 2569"/>
                <a:gd name="T17" fmla="*/ 30 h 1874"/>
                <a:gd name="T18" fmla="*/ 2569 w 2569"/>
                <a:gd name="T19" fmla="*/ 0 h 18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69"/>
                <a:gd name="T31" fmla="*/ 0 h 1874"/>
                <a:gd name="T32" fmla="*/ 2569 w 2569"/>
                <a:gd name="T33" fmla="*/ 1874 h 18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69" h="1874">
                  <a:moveTo>
                    <a:pt x="0" y="1874"/>
                  </a:moveTo>
                  <a:cubicBezTo>
                    <a:pt x="265" y="1871"/>
                    <a:pt x="281" y="1865"/>
                    <a:pt x="546" y="1860"/>
                  </a:cubicBezTo>
                  <a:cubicBezTo>
                    <a:pt x="592" y="1859"/>
                    <a:pt x="755" y="1810"/>
                    <a:pt x="805" y="1768"/>
                  </a:cubicBezTo>
                  <a:cubicBezTo>
                    <a:pt x="861" y="1729"/>
                    <a:pt x="905" y="1697"/>
                    <a:pt x="955" y="1626"/>
                  </a:cubicBezTo>
                  <a:cubicBezTo>
                    <a:pt x="993" y="1578"/>
                    <a:pt x="1063" y="1348"/>
                    <a:pt x="1090" y="1300"/>
                  </a:cubicBezTo>
                  <a:cubicBezTo>
                    <a:pt x="1122" y="1175"/>
                    <a:pt x="1193" y="1003"/>
                    <a:pt x="1215" y="883"/>
                  </a:cubicBezTo>
                  <a:cubicBezTo>
                    <a:pt x="1282" y="685"/>
                    <a:pt x="1362" y="561"/>
                    <a:pt x="1449" y="431"/>
                  </a:cubicBezTo>
                  <a:cubicBezTo>
                    <a:pt x="1520" y="383"/>
                    <a:pt x="1524" y="264"/>
                    <a:pt x="1816" y="122"/>
                  </a:cubicBezTo>
                  <a:cubicBezTo>
                    <a:pt x="1942" y="72"/>
                    <a:pt x="2125" y="51"/>
                    <a:pt x="2276" y="30"/>
                  </a:cubicBezTo>
                  <a:cubicBezTo>
                    <a:pt x="2401" y="10"/>
                    <a:pt x="2475" y="7"/>
                    <a:pt x="2569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23" name="Oval 11"/>
            <p:cNvSpPr>
              <a:spLocks noChangeAspect="1" noChangeArrowheads="1"/>
            </p:cNvSpPr>
            <p:nvPr/>
          </p:nvSpPr>
          <p:spPr bwMode="auto">
            <a:xfrm>
              <a:off x="2337" y="3597"/>
              <a:ext cx="54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24" name="Oval 12"/>
            <p:cNvSpPr>
              <a:spLocks noChangeAspect="1" noChangeArrowheads="1"/>
            </p:cNvSpPr>
            <p:nvPr/>
          </p:nvSpPr>
          <p:spPr bwMode="auto">
            <a:xfrm>
              <a:off x="2425" y="3684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25" name="Oval 13"/>
            <p:cNvSpPr>
              <a:spLocks noChangeAspect="1" noChangeArrowheads="1"/>
            </p:cNvSpPr>
            <p:nvPr/>
          </p:nvSpPr>
          <p:spPr bwMode="auto">
            <a:xfrm>
              <a:off x="2601" y="3421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26" name="Oval 14"/>
            <p:cNvSpPr>
              <a:spLocks noChangeAspect="1" noChangeArrowheads="1"/>
            </p:cNvSpPr>
            <p:nvPr/>
          </p:nvSpPr>
          <p:spPr bwMode="auto">
            <a:xfrm>
              <a:off x="2513" y="3597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27" name="Oval 15"/>
            <p:cNvSpPr>
              <a:spLocks noChangeAspect="1" noChangeArrowheads="1"/>
            </p:cNvSpPr>
            <p:nvPr/>
          </p:nvSpPr>
          <p:spPr bwMode="auto">
            <a:xfrm>
              <a:off x="2601" y="3597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28" name="Oval 16"/>
            <p:cNvSpPr>
              <a:spLocks noChangeAspect="1" noChangeArrowheads="1"/>
            </p:cNvSpPr>
            <p:nvPr/>
          </p:nvSpPr>
          <p:spPr bwMode="auto">
            <a:xfrm>
              <a:off x="2776" y="3114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29" name="Oval 17"/>
            <p:cNvSpPr>
              <a:spLocks noChangeAspect="1" noChangeArrowheads="1"/>
            </p:cNvSpPr>
            <p:nvPr/>
          </p:nvSpPr>
          <p:spPr bwMode="auto">
            <a:xfrm>
              <a:off x="2899" y="2763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30" name="Oval 18"/>
            <p:cNvSpPr>
              <a:spLocks noChangeAspect="1" noChangeArrowheads="1"/>
            </p:cNvSpPr>
            <p:nvPr/>
          </p:nvSpPr>
          <p:spPr bwMode="auto">
            <a:xfrm>
              <a:off x="2776" y="3509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31" name="Oval 19"/>
            <p:cNvSpPr>
              <a:spLocks noChangeAspect="1" noChangeArrowheads="1"/>
            </p:cNvSpPr>
            <p:nvPr/>
          </p:nvSpPr>
          <p:spPr bwMode="auto">
            <a:xfrm>
              <a:off x="2776" y="3289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32" name="Oval 20"/>
            <p:cNvSpPr>
              <a:spLocks noChangeAspect="1" noChangeArrowheads="1"/>
            </p:cNvSpPr>
            <p:nvPr/>
          </p:nvSpPr>
          <p:spPr bwMode="auto">
            <a:xfrm>
              <a:off x="2952" y="2544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33" name="Oval 21"/>
            <p:cNvSpPr>
              <a:spLocks noChangeAspect="1" noChangeArrowheads="1"/>
            </p:cNvSpPr>
            <p:nvPr/>
          </p:nvSpPr>
          <p:spPr bwMode="auto">
            <a:xfrm>
              <a:off x="3127" y="2368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34" name="Oval 22"/>
            <p:cNvSpPr>
              <a:spLocks noChangeAspect="1" noChangeArrowheads="1"/>
            </p:cNvSpPr>
            <p:nvPr/>
          </p:nvSpPr>
          <p:spPr bwMode="auto">
            <a:xfrm>
              <a:off x="3084" y="2368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35" name="Oval 23"/>
            <p:cNvSpPr>
              <a:spLocks noChangeAspect="1" noChangeArrowheads="1"/>
            </p:cNvSpPr>
            <p:nvPr/>
          </p:nvSpPr>
          <p:spPr bwMode="auto">
            <a:xfrm>
              <a:off x="3303" y="2149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36" name="Oval 24"/>
            <p:cNvSpPr>
              <a:spLocks noChangeAspect="1" noChangeArrowheads="1"/>
            </p:cNvSpPr>
            <p:nvPr/>
          </p:nvSpPr>
          <p:spPr bwMode="auto">
            <a:xfrm>
              <a:off x="3215" y="2193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37" name="Oval 25"/>
            <p:cNvSpPr>
              <a:spLocks noChangeAspect="1" noChangeArrowheads="1"/>
            </p:cNvSpPr>
            <p:nvPr/>
          </p:nvSpPr>
          <p:spPr bwMode="auto">
            <a:xfrm>
              <a:off x="3479" y="2061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38" name="Oval 26"/>
            <p:cNvSpPr>
              <a:spLocks noChangeAspect="1" noChangeArrowheads="1"/>
            </p:cNvSpPr>
            <p:nvPr/>
          </p:nvSpPr>
          <p:spPr bwMode="auto">
            <a:xfrm>
              <a:off x="3610" y="1973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39" name="Oval 27"/>
            <p:cNvSpPr>
              <a:spLocks noChangeAspect="1" noChangeArrowheads="1"/>
            </p:cNvSpPr>
            <p:nvPr/>
          </p:nvSpPr>
          <p:spPr bwMode="auto">
            <a:xfrm>
              <a:off x="3786" y="1929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40" name="Oval 28"/>
            <p:cNvSpPr>
              <a:spLocks noChangeAspect="1" noChangeArrowheads="1"/>
            </p:cNvSpPr>
            <p:nvPr/>
          </p:nvSpPr>
          <p:spPr bwMode="auto">
            <a:xfrm>
              <a:off x="2899" y="3026"/>
              <a:ext cx="5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1359" y="2817"/>
              <a:ext cx="1584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135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b="1" u="sng" dirty="0" smtClean="0"/>
              <a:t>ABSOLUTE THRESHOLDS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dirty="0" smtClean="0"/>
              <a:t>Vision: a single candle flame  from 30 miles on a dark, clear night.</a:t>
            </a:r>
          </a:p>
          <a:p>
            <a:r>
              <a:rPr lang="en-US" dirty="0" smtClean="0"/>
              <a:t>Hearing:  The tick of a watch from 20 feet in total quiet.</a:t>
            </a:r>
          </a:p>
          <a:p>
            <a:r>
              <a:rPr lang="en-US" dirty="0" smtClean="0"/>
              <a:t>Smell:  1 drop of perfume in a 3 room apt.</a:t>
            </a:r>
          </a:p>
          <a:p>
            <a:r>
              <a:rPr lang="en-US" dirty="0" smtClean="0"/>
              <a:t>Taste: 1 tsp. sugar in two gallons of water.</a:t>
            </a:r>
          </a:p>
          <a:p>
            <a:r>
              <a:rPr lang="en-US" dirty="0" smtClean="0"/>
              <a:t>Touch: The wing of a bee on your cheek, dropped from 1 cm.</a:t>
            </a:r>
          </a:p>
          <a:p>
            <a:r>
              <a:rPr lang="en-US" dirty="0" smtClean="0"/>
              <a:t>Why is this even important??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5">
                    <a:lumMod val="25000"/>
                  </a:schemeClr>
                </a:solidFill>
              </a:rPr>
              <a:t>Signal Detection Theory</a:t>
            </a:r>
            <a:endParaRPr lang="en-US" u="sng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Predicts when we will detect new weak signals.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Why do people respond differently to the same stimuli?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86200"/>
            <a:ext cx="8229600" cy="26670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  <a:latin typeface="Palatino Linotype" pitchFamily="18" charset="0"/>
              </a:rPr>
              <a:t>Subliminal Threshold</a:t>
            </a:r>
            <a:endParaRPr lang="en-US" sz="400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38600" cy="1828800"/>
          </a:xfrm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buFontTx/>
              <a:buNone/>
            </a:pPr>
            <a:r>
              <a:rPr lang="en-US" sz="2400" u="sng" dirty="0" smtClean="0">
                <a:solidFill>
                  <a:srgbClr val="0000FF"/>
                </a:solidFill>
                <a:latin typeface="Palatino Linotype" pitchFamily="18" charset="0"/>
              </a:rPr>
              <a:t>Subliminal Threshold</a:t>
            </a:r>
            <a:r>
              <a:rPr lang="en-US" sz="2400" dirty="0" smtClean="0">
                <a:solidFill>
                  <a:srgbClr val="0000FF"/>
                </a:solidFill>
                <a:latin typeface="Palatino Linotype" pitchFamily="18" charset="0"/>
              </a:rPr>
              <a:t>:</a:t>
            </a:r>
            <a:r>
              <a:rPr lang="en-US" altLang="en-US" sz="2400" dirty="0" smtClean="0">
                <a:latin typeface="Palatino Linotype" pitchFamily="18" charset="0"/>
              </a:rPr>
              <a:t> When stimuli are below one’s absolute threshold for conscious awareness.</a:t>
            </a:r>
          </a:p>
          <a:p>
            <a:pPr marL="0" indent="0" algn="ctr" eaLnBrk="1" hangingPunct="1">
              <a:buFontTx/>
              <a:buNone/>
            </a:pPr>
            <a:endParaRPr lang="en-US" sz="2400" dirty="0"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  <a:latin typeface="Palatino Linotype" pitchFamily="18" charset="0"/>
              </a:rPr>
              <a:t>Priming</a:t>
            </a:r>
            <a:r>
              <a:rPr lang="en-US" sz="2400" dirty="0" smtClean="0">
                <a:latin typeface="Palatino Linotype" pitchFamily="18" charset="0"/>
              </a:rPr>
              <a:t>: activation of certain associations-often unconsciously.</a:t>
            </a:r>
          </a:p>
        </p:txBody>
      </p:sp>
      <p:pic>
        <p:nvPicPr>
          <p:cNvPr id="14340" name="Picture 4" descr="12673_MyersPsy8e_f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621869" y="1600200"/>
            <a:ext cx="2091261" cy="2185988"/>
          </a:xfrm>
          <a:noFill/>
        </p:spPr>
      </p:pic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297873" y="4083049"/>
            <a:ext cx="3724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"/>
                <a:cs typeface=""/>
                <a:hlinkClick r:id="rId3"/>
              </a:rPr>
              <a:t>http://www.scentair.com/index.html</a:t>
            </a:r>
            <a:endParaRPr lang="en-US" sz="1800" kern="1200" dirty="0">
              <a:solidFill>
                <a:prstClr val="black"/>
              </a:solidFill>
              <a:latin typeface="Arial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142117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85"/>
          <p:cNvSpPr txBox="1"/>
          <p:nvPr/>
        </p:nvSpPr>
        <p:spPr>
          <a:xfrm>
            <a:off x="240800" y="304800"/>
            <a:ext cx="8637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The </a:t>
            </a:r>
            <a:r>
              <a:rPr lang="en-US" sz="4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difference threshold</a:t>
            </a:r>
            <a:r>
              <a:rPr lang="en-US" sz="4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also known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</a:t>
            </a:r>
            <a:r>
              <a:rPr lang="en-US" sz="4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4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 noticeable difference (JND)</a:t>
            </a:r>
            <a:endParaRPr/>
          </a:p>
        </p:txBody>
      </p:sp>
      <p:sp>
        <p:nvSpPr>
          <p:cNvPr id="581" name="Google Shape;581;p85"/>
          <p:cNvSpPr txBox="1"/>
          <p:nvPr/>
        </p:nvSpPr>
        <p:spPr>
          <a:xfrm>
            <a:off x="381000" y="2133600"/>
            <a:ext cx="845125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minimum </a:t>
            </a:r>
            <a:r>
              <a:rPr lang="en-US" sz="4000" b="1" i="1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difference</a:t>
            </a: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between 2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stimuli that one can detect 50% of the time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Threshold/Just Noticeable Difference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function effectively we need absolute thresholds low enough to allow us to detect important sights, sounds, textures, tastes, and smells.</a:t>
            </a:r>
          </a:p>
          <a:p>
            <a:r>
              <a:rPr lang="en-US" dirty="0" smtClean="0"/>
              <a:t>BUT we also need to detect small differences among stimuli.</a:t>
            </a:r>
          </a:p>
          <a:p>
            <a:r>
              <a:rPr lang="en-US" dirty="0" smtClean="0"/>
              <a:t>Ex. Musician tuning an instrument; sound of your friends voice in a crowded hall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minimum difference a person can detect between any two stimuli half the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6"/>
          <p:cNvSpPr txBox="1"/>
          <p:nvPr/>
        </p:nvSpPr>
        <p:spPr>
          <a:xfrm>
            <a:off x="762000" y="762000"/>
            <a:ext cx="7848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Weber’s Law</a:t>
            </a:r>
            <a:endParaRPr sz="40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87" name="Google Shape;587;p86"/>
          <p:cNvSpPr txBox="1"/>
          <p:nvPr/>
        </p:nvSpPr>
        <p:spPr>
          <a:xfrm>
            <a:off x="-381000" y="2209800"/>
            <a:ext cx="9906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size of the JND tends to be a constant </a:t>
            </a:r>
            <a:r>
              <a:rPr lang="en-US" sz="4000" b="1" i="0" u="sng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proportion</a:t>
            </a:r>
            <a:r>
              <a:rPr lang="en-US" sz="4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initial stimulus</a:t>
            </a:r>
            <a:endParaRPr sz="40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88" name="Google Shape;588;p86"/>
          <p:cNvSpPr txBox="1"/>
          <p:nvPr/>
        </p:nvSpPr>
        <p:spPr>
          <a:xfrm>
            <a:off x="312450" y="4015350"/>
            <a:ext cx="8519100" cy="1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greater the original stimulus, the more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you’d have to change it to notice a difference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7"/>
          <p:cNvSpPr txBox="1"/>
          <p:nvPr/>
        </p:nvSpPr>
        <p:spPr>
          <a:xfrm>
            <a:off x="1371600" y="457200"/>
            <a:ext cx="576594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Weber’s Law examples</a:t>
            </a:r>
            <a:endParaRPr sz="44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95" name="Google Shape;595;p87"/>
          <p:cNvSpPr txBox="1"/>
          <p:nvPr/>
        </p:nvSpPr>
        <p:spPr>
          <a:xfrm>
            <a:off x="1266579" y="1289447"/>
            <a:ext cx="657103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-254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Dating ages</a:t>
            </a:r>
            <a:endParaRPr/>
          </a:p>
          <a:p>
            <a:pPr marL="0" marR="0" lvl="0" indent="-254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warming</a:t>
            </a:r>
            <a:endParaRPr sz="40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-254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Backpack weight</a:t>
            </a:r>
            <a:endParaRPr/>
          </a:p>
          <a:p>
            <a:pPr marL="0" marR="0" lvl="0" indent="-254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Loud concert</a:t>
            </a:r>
            <a:endParaRPr/>
          </a:p>
          <a:p>
            <a:pPr marL="0" marR="0" lvl="0" indent="-254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Buying a house/other things </a:t>
            </a:r>
            <a:r>
              <a:rPr lang="en-US" sz="4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b="1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chemeClr val="tx1"/>
                </a:solidFill>
                <a:latin typeface="Palatino Linotype" pitchFamily="18" charset="0"/>
              </a:rPr>
              <a:t>Weber’s Law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001000" cy="1676400"/>
          </a:xfrm>
          <a:ln w="28575">
            <a:prstDash val="lgDashDotDot"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Palatino Linotype" pitchFamily="18" charset="0"/>
              </a:rPr>
              <a:t>Two stimuli must differ by a constant minimum percentage (rather than a constant amount), to be perceived as different.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 flipH="1">
            <a:off x="762000" y="3048000"/>
            <a:ext cx="3886200" cy="3078163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Difference thresholds grow with the magnitude of the stimulus.</a:t>
            </a:r>
          </a:p>
          <a:p>
            <a:r>
              <a:rPr lang="en-US" dirty="0" smtClean="0"/>
              <a:t>Proportion varies depending on stimulus:</a:t>
            </a:r>
          </a:p>
          <a:p>
            <a:pPr lvl="1"/>
            <a:r>
              <a:rPr lang="en-US" dirty="0" smtClean="0"/>
              <a:t>Light: 8%</a:t>
            </a:r>
          </a:p>
          <a:p>
            <a:pPr lvl="1"/>
            <a:r>
              <a:rPr lang="en-US" dirty="0" smtClean="0"/>
              <a:t>Weight: 2%</a:t>
            </a:r>
          </a:p>
        </p:txBody>
      </p:sp>
    </p:spTree>
    <p:extLst>
      <p:ext uri="{BB962C8B-B14F-4D97-AF65-F5344CB8AC3E}">
        <p14:creationId xmlns:p14="http://schemas.microsoft.com/office/powerpoint/2010/main" val="1733614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8"/>
          <p:cNvSpPr txBox="1"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5400"/>
              <a:buFont typeface="Corbel"/>
              <a:buNone/>
            </a:pPr>
            <a:r>
              <a:rPr lang="en-US" sz="5400" b="1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rPr>
              <a:t>How is </a:t>
            </a:r>
            <a:r>
              <a:rPr lang="en-US" sz="5400" b="1" i="0" u="sng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rPr>
              <a:t>sensation</a:t>
            </a:r>
            <a:r>
              <a:rPr lang="en-US" sz="5400" b="1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rPr>
              <a:t> different from </a:t>
            </a:r>
            <a:r>
              <a:rPr lang="en-US" sz="5400" b="1" i="0" u="sng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rPr>
              <a:t>perception</a:t>
            </a:r>
            <a:r>
              <a:rPr lang="en-US" sz="5400" b="1" i="0" u="none" strike="noStrike" cap="none">
                <a:solidFill>
                  <a:srgbClr val="D8D8D8"/>
                </a:solidFill>
                <a:latin typeface="Corbel"/>
                <a:ea typeface="Corbel"/>
                <a:cs typeface="Corbel"/>
                <a:sym typeface="Corbel"/>
              </a:rPr>
              <a:t>?</a:t>
            </a:r>
            <a:endParaRPr sz="5400" b="1" i="0" u="none" strike="noStrike" cap="none">
              <a:solidFill>
                <a:srgbClr val="D8D8D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0" name="Google Shape;400;p58"/>
          <p:cNvSpPr txBox="1"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D8D8D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9568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chemeClr val="tx1"/>
                </a:solidFill>
                <a:latin typeface="Palatino Linotype" pitchFamily="18" charset="0"/>
              </a:rPr>
              <a:t>Sensory Adaptation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smtClean="0">
                <a:latin typeface="Palatino Linotype" pitchFamily="18" charset="0"/>
              </a:rPr>
              <a:t>Diminished sensitivity as a consequence of constant stimulation.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14600"/>
            <a:ext cx="36576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371606" y="5029200"/>
            <a:ext cx="62291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Palatino Linotype" pitchFamily="18" charset="0"/>
                <a:ea typeface=""/>
                <a:cs typeface=""/>
              </a:rPr>
              <a:t>Put a band aid on your arm and after awhile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Palatino Linotype" pitchFamily="18" charset="0"/>
                <a:ea typeface=""/>
                <a:cs typeface=""/>
              </a:rPr>
              <a:t>you don’t sense it</a:t>
            </a:r>
            <a:r>
              <a:rPr lang="en-US" sz="2400" kern="1200" dirty="0" smtClean="0">
                <a:solidFill>
                  <a:prstClr val="black"/>
                </a:solidFill>
                <a:latin typeface="Palatino Linotype" pitchFamily="18" charset="0"/>
                <a:ea typeface=""/>
                <a:cs typeface="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kern="1200" dirty="0" smtClean="0">
                <a:solidFill>
                  <a:prstClr val="black"/>
                </a:solidFill>
                <a:latin typeface="Palatino Linotype" pitchFamily="18" charset="0"/>
                <a:ea typeface=""/>
                <a:cs typeface=""/>
              </a:rPr>
              <a:t>We perceive the world not exactly as it is,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kern="1200" dirty="0" smtClean="0">
                <a:solidFill>
                  <a:prstClr val="black"/>
                </a:solidFill>
                <a:latin typeface="Palatino Linotype" pitchFamily="18" charset="0"/>
                <a:ea typeface=""/>
                <a:cs typeface=""/>
              </a:rPr>
              <a:t>but as it is useful for us to perceive it.</a:t>
            </a:r>
            <a:endParaRPr lang="en-US" sz="2400" kern="1200" dirty="0">
              <a:solidFill>
                <a:prstClr val="black"/>
              </a:solidFill>
              <a:latin typeface="Palatino Linotype" pitchFamily="18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0699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4"/>
          <p:cNvSpPr txBox="1">
            <a:spLocks noChangeArrowheads="1"/>
          </p:cNvSpPr>
          <p:nvPr/>
        </p:nvSpPr>
        <p:spPr bwMode="auto">
          <a:xfrm>
            <a:off x="2353834" y="228600"/>
            <a:ext cx="45030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000" b="1" kern="1200" dirty="0">
                <a:solidFill>
                  <a:prstClr val="white"/>
                </a:solidFill>
                <a:latin typeface="Palatino Linotype" pitchFamily="18" charset="0"/>
                <a:ea typeface=""/>
                <a:cs typeface=""/>
              </a:rPr>
              <a:t>Sensory </a:t>
            </a:r>
            <a:r>
              <a:rPr lang="en-US" sz="4000" b="1" kern="1200" dirty="0" smtClean="0">
                <a:solidFill>
                  <a:prstClr val="white"/>
                </a:solidFill>
                <a:latin typeface="Palatino Linotype" pitchFamily="18" charset="0"/>
                <a:ea typeface=""/>
                <a:cs typeface=""/>
              </a:rPr>
              <a:t>Adaptation</a:t>
            </a:r>
            <a:endParaRPr lang="en-US" sz="4000" b="1" kern="1200" dirty="0">
              <a:solidFill>
                <a:prstClr val="white"/>
              </a:solidFill>
              <a:latin typeface="Palatino Linotype" pitchFamily="18" charset="0"/>
              <a:ea typeface=""/>
              <a:cs typeface=""/>
            </a:endParaRP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702350" y="1066800"/>
            <a:ext cx="79758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Palatino Linotype" pitchFamily="18" charset="0"/>
                <a:ea typeface=""/>
                <a:cs typeface=""/>
              </a:rPr>
              <a:t>Your receptor cells become </a:t>
            </a:r>
            <a:r>
              <a:rPr lang="en-US" sz="2800" b="1" u="sng" kern="1200" dirty="0">
                <a:solidFill>
                  <a:prstClr val="white"/>
                </a:solidFill>
                <a:latin typeface="Palatino Linotype" pitchFamily="18" charset="0"/>
                <a:ea typeface=""/>
                <a:cs typeface=""/>
              </a:rPr>
              <a:t>less responsive</a:t>
            </a:r>
            <a:r>
              <a:rPr lang="en-US" sz="2800" b="1" kern="1200" dirty="0">
                <a:solidFill>
                  <a:prstClr val="white"/>
                </a:solidFill>
                <a:latin typeface="Palatino Linotype" pitchFamily="18" charset="0"/>
                <a:ea typeface=""/>
                <a:cs typeface=""/>
              </a:rPr>
              <a:t> after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b="1" kern="1200" dirty="0">
                <a:solidFill>
                  <a:prstClr val="white"/>
                </a:solidFill>
                <a:latin typeface="Palatino Linotype" pitchFamily="18" charset="0"/>
                <a:ea typeface=""/>
                <a:cs typeface=""/>
              </a:rPr>
              <a:t> prolonged exposure to </a:t>
            </a:r>
            <a:r>
              <a:rPr lang="en-US" sz="2800" b="1" kern="1200" dirty="0" smtClean="0">
                <a:solidFill>
                  <a:prstClr val="white"/>
                </a:solidFill>
                <a:latin typeface="Palatino Linotype" pitchFamily="18" charset="0"/>
                <a:ea typeface=""/>
                <a:cs typeface=""/>
              </a:rPr>
              <a:t>a constant stimulus</a:t>
            </a:r>
            <a:endParaRPr lang="en-US" sz="2800" b="1" kern="1200" dirty="0">
              <a:solidFill>
                <a:prstClr val="white"/>
              </a:solidFill>
              <a:latin typeface="Palatino Linotype" pitchFamily="18" charset="0"/>
              <a:ea typeface=""/>
              <a:cs typeface=""/>
            </a:endParaRP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3084334" y="3289300"/>
            <a:ext cx="2835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000" b="1" kern="1200" dirty="0" smtClean="0">
                <a:solidFill>
                  <a:prstClr val="white"/>
                </a:solidFill>
                <a:latin typeface="Palatino Linotype" pitchFamily="18" charset="0"/>
                <a:ea typeface=""/>
                <a:cs typeface=""/>
              </a:rPr>
              <a:t>Habituation</a:t>
            </a:r>
            <a:endParaRPr lang="en-US" sz="4000" b="1" kern="1200" dirty="0">
              <a:solidFill>
                <a:prstClr val="white"/>
              </a:solidFill>
              <a:latin typeface="Palatino Linotype" pitchFamily="18" charset="0"/>
              <a:ea typeface=""/>
              <a:cs typeface=""/>
            </a:endParaRP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33217" y="4191000"/>
            <a:ext cx="83584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b="1" kern="1200" dirty="0" smtClean="0">
                <a:solidFill>
                  <a:srgbClr val="FFFF00"/>
                </a:solidFill>
                <a:latin typeface="Palatino Linotype" pitchFamily="18" charset="0"/>
                <a:ea typeface=""/>
                <a:cs typeface=""/>
              </a:rPr>
              <a:t>Your brain </a:t>
            </a:r>
            <a:r>
              <a:rPr lang="en-US" sz="2800" b="1" u="sng" kern="1200" dirty="0" smtClean="0">
                <a:solidFill>
                  <a:prstClr val="white"/>
                </a:solidFill>
                <a:latin typeface="Palatino Linotype" pitchFamily="18" charset="0"/>
                <a:ea typeface=""/>
                <a:cs typeface=""/>
              </a:rPr>
              <a:t>stops </a:t>
            </a:r>
            <a:r>
              <a:rPr lang="en-US" sz="2800" b="1" u="sng" kern="1200" dirty="0">
                <a:solidFill>
                  <a:prstClr val="white"/>
                </a:solidFill>
                <a:latin typeface="Palatino Linotype" pitchFamily="18" charset="0"/>
                <a:ea typeface=""/>
                <a:cs typeface=""/>
              </a:rPr>
              <a:t>paying attention </a:t>
            </a:r>
            <a:r>
              <a:rPr lang="en-US" sz="2800" b="1" kern="1200" dirty="0">
                <a:solidFill>
                  <a:srgbClr val="FFFF00"/>
                </a:solidFill>
                <a:latin typeface="Palatino Linotype" pitchFamily="18" charset="0"/>
                <a:ea typeface=""/>
                <a:cs typeface=""/>
              </a:rPr>
              <a:t>to things that </a:t>
            </a:r>
            <a:r>
              <a:rPr lang="en-US" sz="2800" b="1" kern="1200" dirty="0" smtClean="0">
                <a:solidFill>
                  <a:srgbClr val="FFFF00"/>
                </a:solidFill>
                <a:latin typeface="Palatino Linotype" pitchFamily="18" charset="0"/>
                <a:ea typeface=""/>
                <a:cs typeface=""/>
              </a:rPr>
              <a:t>don’t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b="1" kern="1200" dirty="0" smtClean="0">
                <a:solidFill>
                  <a:srgbClr val="FFFF00"/>
                </a:solidFill>
                <a:latin typeface="Palatino Linotype" pitchFamily="18" charset="0"/>
                <a:ea typeface=""/>
                <a:cs typeface=""/>
              </a:rPr>
              <a:t> change. However</a:t>
            </a:r>
            <a:r>
              <a:rPr lang="en-US" sz="2800" b="1" kern="1200" dirty="0">
                <a:solidFill>
                  <a:srgbClr val="FFFF00"/>
                </a:solidFill>
                <a:latin typeface="Palatino Linotype" pitchFamily="18" charset="0"/>
                <a:ea typeface=""/>
                <a:cs typeface=""/>
              </a:rPr>
              <a:t>, as soon as that thing changes, it</a:t>
            </a:r>
            <a:r>
              <a:rPr lang="en-US" sz="2800" b="1" kern="1200" dirty="0" smtClean="0">
                <a:solidFill>
                  <a:srgbClr val="FFFF00"/>
                </a:solidFill>
                <a:latin typeface="Palatino Linotype" pitchFamily="18" charset="0"/>
                <a:ea typeface=""/>
                <a:cs typeface="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b="1" kern="1200" dirty="0" smtClean="0">
                <a:solidFill>
                  <a:srgbClr val="FFFF00"/>
                </a:solidFill>
                <a:latin typeface="Palatino Linotype" pitchFamily="18" charset="0"/>
                <a:ea typeface=""/>
                <a:cs typeface=""/>
              </a:rPr>
              <a:t>recaptures your attention</a:t>
            </a:r>
            <a:endParaRPr lang="en-US" sz="2800" b="1" kern="1200" dirty="0">
              <a:solidFill>
                <a:srgbClr val="FFFF00"/>
              </a:solidFill>
              <a:latin typeface="Palatino Linotype" pitchFamily="18" charset="0"/>
              <a:ea typeface=""/>
              <a:cs typeface=""/>
            </a:endParaRPr>
          </a:p>
        </p:txBody>
      </p: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158581" y="2413000"/>
            <a:ext cx="88665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700" b="1" kern="1200" dirty="0">
                <a:solidFill>
                  <a:srgbClr val="FFFF00"/>
                </a:solidFill>
                <a:latin typeface="Palatino Linotype" pitchFamily="18" charset="0"/>
                <a:ea typeface=""/>
                <a:cs typeface=""/>
              </a:rPr>
              <a:t>Ex: cold ocean, hot shower, loud concert,</a:t>
            </a:r>
            <a:r>
              <a:rPr lang="en-US" sz="2700" b="1" kern="1200" dirty="0" smtClean="0">
                <a:solidFill>
                  <a:srgbClr val="FFFF00"/>
                </a:solidFill>
                <a:latin typeface="Palatino Linotype" pitchFamily="18" charset="0"/>
                <a:ea typeface=""/>
                <a:cs typeface=""/>
              </a:rPr>
              <a:t> music in your car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700" b="1" kern="1200" dirty="0" smtClean="0">
                <a:solidFill>
                  <a:srgbClr val="FFFF00"/>
                </a:solidFill>
                <a:latin typeface="Palatino Linotype" pitchFamily="18" charset="0"/>
                <a:ea typeface=""/>
                <a:cs typeface=""/>
              </a:rPr>
              <a:t>nasty smells</a:t>
            </a:r>
            <a:endParaRPr lang="en-US" sz="2700" b="1" kern="1200" dirty="0">
              <a:solidFill>
                <a:srgbClr val="FFFF00"/>
              </a:solidFill>
              <a:latin typeface="Palatino Linotype" pitchFamily="18" charset="0"/>
              <a:ea typeface=""/>
              <a:cs typeface=""/>
            </a:endParaRP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486293" y="5791200"/>
            <a:ext cx="8165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Palatino Linotype" pitchFamily="18" charset="0"/>
                <a:ea typeface=""/>
                <a:cs typeface=""/>
              </a:rPr>
              <a:t>Ex: billboards, signs in the school, noise, posters in the </a:t>
            </a:r>
            <a:r>
              <a:rPr lang="en-US" sz="2400" b="1" kern="1200" dirty="0" smtClean="0">
                <a:solidFill>
                  <a:prstClr val="white"/>
                </a:solidFill>
                <a:latin typeface="Palatino Linotype" pitchFamily="18" charset="0"/>
                <a:ea typeface=""/>
                <a:cs typeface=""/>
              </a:rPr>
              <a:t>room,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400" b="1" kern="1200" dirty="0" smtClean="0">
                <a:solidFill>
                  <a:prstClr val="white"/>
                </a:solidFill>
                <a:latin typeface="Palatino Linotype" pitchFamily="18" charset="0"/>
                <a:ea typeface=""/>
                <a:cs typeface=""/>
              </a:rPr>
              <a:t>Home plate…</a:t>
            </a:r>
            <a:endParaRPr lang="en-US" sz="2400" b="1" kern="1200" dirty="0">
              <a:solidFill>
                <a:prstClr val="white"/>
              </a:solidFill>
              <a:latin typeface="Palatino Linotype" pitchFamily="18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608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3" grpId="0"/>
      <p:bldP spid="252934" grpId="0"/>
      <p:bldP spid="252935" grpId="0"/>
      <p:bldP spid="252936" grpId="0"/>
      <p:bldP spid="25293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0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Sense Commonalities</a:t>
            </a:r>
            <a:endParaRPr/>
          </a:p>
        </p:txBody>
      </p:sp>
      <p:sp>
        <p:nvSpPr>
          <p:cNvPr id="479" name="Google Shape;479;p70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The Thalamus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Receptor cells  AND transduction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1"/>
          <p:cNvSpPr txBox="1"/>
          <p:nvPr/>
        </p:nvSpPr>
        <p:spPr>
          <a:xfrm>
            <a:off x="1296988" y="1524000"/>
            <a:ext cx="6735762" cy="144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specific receptors for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each of the sensory systems</a:t>
            </a:r>
            <a:endParaRPr/>
          </a:p>
        </p:txBody>
      </p:sp>
      <p:sp>
        <p:nvSpPr>
          <p:cNvPr id="485" name="Google Shape;485;p71"/>
          <p:cNvSpPr/>
          <p:nvPr/>
        </p:nvSpPr>
        <p:spPr>
          <a:xfrm>
            <a:off x="2133600" y="3352800"/>
            <a:ext cx="5029200" cy="2514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2"/>
          <p:cNvSpPr/>
          <p:nvPr/>
        </p:nvSpPr>
        <p:spPr>
          <a:xfrm>
            <a:off x="2438400" y="609600"/>
            <a:ext cx="4572000" cy="378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Visual System</a:t>
            </a: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rods and cones in the retina 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responding to light waves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3"/>
          <p:cNvSpPr/>
          <p:nvPr/>
        </p:nvSpPr>
        <p:spPr>
          <a:xfrm>
            <a:off x="2438400" y="457200"/>
            <a:ext cx="4572000" cy="526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sng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Auditory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sng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Sense</a:t>
            </a:r>
            <a:r>
              <a:rPr lang="en-US" sz="48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hair cells </a:t>
            </a:r>
            <a:r>
              <a:rPr lang="en-US" sz="48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 the </a:t>
            </a:r>
            <a:r>
              <a:rPr lang="en-US" sz="48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cochlea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responding to sound waves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4"/>
          <p:cNvSpPr/>
          <p:nvPr/>
        </p:nvSpPr>
        <p:spPr>
          <a:xfrm>
            <a:off x="2286000" y="304800"/>
            <a:ext cx="4572000" cy="483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sng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Olfactory Sense</a:t>
            </a:r>
            <a:r>
              <a:rPr lang="en-US" sz="44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olfactory cells </a:t>
            </a:r>
            <a:r>
              <a:rPr lang="en-US" sz="44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 the nasal cavity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responding to airborne chemicals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5"/>
          <p:cNvSpPr/>
          <p:nvPr/>
        </p:nvSpPr>
        <p:spPr>
          <a:xfrm>
            <a:off x="2286000" y="0"/>
            <a:ext cx="45720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Vestibular Sense</a:t>
            </a: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fluid </a:t>
            </a:r>
            <a:r>
              <a:rPr lang="en-US" sz="4000" b="1" i="1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and</a:t>
            </a: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receptor cells in the semicircular canals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 the inner ear 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responding to gravity and changes in position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6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Sense Commonalities</a:t>
            </a:r>
            <a:endParaRPr/>
          </a:p>
        </p:txBody>
      </p:sp>
      <p:sp>
        <p:nvSpPr>
          <p:cNvPr id="511" name="Google Shape;511;p76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The Thalamus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Receptor cells  AND transduction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Interaction: Demo(s)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7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Sense Commonalities</a:t>
            </a:r>
            <a:endParaRPr/>
          </a:p>
        </p:txBody>
      </p:sp>
      <p:sp>
        <p:nvSpPr>
          <p:cNvPr id="517" name="Google Shape;517;p77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The Thalamus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Receptor cells  AND transduction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Interaction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Adaptation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chemeClr val="tx1"/>
                </a:solidFill>
                <a:latin typeface="Palatino Linotype" pitchFamily="18" charset="0"/>
              </a:rPr>
              <a:t>Sensation &amp; Perception</a:t>
            </a:r>
            <a:endParaRPr lang="en-US" sz="4000" b="1" i="1" u="sng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442913" y="1600200"/>
            <a:ext cx="8229600" cy="4953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smtClean="0">
                <a:latin typeface="Palatino Linotype" pitchFamily="18" charset="0"/>
              </a:rPr>
              <a:t>How do we construct our representations of the external world?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800" smtClean="0">
              <a:latin typeface="Palatino Linotype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smtClean="0">
                <a:latin typeface="Palatino Linotype" pitchFamily="18" charset="0"/>
              </a:rPr>
              <a:t>To represent the world, we must detect physical energy (a stimulus) from the environment and convert it into neural signals. This is a process called </a:t>
            </a:r>
            <a:r>
              <a:rPr lang="en-US" sz="2800" smtClean="0">
                <a:solidFill>
                  <a:srgbClr val="0000FF"/>
                </a:solidFill>
                <a:latin typeface="Palatino Linotype" pitchFamily="18" charset="0"/>
              </a:rPr>
              <a:t>sensation</a:t>
            </a:r>
            <a:r>
              <a:rPr lang="en-US" sz="2800" smtClean="0">
                <a:latin typeface="Palatino Linotype" pitchFamily="18" charset="0"/>
              </a:rPr>
              <a:t>.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800" smtClean="0">
              <a:latin typeface="Palatino Linotype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smtClean="0">
                <a:latin typeface="Palatino Linotype" pitchFamily="18" charset="0"/>
              </a:rPr>
              <a:t>When we select, organize, and interpret our sensations, the process is called </a:t>
            </a:r>
            <a:r>
              <a:rPr lang="en-US" sz="2800" smtClean="0">
                <a:solidFill>
                  <a:srgbClr val="0000FF"/>
                </a:solidFill>
                <a:latin typeface="Palatino Linotype" pitchFamily="18" charset="0"/>
              </a:rPr>
              <a:t>perception</a:t>
            </a:r>
            <a:r>
              <a:rPr lang="en-US" sz="2800" smtClean="0">
                <a:latin typeface="Palatino Linotype" pitchFamily="18" charset="0"/>
              </a:rPr>
              <a:t>.</a:t>
            </a:r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1668463" y="5967413"/>
            <a:ext cx="6350" cy="1587"/>
          </a:xfrm>
          <a:custGeom>
            <a:avLst/>
            <a:gdLst>
              <a:gd name="T0" fmla="*/ 0 w 18"/>
              <a:gd name="T1" fmla="*/ 0 h 1587"/>
              <a:gd name="T2" fmla="*/ 18 w 18"/>
              <a:gd name="T3" fmla="*/ 0 h 1587"/>
              <a:gd name="T4" fmla="*/ 0 w 18"/>
              <a:gd name="T5" fmla="*/ 0 h 1587"/>
              <a:gd name="T6" fmla="*/ 0 60000 65536"/>
              <a:gd name="T7" fmla="*/ 0 60000 65536"/>
              <a:gd name="T8" fmla="*/ 0 60000 65536"/>
              <a:gd name="T9" fmla="*/ 0 w 18"/>
              <a:gd name="T10" fmla="*/ 0 h 1587"/>
              <a:gd name="T11" fmla="*/ 18 w 18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587">
                <a:moveTo>
                  <a:pt x="0" y="0"/>
                </a:move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7745413" y="4737100"/>
            <a:ext cx="1587" cy="1588"/>
          </a:xfrm>
          <a:custGeom>
            <a:avLst/>
            <a:gdLst>
              <a:gd name="T0" fmla="*/ 0 w 1587"/>
              <a:gd name="T1" fmla="*/ 0 h 2"/>
              <a:gd name="T2" fmla="*/ 0 w 1587"/>
              <a:gd name="T3" fmla="*/ 2 h 2"/>
              <a:gd name="T4" fmla="*/ 0 w 1587"/>
              <a:gd name="T5" fmla="*/ 2 h 2"/>
              <a:gd name="T6" fmla="*/ 0 w 1587"/>
              <a:gd name="T7" fmla="*/ 0 h 2"/>
              <a:gd name="T8" fmla="*/ 0 w 1587"/>
              <a:gd name="T9" fmla="*/ 0 h 2"/>
              <a:gd name="T10" fmla="*/ 0 w 1587"/>
              <a:gd name="T11" fmla="*/ 0 h 2"/>
              <a:gd name="T12" fmla="*/ 0 w 1587"/>
              <a:gd name="T13" fmla="*/ 0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7"/>
              <a:gd name="T22" fmla="*/ 0 h 2"/>
              <a:gd name="T23" fmla="*/ 1587 w 1587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7"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Arial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26257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8"/>
          <p:cNvSpPr txBox="1"/>
          <p:nvPr/>
        </p:nvSpPr>
        <p:spPr>
          <a:xfrm>
            <a:off x="2353824" y="228600"/>
            <a:ext cx="5226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Sensory Adaptation</a:t>
            </a:r>
            <a:endParaRPr sz="40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24" name="Google Shape;524;p78"/>
          <p:cNvSpPr txBox="1"/>
          <p:nvPr/>
        </p:nvSpPr>
        <p:spPr>
          <a:xfrm>
            <a:off x="593150" y="1066800"/>
            <a:ext cx="83586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Your receptor cells become less responsive after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prolonged exposure to a constant stimulus</a:t>
            </a:r>
            <a:endParaRPr sz="28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25" name="Google Shape;525;p78"/>
          <p:cNvSpPr txBox="1"/>
          <p:nvPr/>
        </p:nvSpPr>
        <p:spPr>
          <a:xfrm>
            <a:off x="3084323" y="3289300"/>
            <a:ext cx="3571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Habituation</a:t>
            </a:r>
            <a:endParaRPr sz="40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26" name="Google Shape;526;p78"/>
          <p:cNvSpPr txBox="1"/>
          <p:nvPr/>
        </p:nvSpPr>
        <p:spPr>
          <a:xfrm>
            <a:off x="138750" y="4191000"/>
            <a:ext cx="8961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Your brain </a:t>
            </a:r>
            <a:r>
              <a:rPr lang="en-US" sz="2800" b="1" i="0" u="sng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stops paying attention </a:t>
            </a:r>
            <a:r>
              <a:rPr lang="en-US" sz="28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things that don’t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change. However, as soon as that thing changes, it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recaptures your attention</a:t>
            </a:r>
            <a:endParaRPr sz="2800" b="1" i="0" u="none" strike="noStrike" cap="none">
              <a:solidFill>
                <a:srgbClr val="FFFF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27" name="Google Shape;527;p78"/>
          <p:cNvSpPr txBox="1"/>
          <p:nvPr/>
        </p:nvSpPr>
        <p:spPr>
          <a:xfrm>
            <a:off x="138744" y="2102088"/>
            <a:ext cx="886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Ex: cold ocean, hot shower, loud concert, music in your car</a:t>
            </a:r>
            <a:r>
              <a:rPr lang="en-US">
                <a:solidFill>
                  <a:srgbClr val="FFFF00"/>
                </a:solidFill>
              </a:rPr>
              <a:t>, </a:t>
            </a:r>
            <a:r>
              <a:rPr lang="en-US" sz="27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nasty smells</a:t>
            </a:r>
            <a:endParaRPr sz="2700" b="1" i="0" u="none" strike="noStrike" cap="none">
              <a:solidFill>
                <a:srgbClr val="FFFF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28" name="Google Shape;528;p78"/>
          <p:cNvSpPr txBox="1"/>
          <p:nvPr/>
        </p:nvSpPr>
        <p:spPr>
          <a:xfrm>
            <a:off x="44100" y="5791200"/>
            <a:ext cx="8961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Ex: billboards, signs in the school, noise, posters in the room,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Home plate…</a:t>
            </a:r>
            <a:endParaRPr sz="24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9"/>
          <p:cNvSpPr txBox="1"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Perceptual Adaptation</a:t>
            </a:r>
            <a:br>
              <a:rPr lang="en-US" sz="5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5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-goggles and </a:t>
            </a:r>
            <a:r>
              <a:rPr lang="en-US" sz="5400" b="0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video</a:t>
            </a:r>
            <a:endParaRPr sz="5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5" name="Google Shape;535;p79"/>
          <p:cNvSpPr txBox="1"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0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Sense Commonalities</a:t>
            </a:r>
            <a:endParaRPr/>
          </a:p>
        </p:txBody>
      </p:sp>
      <p:sp>
        <p:nvSpPr>
          <p:cNvPr id="541" name="Google Shape;541;p80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The Thalamus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Receptor cells  AND transduction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Interaction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Adaptation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●"/>
            </a:pPr>
            <a:r>
              <a:rPr lang="en-US" sz="3600" b="1" i="0" u="sng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Thresholds</a:t>
            </a:r>
            <a:endParaRPr/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1"/>
          <p:cNvSpPr txBox="1"/>
          <p:nvPr/>
        </p:nvSpPr>
        <p:spPr>
          <a:xfrm>
            <a:off x="2007227" y="1065050"/>
            <a:ext cx="534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Absolute Threshold </a:t>
            </a:r>
            <a:endParaRPr/>
          </a:p>
        </p:txBody>
      </p:sp>
      <p:sp>
        <p:nvSpPr>
          <p:cNvPr id="548" name="Google Shape;548;p81"/>
          <p:cNvSpPr txBox="1"/>
          <p:nvPr/>
        </p:nvSpPr>
        <p:spPr>
          <a:xfrm>
            <a:off x="1183625" y="2133600"/>
            <a:ext cx="73203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minimum amount of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stimulus one can detect 50%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 the time it is present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2"/>
          <p:cNvSpPr txBox="1"/>
          <p:nvPr/>
        </p:nvSpPr>
        <p:spPr>
          <a:xfrm>
            <a:off x="1676400" y="0"/>
            <a:ext cx="5237163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Absolute Thresholds</a:t>
            </a:r>
            <a:r>
              <a:rPr lang="en-US" sz="36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(Galanter, ’62)</a:t>
            </a:r>
            <a:endParaRPr/>
          </a:p>
        </p:txBody>
      </p:sp>
      <p:sp>
        <p:nvSpPr>
          <p:cNvPr id="555" name="Google Shape;555;p82"/>
          <p:cNvSpPr txBox="1"/>
          <p:nvPr/>
        </p:nvSpPr>
        <p:spPr>
          <a:xfrm>
            <a:off x="1524000" y="762000"/>
            <a:ext cx="527685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Vision</a:t>
            </a:r>
            <a:r>
              <a:rPr lang="en-US" sz="3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candle flame on a clear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night from 30 miles away</a:t>
            </a:r>
            <a:endParaRPr/>
          </a:p>
        </p:txBody>
      </p:sp>
      <p:sp>
        <p:nvSpPr>
          <p:cNvPr id="556" name="Google Shape;556;p82"/>
          <p:cNvSpPr txBox="1"/>
          <p:nvPr/>
        </p:nvSpPr>
        <p:spPr>
          <a:xfrm>
            <a:off x="2133600" y="1905000"/>
            <a:ext cx="437912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Audition</a:t>
            </a:r>
            <a:r>
              <a:rPr lang="en-US" sz="32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tick of a watch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at 20 feet</a:t>
            </a:r>
            <a:endParaRPr/>
          </a:p>
        </p:txBody>
      </p:sp>
      <p:sp>
        <p:nvSpPr>
          <p:cNvPr id="557" name="Google Shape;557;p82"/>
          <p:cNvSpPr txBox="1"/>
          <p:nvPr/>
        </p:nvSpPr>
        <p:spPr>
          <a:xfrm>
            <a:off x="2057400" y="2971800"/>
            <a:ext cx="45085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Gustation</a:t>
            </a:r>
            <a:r>
              <a:rPr lang="en-US" sz="3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1 teaspoon of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sugar in 2 gallons of water</a:t>
            </a:r>
            <a:endParaRPr/>
          </a:p>
        </p:txBody>
      </p:sp>
      <p:sp>
        <p:nvSpPr>
          <p:cNvPr id="558" name="Google Shape;558;p82"/>
          <p:cNvSpPr txBox="1"/>
          <p:nvPr/>
        </p:nvSpPr>
        <p:spPr>
          <a:xfrm>
            <a:off x="1752600" y="4114800"/>
            <a:ext cx="501671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Olfaction</a:t>
            </a:r>
            <a:r>
              <a:rPr lang="en-US" sz="32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1 drop of perfume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in a 3 room apartment</a:t>
            </a:r>
            <a:endParaRPr/>
          </a:p>
        </p:txBody>
      </p:sp>
      <p:sp>
        <p:nvSpPr>
          <p:cNvPr id="559" name="Google Shape;559;p82"/>
          <p:cNvSpPr txBox="1"/>
          <p:nvPr/>
        </p:nvSpPr>
        <p:spPr>
          <a:xfrm>
            <a:off x="1676400" y="5334000"/>
            <a:ext cx="54800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Touch</a:t>
            </a:r>
            <a:r>
              <a:rPr lang="en-US" sz="36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bee’s wing 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cheek from height of ½ inch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3"/>
          <p:cNvSpPr txBox="1"/>
          <p:nvPr/>
        </p:nvSpPr>
        <p:spPr>
          <a:xfrm>
            <a:off x="1066800" y="2667000"/>
            <a:ext cx="6978769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brain </a:t>
            </a:r>
            <a:r>
              <a:rPr lang="en-US" sz="5400" b="0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</a:t>
            </a:r>
            <a:r>
              <a:rPr lang="en-US" sz="5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0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that “you”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</a:t>
            </a:r>
            <a:r>
              <a:rPr lang="en-US" sz="5400" b="0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perceive</a:t>
            </a:r>
            <a:r>
              <a:rPr lang="en-US" sz="5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/>
          </a:p>
        </p:txBody>
      </p:sp>
      <p:sp>
        <p:nvSpPr>
          <p:cNvPr id="566" name="Google Shape;566;p83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SUBLIMINALS</a:t>
            </a:r>
            <a:endParaRPr sz="4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7" name="Google Shape;567;p83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4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4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Subliminal messaging?</a:t>
            </a:r>
            <a:endParaRPr/>
          </a:p>
        </p:txBody>
      </p:sp>
      <p:sp>
        <p:nvSpPr>
          <p:cNvPr id="574" name="Google Shape;574;p84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900" cy="46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Movies? Advertising? Music?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“Eat Popcorn”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LIPTON ICE experiment (23/1000 sec)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Control 22%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Experimental group = 85% </a:t>
            </a:r>
            <a:endParaRPr/>
          </a:p>
          <a:p>
            <a:pPr marL="349250" marR="0" lvl="0" indent="-1206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None/>
            </a:pPr>
            <a:endParaRPr sz="3600" b="1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206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None/>
            </a:pPr>
            <a:endParaRPr sz="3600" b="1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206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None/>
            </a:pPr>
            <a:endParaRPr sz="3600" b="1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206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None/>
            </a:pPr>
            <a:endParaRPr sz="3600" b="1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1968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8"/>
          <p:cNvSpPr txBox="1">
            <a:spLocks noGrp="1"/>
          </p:cNvSpPr>
          <p:nvPr>
            <p:ph type="ctrTitle"/>
          </p:nvPr>
        </p:nvSpPr>
        <p:spPr>
          <a:xfrm>
            <a:off x="658813" y="1536700"/>
            <a:ext cx="7826375" cy="162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orbel"/>
              <a:buNone/>
            </a:pPr>
            <a:r>
              <a:rPr lang="en-US" sz="54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The Visual Sense</a:t>
            </a:r>
            <a:endParaRPr/>
          </a:p>
        </p:txBody>
      </p:sp>
      <p:sp>
        <p:nvSpPr>
          <p:cNvPr id="601" name="Google Shape;601;p88"/>
          <p:cNvSpPr txBox="1">
            <a:spLocks noGrp="1"/>
          </p:cNvSpPr>
          <p:nvPr>
            <p:ph type="subTitle" idx="1"/>
          </p:nvPr>
        </p:nvSpPr>
        <p:spPr>
          <a:xfrm>
            <a:off x="658813" y="3217863"/>
            <a:ext cx="7826375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D8D8D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9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Structure of the Eye</a:t>
            </a:r>
            <a:endParaRPr/>
          </a:p>
        </p:txBody>
      </p:sp>
      <p:pic>
        <p:nvPicPr>
          <p:cNvPr id="607" name="Google Shape;607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95400"/>
            <a:ext cx="9183688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7675" y="304800"/>
            <a:ext cx="570865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9"/>
          <p:cNvSpPr txBox="1">
            <a:spLocks noGrp="1"/>
          </p:cNvSpPr>
          <p:nvPr>
            <p:ph type="title"/>
          </p:nvPr>
        </p:nvSpPr>
        <p:spPr>
          <a:xfrm>
            <a:off x="843643" y="-443250"/>
            <a:ext cx="78486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SENSATION vs. </a:t>
            </a:r>
            <a:r>
              <a:rPr lang="en-US" sz="5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PERCEPTION</a:t>
            </a:r>
            <a:endParaRPr dirty="0"/>
          </a:p>
        </p:txBody>
      </p:sp>
      <p:sp>
        <p:nvSpPr>
          <p:cNvPr id="407" name="Google Shape;407;p59"/>
          <p:cNvSpPr txBox="1"/>
          <p:nvPr/>
        </p:nvSpPr>
        <p:spPr>
          <a:xfrm>
            <a:off x="415151" y="2057400"/>
            <a:ext cx="81168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Sensation</a:t>
            </a:r>
            <a:r>
              <a:rPr lang="en-US" sz="4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Your sensory organs take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stimuli from the world </a:t>
            </a:r>
            <a:endParaRPr/>
          </a:p>
        </p:txBody>
      </p:sp>
      <p:sp>
        <p:nvSpPr>
          <p:cNvPr id="408" name="Google Shape;408;p59"/>
          <p:cNvSpPr txBox="1"/>
          <p:nvPr/>
        </p:nvSpPr>
        <p:spPr>
          <a:xfrm>
            <a:off x="207461" y="3962400"/>
            <a:ext cx="88245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Perception</a:t>
            </a: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How your brain interprets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those stimuli based on our experiences,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memories and expectations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Rods &amp; Cones</a:t>
            </a:r>
            <a:endParaRPr/>
          </a:p>
        </p:txBody>
      </p:sp>
      <p:grpSp>
        <p:nvGrpSpPr>
          <p:cNvPr id="619" name="Google Shape;619;p91"/>
          <p:cNvGrpSpPr/>
          <p:nvPr/>
        </p:nvGrpSpPr>
        <p:grpSpPr>
          <a:xfrm>
            <a:off x="1524000" y="2362200"/>
            <a:ext cx="6019800" cy="3276600"/>
            <a:chOff x="960" y="1488"/>
            <a:chExt cx="3792" cy="2064"/>
          </a:xfrm>
        </p:grpSpPr>
        <p:cxnSp>
          <p:nvCxnSpPr>
            <p:cNvPr id="620" name="Google Shape;620;p91"/>
            <p:cNvCxnSpPr/>
            <p:nvPr/>
          </p:nvCxnSpPr>
          <p:spPr>
            <a:xfrm>
              <a:off x="960" y="1488"/>
              <a:ext cx="3792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91"/>
            <p:cNvCxnSpPr/>
            <p:nvPr/>
          </p:nvCxnSpPr>
          <p:spPr>
            <a:xfrm>
              <a:off x="2832" y="1488"/>
              <a:ext cx="0" cy="2064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2" name="Google Shape;622;p91"/>
          <p:cNvGrpSpPr/>
          <p:nvPr/>
        </p:nvGrpSpPr>
        <p:grpSpPr>
          <a:xfrm>
            <a:off x="2743200" y="1676400"/>
            <a:ext cx="3738563" cy="519113"/>
            <a:chOff x="1728" y="1056"/>
            <a:chExt cx="2355" cy="327"/>
          </a:xfrm>
        </p:grpSpPr>
        <p:sp>
          <p:nvSpPr>
            <p:cNvPr id="623" name="Google Shape;623;p91"/>
            <p:cNvSpPr txBox="1"/>
            <p:nvPr/>
          </p:nvSpPr>
          <p:spPr>
            <a:xfrm>
              <a:off x="1728" y="1056"/>
              <a:ext cx="576" cy="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Rods</a:t>
              </a:r>
              <a:endParaRPr/>
            </a:p>
          </p:txBody>
        </p:sp>
        <p:sp>
          <p:nvSpPr>
            <p:cNvPr id="624" name="Google Shape;624;p91"/>
            <p:cNvSpPr txBox="1"/>
            <p:nvPr/>
          </p:nvSpPr>
          <p:spPr>
            <a:xfrm>
              <a:off x="3408" y="1056"/>
              <a:ext cx="675" cy="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Cones</a:t>
              </a:r>
              <a:endParaRPr/>
            </a:p>
          </p:txBody>
        </p:sp>
      </p:grpSp>
      <p:sp>
        <p:nvSpPr>
          <p:cNvPr id="625" name="Google Shape;625;p91"/>
          <p:cNvSpPr txBox="1"/>
          <p:nvPr/>
        </p:nvSpPr>
        <p:spPr>
          <a:xfrm>
            <a:off x="1366880" y="2512547"/>
            <a:ext cx="30765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million  per eye</a:t>
            </a:r>
            <a:endParaRPr/>
          </a:p>
        </p:txBody>
      </p:sp>
      <p:sp>
        <p:nvSpPr>
          <p:cNvPr id="626" name="Google Shape;626;p91"/>
          <p:cNvSpPr txBox="1"/>
          <p:nvPr/>
        </p:nvSpPr>
        <p:spPr>
          <a:xfrm>
            <a:off x="4572000" y="2512547"/>
            <a:ext cx="26276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million per eye</a:t>
            </a:r>
            <a:endParaRPr/>
          </a:p>
        </p:txBody>
      </p:sp>
      <p:sp>
        <p:nvSpPr>
          <p:cNvPr id="627" name="Google Shape;627;p91"/>
          <p:cNvSpPr txBox="1"/>
          <p:nvPr/>
        </p:nvSpPr>
        <p:spPr>
          <a:xfrm>
            <a:off x="1398627" y="2971800"/>
            <a:ext cx="30765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black/white/gray</a:t>
            </a:r>
            <a:endParaRPr/>
          </a:p>
        </p:txBody>
      </p:sp>
      <p:sp>
        <p:nvSpPr>
          <p:cNvPr id="628" name="Google Shape;628;p91"/>
          <p:cNvSpPr txBox="1"/>
          <p:nvPr/>
        </p:nvSpPr>
        <p:spPr>
          <a:xfrm>
            <a:off x="4572000" y="29718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</a:t>
            </a:r>
            <a:endParaRPr/>
          </a:p>
        </p:txBody>
      </p:sp>
      <p:sp>
        <p:nvSpPr>
          <p:cNvPr id="629" name="Google Shape;629;p91"/>
          <p:cNvSpPr txBox="1"/>
          <p:nvPr/>
        </p:nvSpPr>
        <p:spPr>
          <a:xfrm>
            <a:off x="0" y="4877146"/>
            <a:ext cx="44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edge of retina (</a:t>
            </a: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periphery</a:t>
            </a:r>
            <a:r>
              <a:rPr lang="en-US"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sp>
        <p:nvSpPr>
          <p:cNvPr id="630" name="Google Shape;630;p91"/>
          <p:cNvSpPr txBox="1"/>
          <p:nvPr/>
        </p:nvSpPr>
        <p:spPr>
          <a:xfrm>
            <a:off x="4572000" y="4877134"/>
            <a:ext cx="350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center of retina (</a:t>
            </a: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fovea</a:t>
            </a:r>
            <a:r>
              <a:rPr lang="en-US"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sp>
        <p:nvSpPr>
          <p:cNvPr id="631" name="Google Shape;631;p91"/>
          <p:cNvSpPr txBox="1"/>
          <p:nvPr/>
        </p:nvSpPr>
        <p:spPr>
          <a:xfrm>
            <a:off x="914400" y="3733800"/>
            <a:ext cx="34553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Dark adaptation</a:t>
            </a:r>
            <a:endParaRPr/>
          </a:p>
        </p:txBody>
      </p:sp>
      <p:sp>
        <p:nvSpPr>
          <p:cNvPr id="632" name="Google Shape;632;p91"/>
          <p:cNvSpPr txBox="1"/>
          <p:nvPr/>
        </p:nvSpPr>
        <p:spPr>
          <a:xfrm>
            <a:off x="4419600" y="3733800"/>
            <a:ext cx="35069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Light adaptation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92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Retina’s Reaction to Light</a:t>
            </a:r>
            <a:endParaRPr/>
          </a:p>
        </p:txBody>
      </p:sp>
      <p:pic>
        <p:nvPicPr>
          <p:cNvPr id="638" name="Google Shape;638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325563"/>
            <a:ext cx="644525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950" y="1524000"/>
            <a:ext cx="7870823" cy="6121401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9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Rods and Cones</a:t>
            </a:r>
            <a:endParaRPr/>
          </a:p>
        </p:txBody>
      </p:sp>
      <p:sp>
        <p:nvSpPr>
          <p:cNvPr id="646" name="Google Shape;646;p93"/>
          <p:cNvSpPr txBox="1"/>
          <p:nvPr/>
        </p:nvSpPr>
        <p:spPr>
          <a:xfrm>
            <a:off x="2590800" y="1752600"/>
            <a:ext cx="34544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SUMMATION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4"/>
          <p:cNvSpPr txBox="1"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orbel"/>
              <a:buNone/>
            </a:pPr>
            <a:r>
              <a:rPr lang="en-US" sz="54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Color Vision</a:t>
            </a:r>
            <a:endParaRPr sz="5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3" name="Google Shape;653;p94"/>
          <p:cNvSpPr txBox="1"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Noto Sans Symbols"/>
              <a:buNone/>
            </a:pPr>
            <a:r>
              <a:rPr lang="en-US" sz="440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Radiolab: Color</a:t>
            </a:r>
            <a:endParaRPr sz="4400" b="1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5"/>
          <p:cNvSpPr txBox="1">
            <a:spLocks noGrp="1"/>
          </p:cNvSpPr>
          <p:nvPr>
            <p:ph type="title" idx="4294967295"/>
          </p:nvPr>
        </p:nvSpPr>
        <p:spPr>
          <a:xfrm>
            <a:off x="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Trichromatic Theory</a:t>
            </a:r>
            <a:endParaRPr/>
          </a:p>
        </p:txBody>
      </p:sp>
      <p:pic>
        <p:nvPicPr>
          <p:cNvPr id="659" name="Google Shape;659;p95" descr="colored_pencils_writing_hg_clr.gif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295400"/>
            <a:ext cx="3973513" cy="3690938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95"/>
          <p:cNvSpPr txBox="1">
            <a:spLocks noGrp="1"/>
          </p:cNvSpPr>
          <p:nvPr>
            <p:ph type="body" idx="4294967295"/>
          </p:nvPr>
        </p:nvSpPr>
        <p:spPr>
          <a:xfrm>
            <a:off x="4953000" y="16002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Three types of cones: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Char char="•"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339933"/>
              </a:buClr>
              <a:buSzPts val="3600"/>
              <a:buFont typeface="Comic Sans MS"/>
              <a:buChar char="•"/>
            </a:pPr>
            <a:r>
              <a:rPr lang="en-US" sz="3600" b="1" i="0" u="none" strike="noStrike" cap="none">
                <a:solidFill>
                  <a:srgbClr val="339933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Green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omic Sans MS"/>
              <a:buChar char="•"/>
            </a:pPr>
            <a:r>
              <a:rPr lang="en-US" sz="3600" b="1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Blue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</a:pPr>
            <a:r>
              <a:rPr lang="en-US" sz="32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7 million hues, maybe more?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96" descr="img0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457200"/>
            <a:ext cx="8305800" cy="5929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1" y="761999"/>
            <a:ext cx="7169304" cy="51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676400"/>
            <a:ext cx="6950676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98"/>
          <p:cNvSpPr txBox="1"/>
          <p:nvPr/>
        </p:nvSpPr>
        <p:spPr>
          <a:xfrm>
            <a:off x="1676400" y="0"/>
            <a:ext cx="5649882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Mantis Shrimp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(16 different types of cones!)</a:t>
            </a:r>
            <a:r>
              <a:rPr lang="en-US" sz="44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9"/>
          <p:cNvSpPr txBox="1"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orbel"/>
              <a:buNone/>
            </a:pPr>
            <a:r>
              <a:rPr lang="en-US" sz="5400" b="0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Color Afterimages</a:t>
            </a:r>
            <a:endParaRPr sz="5400" b="0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84" name="Google Shape;684;p99"/>
          <p:cNvSpPr txBox="1"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D8D8D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0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Afterimage Effect</a:t>
            </a:r>
            <a:endParaRPr/>
          </a:p>
        </p:txBody>
      </p:sp>
      <p:pic>
        <p:nvPicPr>
          <p:cNvPr id="690" name="Google Shape;690;p100" descr="79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7164" r="-7164"/>
          <a:stretch/>
        </p:blipFill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0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4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Examples to show S&amp;P difference</a:t>
            </a:r>
            <a:endParaRPr sz="4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4" name="Google Shape;414;p60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900" cy="46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Noto Sans Symbols"/>
              <a:buChar char="●"/>
            </a:pPr>
            <a:r>
              <a:rPr lang="en-US" sz="48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“Our song”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Noto Sans Symbols"/>
              <a:buChar char="●"/>
            </a:pPr>
            <a:r>
              <a:rPr lang="en-US" sz="48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Pain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Noto Sans Symbols"/>
              <a:buChar char="●"/>
            </a:pPr>
            <a:r>
              <a:rPr lang="en-US" sz="48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New psych vocab</a:t>
            </a:r>
            <a:endParaRPr sz="4800" b="1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Noto Sans Symbols"/>
              <a:buChar char="●"/>
            </a:pPr>
            <a:r>
              <a:rPr lang="en-US" sz="48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Watching political debates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Noto Sans Symbols"/>
              <a:buChar char="●"/>
            </a:pPr>
            <a:r>
              <a:rPr lang="en-US" sz="48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Watching a football game</a:t>
            </a:r>
            <a:endParaRPr sz="4800" b="1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0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6" name="Google Shape;696;p10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02"/>
          <p:cNvSpPr txBox="1"/>
          <p:nvPr/>
        </p:nvSpPr>
        <p:spPr>
          <a:xfrm>
            <a:off x="609600" y="698500"/>
            <a:ext cx="7947025" cy="563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sng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Opponent Process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sng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Color Vision Theory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Humans are equipped with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red</a:t>
            </a: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/</a:t>
            </a:r>
            <a:r>
              <a:rPr lang="en-US" sz="4000" b="1" i="0" u="none" strike="noStrike" cap="none">
                <a:solidFill>
                  <a:srgbClr val="008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green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cells and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blue</a:t>
            </a: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/</a:t>
            </a:r>
            <a:r>
              <a:rPr lang="en-US" sz="40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yellow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cells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While one (for ex., </a:t>
            </a:r>
            <a:r>
              <a:rPr lang="en-US" sz="4000" b="0" i="0" u="none" strike="noStrike" cap="non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red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is “excited”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other (</a:t>
            </a:r>
            <a:r>
              <a:rPr lang="en-US" sz="4000" b="0" i="0" u="none" strike="noStrike" cap="none">
                <a:solidFill>
                  <a:srgbClr val="008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green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for ex.) is “inhibited”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0"/>
            <a:ext cx="67056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0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3" name="Google Shape;713;p10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105" descr="colo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48190" y="1547492"/>
            <a:ext cx="3669986" cy="3811894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0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106" descr="wh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1828800"/>
            <a:ext cx="2514600" cy="29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106" descr="color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9750" y="1146227"/>
            <a:ext cx="278765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106"/>
          <p:cNvSpPr txBox="1">
            <a:spLocks noGrp="1"/>
          </p:cNvSpPr>
          <p:nvPr>
            <p:ph type="body" idx="1"/>
          </p:nvPr>
        </p:nvSpPr>
        <p:spPr>
          <a:xfrm>
            <a:off x="2734004" y="114622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7" name="Google Shape;727;p10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107" descr="wh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1828800"/>
            <a:ext cx="2514600" cy="29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4" name="Google Shape;734;p10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8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Opponent-Process Theory</a:t>
            </a:r>
            <a:endParaRPr/>
          </a:p>
        </p:txBody>
      </p:sp>
      <p:pic>
        <p:nvPicPr>
          <p:cNvPr id="741" name="Google Shape;741;p108" descr="illusion3"/>
          <p:cNvPicPr preferRelativeResize="0"/>
          <p:nvPr/>
        </p:nvPicPr>
        <p:blipFill rotWithShape="1">
          <a:blip r:embed="rId3">
            <a:alphaModFix/>
          </a:blip>
          <a:srcRect l="3999" t="4750" r="3166" b="27999"/>
          <a:stretch/>
        </p:blipFill>
        <p:spPr>
          <a:xfrm>
            <a:off x="2133600" y="1981200"/>
            <a:ext cx="4572000" cy="4411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09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8" name="Google Shape;748;p109"/>
          <p:cNvSpPr>
            <a:spLocks noGrp="1"/>
          </p:cNvSpPr>
          <p:nvPr>
            <p:ph type="clipArt" idx="2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0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10"/>
          <p:cNvSpPr txBox="1"/>
          <p:nvPr/>
        </p:nvSpPr>
        <p:spPr>
          <a:xfrm>
            <a:off x="609600" y="698500"/>
            <a:ext cx="7947025" cy="563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sng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Opponent Process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sng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Color Vision Theory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Humans are equipped with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red</a:t>
            </a: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/</a:t>
            </a:r>
            <a:r>
              <a:rPr lang="en-US" sz="4000" b="1" i="0" u="none" strike="noStrike" cap="none">
                <a:solidFill>
                  <a:srgbClr val="008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green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cells and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blue</a:t>
            </a:r>
            <a:r>
              <a:rPr lang="en-US" sz="4000" b="1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/</a:t>
            </a:r>
            <a:r>
              <a:rPr lang="en-US" sz="4000" b="1" i="0" u="none" strike="noStrike" cap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yellow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cells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While one (for ex., </a:t>
            </a:r>
            <a:r>
              <a:rPr lang="en-US" sz="4000" b="0" i="0" u="none" strike="noStrike" cap="non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red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is “excited”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other (</a:t>
            </a:r>
            <a:r>
              <a:rPr lang="en-US" sz="4000" b="0" i="0" u="none" strike="noStrike" cap="none">
                <a:solidFill>
                  <a:srgbClr val="008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green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for ex.) is “inhibited”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1"/>
          <p:cNvSpPr txBox="1">
            <a:spLocks noGrp="1"/>
          </p:cNvSpPr>
          <p:nvPr>
            <p:ph type="title"/>
          </p:nvPr>
        </p:nvSpPr>
        <p:spPr>
          <a:xfrm>
            <a:off x="762000" y="-685800"/>
            <a:ext cx="78486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Bottom-Up Processing</a:t>
            </a:r>
            <a:endParaRPr sz="5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1" name="Google Shape;421;p61"/>
          <p:cNvSpPr txBox="1"/>
          <p:nvPr/>
        </p:nvSpPr>
        <p:spPr>
          <a:xfrm>
            <a:off x="27864" y="2057400"/>
            <a:ext cx="8891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brain pieces together all of the incoming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stimuli to form a perception</a:t>
            </a:r>
            <a:endParaRPr sz="3600" b="1" i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p61"/>
          <p:cNvSpPr txBox="1"/>
          <p:nvPr/>
        </p:nvSpPr>
        <p:spPr>
          <a:xfrm>
            <a:off x="311105" y="3962400"/>
            <a:ext cx="8617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relies heavily on SENSATION</a:t>
            </a:r>
            <a:endParaRPr sz="4400" b="0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11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Feature Detector Cells</a:t>
            </a:r>
            <a:endParaRPr sz="4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1" name="Google Shape;761;p111"/>
          <p:cNvSpPr txBox="1">
            <a:spLocks noGrp="1"/>
          </p:cNvSpPr>
          <p:nvPr>
            <p:ph type="body" idx="1"/>
          </p:nvPr>
        </p:nvSpPr>
        <p:spPr>
          <a:xfrm>
            <a:off x="619125" y="1600200"/>
            <a:ext cx="7878763" cy="463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Recall our spiral demo? That too was an opponent process demo</a:t>
            </a:r>
            <a:endParaRPr/>
          </a:p>
          <a:p>
            <a:pPr marL="349250" marR="0" lvl="0" indent="-1206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None/>
            </a:pPr>
            <a:endParaRPr sz="3600" b="1" i="0" u="none" strike="noStrike" cap="none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●"/>
            </a:pPr>
            <a:r>
              <a:rPr lang="en-US" sz="36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Hubel and Wiesel </a:t>
            </a:r>
            <a:r>
              <a:rPr lang="en-US" sz="3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(1981 Nobel Prize)</a:t>
            </a:r>
            <a:endParaRPr sz="36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2"/>
          <p:cNvSpPr txBox="1"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Color Blindness?</a:t>
            </a:r>
            <a:endParaRPr sz="5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7" name="Google Shape;767;p112"/>
          <p:cNvSpPr txBox="1"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13"/>
          <p:cNvSpPr txBox="1">
            <a:spLocks noGrp="1"/>
          </p:cNvSpPr>
          <p:nvPr>
            <p:ph type="title"/>
          </p:nvPr>
        </p:nvSpPr>
        <p:spPr>
          <a:xfrm>
            <a:off x="641350" y="107950"/>
            <a:ext cx="7856538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 “Color Blindness” Test</a:t>
            </a:r>
            <a:endParaRPr/>
          </a:p>
        </p:txBody>
      </p:sp>
      <p:pic>
        <p:nvPicPr>
          <p:cNvPr id="774" name="Google Shape;774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63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14"/>
          <p:cNvSpPr txBox="1">
            <a:spLocks noGrp="1"/>
          </p:cNvSpPr>
          <p:nvPr>
            <p:ph type="ctrTitle"/>
          </p:nvPr>
        </p:nvSpPr>
        <p:spPr>
          <a:xfrm>
            <a:off x="658813" y="1536700"/>
            <a:ext cx="7826375" cy="162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orbel"/>
              <a:buNone/>
            </a:pPr>
            <a:r>
              <a:rPr lang="en-US" sz="54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The Auditory</a:t>
            </a:r>
            <a:br>
              <a:rPr lang="en-US" sz="54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54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System</a:t>
            </a:r>
            <a:endParaRPr/>
          </a:p>
        </p:txBody>
      </p:sp>
      <p:sp>
        <p:nvSpPr>
          <p:cNvPr id="780" name="Google Shape;780;p114"/>
          <p:cNvSpPr txBox="1">
            <a:spLocks noGrp="1"/>
          </p:cNvSpPr>
          <p:nvPr>
            <p:ph type="subTitle" idx="1"/>
          </p:nvPr>
        </p:nvSpPr>
        <p:spPr>
          <a:xfrm>
            <a:off x="658813" y="3217863"/>
            <a:ext cx="7826375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D8D8D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115" descr="Hearing-Anim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3525" y="1214438"/>
            <a:ext cx="6076950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28650"/>
            <a:ext cx="746760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71450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17"/>
          <p:cNvSpPr txBox="1"/>
          <p:nvPr/>
        </p:nvSpPr>
        <p:spPr>
          <a:xfrm>
            <a:off x="-115888" y="0"/>
            <a:ext cx="3759201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Hair cells </a:t>
            </a:r>
            <a:r>
              <a:rPr lang="en-US" sz="2800" b="1" i="1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transduce</a:t>
            </a: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 waves into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electrical signals</a:t>
            </a:r>
            <a:endParaRPr/>
          </a:p>
        </p:txBody>
      </p:sp>
      <p:sp>
        <p:nvSpPr>
          <p:cNvPr id="800" name="Google Shape;800;p117"/>
          <p:cNvSpPr txBox="1"/>
          <p:nvPr/>
        </p:nvSpPr>
        <p:spPr>
          <a:xfrm>
            <a:off x="4654550" y="0"/>
            <a:ext cx="448945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Those signals travel to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thalamus</a:t>
            </a:r>
            <a:r>
              <a:rPr lang="en-US" sz="32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then to the </a:t>
            </a:r>
            <a:r>
              <a:rPr lang="en-US" sz="2800" b="1" i="1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auditory cortex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1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GUSTATION</a:t>
            </a:r>
            <a:endParaRPr/>
          </a:p>
        </p:txBody>
      </p:sp>
      <p:sp>
        <p:nvSpPr>
          <p:cNvPr id="806" name="Google Shape;806;p118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763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 chemical sense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cells regenerate every 7-14 days</a:t>
            </a:r>
            <a:endParaRPr/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supertasters vs. nontasters</a:t>
            </a:r>
            <a:endParaRPr sz="32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endParaRPr sz="32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Sensory Interaction→ Smell + Taste + Texture = Flavor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1" u="sng" dirty="0" smtClean="0">
                <a:solidFill>
                  <a:schemeClr val="tx1"/>
                </a:solidFill>
                <a:latin typeface="Palatino Linotype" pitchFamily="18" charset="0"/>
              </a:rPr>
              <a:t>Bottom-up Processing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00200"/>
            <a:ext cx="8229600" cy="176053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800" dirty="0" smtClean="0">
                <a:latin typeface="Palatino Linotype" pitchFamily="18" charset="0"/>
              </a:rPr>
              <a:t>Analysis of the stimulus begins with the sense receptors and works up to the level of the brain and mind.  Think of it as </a:t>
            </a:r>
            <a:r>
              <a:rPr lang="en-US" sz="2800" i="1" dirty="0" smtClean="0">
                <a:solidFill>
                  <a:srgbClr val="FF0000"/>
                </a:solidFill>
                <a:latin typeface="Palatino Linotype" pitchFamily="18" charset="0"/>
              </a:rPr>
              <a:t>data-driven</a:t>
            </a:r>
            <a:r>
              <a:rPr lang="en-US" sz="2800" i="1" dirty="0" smtClean="0">
                <a:latin typeface="Palatino Linotype" pitchFamily="18" charset="0"/>
              </a:rPr>
              <a:t>.</a:t>
            </a:r>
            <a:endParaRPr lang="en-US" sz="2800" dirty="0" smtClean="0">
              <a:latin typeface="Palatino Linotype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71513" y="525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kern="1200">
                <a:solidFill>
                  <a:prstClr val="black"/>
                </a:solidFill>
                <a:latin typeface="Palatino Linotype" pitchFamily="18" charset="0"/>
                <a:ea typeface=""/>
                <a:cs typeface=""/>
              </a:rPr>
              <a:t>Letter “A” is really a black blotch broken down into features by the brain that we perceive as an “A.”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981200" y="3429000"/>
            <a:ext cx="647700" cy="990600"/>
            <a:chOff x="1740" y="2208"/>
            <a:chExt cx="408" cy="624"/>
          </a:xfrm>
        </p:grpSpPr>
        <p:sp>
          <p:nvSpPr>
            <p:cNvPr id="7184" name="Line 6"/>
            <p:cNvSpPr>
              <a:spLocks noChangeShapeType="1"/>
            </p:cNvSpPr>
            <p:nvPr/>
          </p:nvSpPr>
          <p:spPr bwMode="auto">
            <a:xfrm flipH="1">
              <a:off x="1740" y="2208"/>
              <a:ext cx="210" cy="624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7185" name="Line 7"/>
            <p:cNvSpPr>
              <a:spLocks noChangeShapeType="1"/>
            </p:cNvSpPr>
            <p:nvPr/>
          </p:nvSpPr>
          <p:spPr bwMode="auto">
            <a:xfrm flipH="1" flipV="1">
              <a:off x="1950" y="2208"/>
              <a:ext cx="198" cy="618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7186" name="Line 8"/>
            <p:cNvSpPr>
              <a:spLocks noChangeShapeType="1"/>
            </p:cNvSpPr>
            <p:nvPr/>
          </p:nvSpPr>
          <p:spPr bwMode="auto">
            <a:xfrm>
              <a:off x="1806" y="2592"/>
              <a:ext cx="288" cy="0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</p:grpSp>
      <p:grpSp>
        <p:nvGrpSpPr>
          <p:cNvPr id="7174" name="Group 9"/>
          <p:cNvGrpSpPr>
            <a:grpSpLocks/>
          </p:cNvGrpSpPr>
          <p:nvPr/>
        </p:nvGrpSpPr>
        <p:grpSpPr bwMode="auto">
          <a:xfrm>
            <a:off x="4024313" y="3429000"/>
            <a:ext cx="1066800" cy="990600"/>
            <a:chOff x="3072" y="2211"/>
            <a:chExt cx="672" cy="624"/>
          </a:xfrm>
        </p:grpSpPr>
        <p:sp>
          <p:nvSpPr>
            <p:cNvPr id="7181" name="Line 10"/>
            <p:cNvSpPr>
              <a:spLocks noChangeShapeType="1"/>
            </p:cNvSpPr>
            <p:nvPr/>
          </p:nvSpPr>
          <p:spPr bwMode="auto">
            <a:xfrm flipH="1">
              <a:off x="3072" y="2211"/>
              <a:ext cx="210" cy="624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7182" name="Line 11"/>
            <p:cNvSpPr>
              <a:spLocks noChangeShapeType="1"/>
            </p:cNvSpPr>
            <p:nvPr/>
          </p:nvSpPr>
          <p:spPr bwMode="auto">
            <a:xfrm flipH="1" flipV="1">
              <a:off x="3546" y="2211"/>
              <a:ext cx="198" cy="618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7183" name="Line 12"/>
            <p:cNvSpPr>
              <a:spLocks noChangeShapeType="1"/>
            </p:cNvSpPr>
            <p:nvPr/>
          </p:nvSpPr>
          <p:spPr bwMode="auto">
            <a:xfrm>
              <a:off x="3258" y="2595"/>
              <a:ext cx="288" cy="0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</p:grpSp>
      <p:sp>
        <p:nvSpPr>
          <p:cNvPr id="7175" name="AutoShape 13"/>
          <p:cNvSpPr>
            <a:spLocks noChangeArrowheads="1"/>
          </p:cNvSpPr>
          <p:nvPr/>
        </p:nvSpPr>
        <p:spPr bwMode="auto">
          <a:xfrm>
            <a:off x="3048000" y="3814763"/>
            <a:ext cx="685800" cy="304800"/>
          </a:xfrm>
          <a:prstGeom prst="rightArrow">
            <a:avLst>
              <a:gd name="adj1" fmla="val 50000"/>
              <a:gd name="adj2" fmla="val 3326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Arial" charset="0"/>
              <a:ea typeface=""/>
              <a:cs typeface=""/>
            </a:endParaRPr>
          </a:p>
        </p:txBody>
      </p:sp>
      <p:grpSp>
        <p:nvGrpSpPr>
          <p:cNvPr id="7176" name="Group 14"/>
          <p:cNvGrpSpPr>
            <a:grpSpLocks/>
          </p:cNvGrpSpPr>
          <p:nvPr/>
        </p:nvGrpSpPr>
        <p:grpSpPr bwMode="auto">
          <a:xfrm>
            <a:off x="6477000" y="3429000"/>
            <a:ext cx="647700" cy="990600"/>
            <a:chOff x="1740" y="2208"/>
            <a:chExt cx="408" cy="624"/>
          </a:xfrm>
        </p:grpSpPr>
        <p:sp>
          <p:nvSpPr>
            <p:cNvPr id="7178" name="Line 15"/>
            <p:cNvSpPr>
              <a:spLocks noChangeShapeType="1"/>
            </p:cNvSpPr>
            <p:nvPr/>
          </p:nvSpPr>
          <p:spPr bwMode="auto">
            <a:xfrm flipH="1">
              <a:off x="1740" y="2208"/>
              <a:ext cx="210" cy="624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7179" name="Line 16"/>
            <p:cNvSpPr>
              <a:spLocks noChangeShapeType="1"/>
            </p:cNvSpPr>
            <p:nvPr/>
          </p:nvSpPr>
          <p:spPr bwMode="auto">
            <a:xfrm flipH="1" flipV="1">
              <a:off x="1950" y="2208"/>
              <a:ext cx="198" cy="618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  <p:sp>
          <p:nvSpPr>
            <p:cNvPr id="7180" name="Line 17"/>
            <p:cNvSpPr>
              <a:spLocks noChangeShapeType="1"/>
            </p:cNvSpPr>
            <p:nvPr/>
          </p:nvSpPr>
          <p:spPr bwMode="auto">
            <a:xfrm>
              <a:off x="1806" y="2592"/>
              <a:ext cx="288" cy="0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"/>
                <a:cs typeface=""/>
              </a:endParaRPr>
            </a:p>
          </p:txBody>
        </p:sp>
      </p:grpSp>
      <p:sp>
        <p:nvSpPr>
          <p:cNvPr id="7177" name="AutoShape 18"/>
          <p:cNvSpPr>
            <a:spLocks noChangeArrowheads="1"/>
          </p:cNvSpPr>
          <p:nvPr/>
        </p:nvSpPr>
        <p:spPr bwMode="auto">
          <a:xfrm>
            <a:off x="5486400" y="3810000"/>
            <a:ext cx="685800" cy="304800"/>
          </a:xfrm>
          <a:prstGeom prst="rightArrow">
            <a:avLst>
              <a:gd name="adj1" fmla="val 50000"/>
              <a:gd name="adj2" fmla="val 3326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Arial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6818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Exhibit">
  <a:themeElements>
    <a:clrScheme name="Exhibit">
      <a:dk1>
        <a:srgbClr val="000000"/>
      </a:dk1>
      <a:lt1>
        <a:srgbClr val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Exhibit">
  <a:themeElements>
    <a:clrScheme name="Exhibit">
      <a:dk1>
        <a:srgbClr val="000000"/>
      </a:dk1>
      <a:lt1>
        <a:srgbClr val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Exhibit">
  <a:themeElements>
    <a:clrScheme name="Exhibit">
      <a:dk1>
        <a:srgbClr val="000000"/>
      </a:dk1>
      <a:lt1>
        <a:srgbClr val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Exhibit">
  <a:themeElements>
    <a:clrScheme name="Exhibit">
      <a:dk1>
        <a:srgbClr val="000000"/>
      </a:dk1>
      <a:lt1>
        <a:srgbClr val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6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7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8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9.xml><?xml version="1.0" encoding="utf-8"?>
<a:theme xmlns:a="http://schemas.openxmlformats.org/drawingml/2006/main" name="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1.xml><?xml version="1.0" encoding="utf-8"?>
<a:theme xmlns:a="http://schemas.openxmlformats.org/drawingml/2006/main" name="6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2.xml><?xml version="1.0" encoding="utf-8"?>
<a:theme xmlns:a="http://schemas.openxmlformats.org/drawingml/2006/main" name="7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3.xml><?xml version="1.0" encoding="utf-8"?>
<a:theme xmlns:a="http://schemas.openxmlformats.org/drawingml/2006/main" name="8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4.xml><?xml version="1.0" encoding="utf-8"?>
<a:theme xmlns:a="http://schemas.openxmlformats.org/drawingml/2006/main" name="9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5.xml><?xml version="1.0" encoding="utf-8"?>
<a:theme xmlns:a="http://schemas.openxmlformats.org/drawingml/2006/main" name="8_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hibit">
  <a:themeElements>
    <a:clrScheme name="Exhibit">
      <a:dk1>
        <a:srgbClr val="000000"/>
      </a:dk1>
      <a:lt1>
        <a:srgbClr val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xhibit">
  <a:themeElements>
    <a:clrScheme name="Exhibit">
      <a:dk1>
        <a:srgbClr val="000000"/>
      </a:dk1>
      <a:lt1>
        <a:srgbClr val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Exhibit">
  <a:themeElements>
    <a:clrScheme name="Exhibit">
      <a:dk1>
        <a:srgbClr val="000000"/>
      </a:dk1>
      <a:lt1>
        <a:srgbClr val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Exhibit">
  <a:themeElements>
    <a:clrScheme name="Exhibit">
      <a:dk1>
        <a:srgbClr val="000000"/>
      </a:dk1>
      <a:lt1>
        <a:srgbClr val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Exhibit">
  <a:themeElements>
    <a:clrScheme name="Exhibit">
      <a:dk1>
        <a:srgbClr val="000000"/>
      </a:dk1>
      <a:lt1>
        <a:srgbClr val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2256</Words>
  <Application>Microsoft Macintosh PowerPoint</Application>
  <PresentationFormat>On-screen Show (4:3)</PresentationFormat>
  <Paragraphs>389</Paragraphs>
  <Slides>87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87</vt:i4>
      </vt:variant>
    </vt:vector>
  </HeadingPairs>
  <TitlesOfParts>
    <vt:vector size="119" baseType="lpstr">
      <vt:lpstr>Corbel</vt:lpstr>
      <vt:lpstr>Times New Roman</vt:lpstr>
      <vt:lpstr>Palatino Linotype</vt:lpstr>
      <vt:lpstr>Noto Sans Symbols</vt:lpstr>
      <vt:lpstr>Arial</vt:lpstr>
      <vt:lpstr>Calibri</vt:lpstr>
      <vt:lpstr>Comic Sans MS</vt:lpstr>
      <vt:lpstr>7_Exhibit</vt:lpstr>
      <vt:lpstr>2_Office Theme</vt:lpstr>
      <vt:lpstr>Exhibit</vt:lpstr>
      <vt:lpstr>5_Exhibit</vt:lpstr>
      <vt:lpstr>2_Exhibit</vt:lpstr>
      <vt:lpstr>1_Office Theme</vt:lpstr>
      <vt:lpstr>3_Office Theme</vt:lpstr>
      <vt:lpstr>3_Exhibit</vt:lpstr>
      <vt:lpstr>1_Exhibit</vt:lpstr>
      <vt:lpstr>4_Exhibit</vt:lpstr>
      <vt:lpstr>1_Default Design</vt:lpstr>
      <vt:lpstr>3_Default Design</vt:lpstr>
      <vt:lpstr>6_Exhibit</vt:lpstr>
      <vt:lpstr>Exhibit</vt:lpstr>
      <vt:lpstr>Facet</vt:lpstr>
      <vt:lpstr>1_Facet</vt:lpstr>
      <vt:lpstr>2_Facet</vt:lpstr>
      <vt:lpstr>3_Facet</vt:lpstr>
      <vt:lpstr>4_Facet</vt:lpstr>
      <vt:lpstr>5_Facet</vt:lpstr>
      <vt:lpstr>6_Facet</vt:lpstr>
      <vt:lpstr>7_Facet</vt:lpstr>
      <vt:lpstr>8_Facet</vt:lpstr>
      <vt:lpstr>9_Facet</vt:lpstr>
      <vt:lpstr>8_Exhibit</vt:lpstr>
      <vt:lpstr>Sensation and Perception 6-8%</vt:lpstr>
      <vt:lpstr>Sensation and Perception</vt:lpstr>
      <vt:lpstr>PowerPoint Presentation</vt:lpstr>
      <vt:lpstr>How is sensation different from perception?</vt:lpstr>
      <vt:lpstr>Sensation &amp; Perception</vt:lpstr>
      <vt:lpstr>SENSATION vs. PERCEPTION</vt:lpstr>
      <vt:lpstr>Examples to show S&amp;P difference</vt:lpstr>
      <vt:lpstr>Bottom-Up Processing</vt:lpstr>
      <vt:lpstr>Bottom-up Processing</vt:lpstr>
      <vt:lpstr>Top-Down Processing</vt:lpstr>
      <vt:lpstr>Top-Down Processing</vt:lpstr>
      <vt:lpstr>Sensation and Perception</vt:lpstr>
      <vt:lpstr>Sensation and Perception</vt:lpstr>
      <vt:lpstr>Top Down Processing</vt:lpstr>
      <vt:lpstr>Likelihood Principle</vt:lpstr>
      <vt:lpstr>PowerPoint Presentation</vt:lpstr>
      <vt:lpstr>PowerPoint Presentation</vt:lpstr>
      <vt:lpstr>Bottom-Up vs Top-Down Processing</vt:lpstr>
      <vt:lpstr>Write what you see on a piece of scrap paper</vt:lpstr>
      <vt:lpstr>PowerPoint Presentation</vt:lpstr>
      <vt:lpstr>What did that say?</vt:lpstr>
      <vt:lpstr>Making Sense of Complexity</vt:lpstr>
      <vt:lpstr>PowerPoint Presentation</vt:lpstr>
      <vt:lpstr>Selective Attention</vt:lpstr>
      <vt:lpstr>Selective Attention and Accidents</vt:lpstr>
      <vt:lpstr>Selective Inattention</vt:lpstr>
      <vt:lpstr>PowerPoint Presentation</vt:lpstr>
      <vt:lpstr>Sensing the World</vt:lpstr>
      <vt:lpstr>Exploring the Senses</vt:lpstr>
      <vt:lpstr>Psychophysics</vt:lpstr>
      <vt:lpstr>Thresholds</vt:lpstr>
      <vt:lpstr>ABSOLUTE THRESHOLDS</vt:lpstr>
      <vt:lpstr>Signal Detection Theory</vt:lpstr>
      <vt:lpstr>Subliminal Threshold</vt:lpstr>
      <vt:lpstr>PowerPoint Presentation</vt:lpstr>
      <vt:lpstr>Difference Threshold/Just Noticeable Difference</vt:lpstr>
      <vt:lpstr>PowerPoint Presentation</vt:lpstr>
      <vt:lpstr>PowerPoint Presentation</vt:lpstr>
      <vt:lpstr>Weber’s Law</vt:lpstr>
      <vt:lpstr>Sensory Adaptation</vt:lpstr>
      <vt:lpstr>PowerPoint Presentation</vt:lpstr>
      <vt:lpstr>Sense Commonalities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Sense Commonalities</vt:lpstr>
      <vt:lpstr>Sense Commonalities</vt:lpstr>
      <vt:lpstr>PowerPoint Presentation</vt:lpstr>
      <vt:lpstr>Perceptual Adaptation -goggles and video</vt:lpstr>
      <vt:lpstr>Sense Commonalities</vt:lpstr>
      <vt:lpstr>PowerPoint Presentation</vt:lpstr>
      <vt:lpstr>PowerPoint Presentation</vt:lpstr>
      <vt:lpstr>SUBLIMINALS</vt:lpstr>
      <vt:lpstr>Subliminal messaging?</vt:lpstr>
      <vt:lpstr>The Visual Sense</vt:lpstr>
      <vt:lpstr>The Structure of the Eye</vt:lpstr>
      <vt:lpstr>PowerPoint Presentation</vt:lpstr>
      <vt:lpstr>Rods &amp; Cones</vt:lpstr>
      <vt:lpstr>The Retina’s Reaction to Light</vt:lpstr>
      <vt:lpstr>Rods and Cones</vt:lpstr>
      <vt:lpstr>Color Vision</vt:lpstr>
      <vt:lpstr>Trichromatic Theory</vt:lpstr>
      <vt:lpstr>PowerPoint Presentation</vt:lpstr>
      <vt:lpstr>PowerPoint Presentation</vt:lpstr>
      <vt:lpstr>PowerPoint Presentation</vt:lpstr>
      <vt:lpstr>Color Afterimages</vt:lpstr>
      <vt:lpstr>Afterimage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Opponent-Process Theory</vt:lpstr>
      <vt:lpstr>PowerPoint Presentation</vt:lpstr>
      <vt:lpstr>PowerPoint Presentation</vt:lpstr>
      <vt:lpstr>Feature Detector Cells</vt:lpstr>
      <vt:lpstr>Color Blindness?</vt:lpstr>
      <vt:lpstr>A “Color Blindness” Test</vt:lpstr>
      <vt:lpstr>The Auditory System</vt:lpstr>
      <vt:lpstr>PowerPoint Presentation</vt:lpstr>
      <vt:lpstr>PowerPoint Presentation</vt:lpstr>
      <vt:lpstr>PowerPoint Presentation</vt:lpstr>
      <vt:lpstr>GUSTATION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Sensation and Perception 6-8%</dc:title>
  <cp:lastModifiedBy>Summers, Berta Jane</cp:lastModifiedBy>
  <cp:revision>9</cp:revision>
  <dcterms:modified xsi:type="dcterms:W3CDTF">2018-11-13T01:14:40Z</dcterms:modified>
</cp:coreProperties>
</file>