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  <p:sldMasterId id="2147483671" r:id="rId3"/>
    <p:sldMasterId id="2147483672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Roboto Medium" panose="020B0604020202020204" charset="0"/>
      <p:regular r:id="rId42"/>
      <p:bold r:id="rId43"/>
      <p:italic r:id="rId44"/>
      <p:boldItalic r:id="rId45"/>
    </p:embeddedFont>
    <p:embeddedFont>
      <p:font typeface="Cambria" panose="02040503050406030204" pitchFamily="18" charset="0"/>
      <p:regular r:id="rId46"/>
      <p:bold r:id="rId47"/>
      <p:italic r:id="rId48"/>
      <p:boldItalic r:id="rId49"/>
    </p:embeddedFont>
    <p:embeddedFont>
      <p:font typeface="Roboto Slab" panose="020B060402020202020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9BCBA4-ED1B-4D24-8FAA-375E53E59592}">
  <a:tblStyle styleId="{F79BCBA4-ED1B-4D24-8FAA-375E53E595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9"/>
          </a:solidFill>
        </a:fill>
      </a:tcStyle>
    </a:wholeTbl>
    <a:band1H>
      <a:tcTxStyle/>
      <a:tcStyle>
        <a:tcBdr/>
        <a:fill>
          <a:solidFill>
            <a:srgbClr val="CADE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E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42AC2E-2DBE-487A-A351-32684AF9076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FF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FF9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4.xml"/><Relationship Id="rId51" Type="http://schemas.openxmlformats.org/officeDocument/2006/relationships/font" Target="fonts/font24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339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get a sense of how much participants know.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74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0471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Trevor Packer tweet</a:t>
            </a:r>
            <a:r>
              <a:rPr lang="en-US"/>
              <a:t> 2018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873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608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06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here the new plan by the Board to create a test bank- will be ready in 2019</a:t>
            </a:r>
            <a:endParaRPr/>
          </a:p>
        </p:txBody>
      </p:sp>
      <p:sp>
        <p:nvSpPr>
          <p:cNvPr id="266" name="Google Shape;2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414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155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Starting in 2020, each FRQ will have 7 points so each term is worth 3.57 points in their overall score.</a:t>
            </a:r>
            <a:endParaRPr/>
          </a:p>
        </p:txBody>
      </p:sp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111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359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343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24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480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061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333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d150bb88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3d150bb88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3d150bb88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08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3506ba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5d3506ba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get a sense of how much participants know.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5d3506ba4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51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9aaaf48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823325" y="6853238"/>
            <a:ext cx="24669750" cy="1850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59aaaf486b_0_0:notes"/>
          <p:cNvSpPr txBox="1">
            <a:spLocks noGrp="1"/>
          </p:cNvSpPr>
          <p:nvPr>
            <p:ph type="body" idx="1"/>
          </p:nvPr>
        </p:nvSpPr>
        <p:spPr>
          <a:xfrm>
            <a:off x="702310" y="26385300"/>
            <a:ext cx="5618400" cy="21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150" tIns="90575" rIns="181150" bIns="90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59aaaf486b_0_0:notes"/>
          <p:cNvSpPr txBox="1">
            <a:spLocks noGrp="1"/>
          </p:cNvSpPr>
          <p:nvPr>
            <p:ph type="sldNum" idx="12"/>
          </p:nvPr>
        </p:nvSpPr>
        <p:spPr>
          <a:xfrm>
            <a:off x="3978136" y="52075778"/>
            <a:ext cx="3043200" cy="27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150" tIns="90575" rIns="181150" bIns="90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78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9aaaf48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823325" y="6853238"/>
            <a:ext cx="24669750" cy="1850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59aaaf486b_0_5:notes"/>
          <p:cNvSpPr txBox="1">
            <a:spLocks noGrp="1"/>
          </p:cNvSpPr>
          <p:nvPr>
            <p:ph type="body" idx="1"/>
          </p:nvPr>
        </p:nvSpPr>
        <p:spPr>
          <a:xfrm>
            <a:off x="702310" y="26385300"/>
            <a:ext cx="5618400" cy="21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150" tIns="90575" rIns="181150" bIns="90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59aaaf486b_0_5:notes"/>
          <p:cNvSpPr txBox="1">
            <a:spLocks noGrp="1"/>
          </p:cNvSpPr>
          <p:nvPr>
            <p:ph type="sldNum" idx="12"/>
          </p:nvPr>
        </p:nvSpPr>
        <p:spPr>
          <a:xfrm>
            <a:off x="3978136" y="52075778"/>
            <a:ext cx="3043200" cy="27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150" tIns="90575" rIns="181150" bIns="90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01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657c2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823325" y="6853238"/>
            <a:ext cx="24669750" cy="1850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c657c2770_0_0:notes"/>
          <p:cNvSpPr txBox="1">
            <a:spLocks noGrp="1"/>
          </p:cNvSpPr>
          <p:nvPr>
            <p:ph type="body" idx="1"/>
          </p:nvPr>
        </p:nvSpPr>
        <p:spPr>
          <a:xfrm>
            <a:off x="702310" y="26385300"/>
            <a:ext cx="5618400" cy="21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150" tIns="90575" rIns="181150" bIns="90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5c657c2770_0_0:notes"/>
          <p:cNvSpPr txBox="1">
            <a:spLocks noGrp="1"/>
          </p:cNvSpPr>
          <p:nvPr>
            <p:ph type="sldNum" idx="12"/>
          </p:nvPr>
        </p:nvSpPr>
        <p:spPr>
          <a:xfrm>
            <a:off x="3978136" y="52075778"/>
            <a:ext cx="3043200" cy="27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150" tIns="90575" rIns="181150" bIns="90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57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9aaaf486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823325" y="6853238"/>
            <a:ext cx="24669750" cy="1850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59aaaf486b_0_14:notes"/>
          <p:cNvSpPr txBox="1">
            <a:spLocks noGrp="1"/>
          </p:cNvSpPr>
          <p:nvPr>
            <p:ph type="body" idx="1"/>
          </p:nvPr>
        </p:nvSpPr>
        <p:spPr>
          <a:xfrm>
            <a:off x="702310" y="26385300"/>
            <a:ext cx="5618400" cy="21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150" tIns="90575" rIns="181150" bIns="90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59aaaf486b_0_14:notes"/>
          <p:cNvSpPr txBox="1">
            <a:spLocks noGrp="1"/>
          </p:cNvSpPr>
          <p:nvPr>
            <p:ph type="sldNum" idx="12"/>
          </p:nvPr>
        </p:nvSpPr>
        <p:spPr>
          <a:xfrm>
            <a:off x="3978136" y="52075778"/>
            <a:ext cx="3043200" cy="27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150" tIns="90575" rIns="181150" bIns="90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81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9aaaf486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823325" y="6853238"/>
            <a:ext cx="24669750" cy="1850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59aaaf486b_0_23:notes"/>
          <p:cNvSpPr txBox="1">
            <a:spLocks noGrp="1"/>
          </p:cNvSpPr>
          <p:nvPr>
            <p:ph type="body" idx="1"/>
          </p:nvPr>
        </p:nvSpPr>
        <p:spPr>
          <a:xfrm>
            <a:off x="702310" y="26385300"/>
            <a:ext cx="5618400" cy="21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150" tIns="90575" rIns="181150" bIns="90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9aaaf486b_0_23:notes"/>
          <p:cNvSpPr txBox="1">
            <a:spLocks noGrp="1"/>
          </p:cNvSpPr>
          <p:nvPr>
            <p:ph type="sldNum" idx="12"/>
          </p:nvPr>
        </p:nvSpPr>
        <p:spPr>
          <a:xfrm>
            <a:off x="3978136" y="52075778"/>
            <a:ext cx="3043200" cy="27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150" tIns="90575" rIns="181150" bIns="90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171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for the multiple choice only. FRQ’s can be about anything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94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— Two Column">
  <p:cSld name="Content Slide — Two Colum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3580109" y="555809"/>
            <a:ext cx="25593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742731" y="61936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9958" y="555809"/>
            <a:ext cx="2805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2"/>
          </p:nvPr>
        </p:nvSpPr>
        <p:spPr>
          <a:xfrm>
            <a:off x="350044" y="1692275"/>
            <a:ext cx="28062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3"/>
          </p:nvPr>
        </p:nvSpPr>
        <p:spPr>
          <a:xfrm>
            <a:off x="6240697" y="555809"/>
            <a:ext cx="25593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— Two Column w/ Sidebar">
  <p:cSld name="Content Slide — Two Column w/ Sideba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580109" y="555809"/>
            <a:ext cx="25593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6742731" y="61936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49958" y="555809"/>
            <a:ext cx="2805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2"/>
          </p:nvPr>
        </p:nvSpPr>
        <p:spPr>
          <a:xfrm>
            <a:off x="350044" y="1692275"/>
            <a:ext cx="28062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3"/>
          </p:nvPr>
        </p:nvSpPr>
        <p:spPr>
          <a:xfrm>
            <a:off x="6240697" y="555809"/>
            <a:ext cx="25593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4"/>
          </p:nvPr>
        </p:nvSpPr>
        <p:spPr>
          <a:xfrm>
            <a:off x="349958" y="2481943"/>
            <a:ext cx="28059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— Two Rows">
  <p:cSld name="Content Slide — Two Row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580109" y="555809"/>
            <a:ext cx="5220000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6742731" y="61936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349958" y="555809"/>
            <a:ext cx="2805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350044" y="1692275"/>
            <a:ext cx="28062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3"/>
          </p:nvPr>
        </p:nvSpPr>
        <p:spPr>
          <a:xfrm>
            <a:off x="3580109" y="3137770"/>
            <a:ext cx="5220000" cy="2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— Two Rows w/ Sidebar">
  <p:cSld name="Content Slide — Two Rows w/ Sideba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3580109" y="555809"/>
            <a:ext cx="5220000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6742731" y="61936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349958" y="555809"/>
            <a:ext cx="2805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2"/>
          </p:nvPr>
        </p:nvSpPr>
        <p:spPr>
          <a:xfrm>
            <a:off x="350044" y="1692275"/>
            <a:ext cx="28062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3"/>
          </p:nvPr>
        </p:nvSpPr>
        <p:spPr>
          <a:xfrm>
            <a:off x="3580109" y="3137770"/>
            <a:ext cx="5220000" cy="2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4"/>
          </p:nvPr>
        </p:nvSpPr>
        <p:spPr>
          <a:xfrm>
            <a:off x="349958" y="2481943"/>
            <a:ext cx="28059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— No Image">
  <p:cSld name="Title Slide — No Imag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269422" y="248194"/>
            <a:ext cx="4683000" cy="634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9" y="4955"/>
            <a:ext cx="9135541" cy="513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1089412" y="1929788"/>
            <a:ext cx="28002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693965" y="4762953"/>
            <a:ext cx="28002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Slab"/>
              <a:buNone/>
            </a:pPr>
            <a:endParaRPr sz="1600" b="0" i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1089582" y="3236828"/>
            <a:ext cx="2800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1094015" y="4995272"/>
            <a:ext cx="28683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457200" y="1444335"/>
            <a:ext cx="8229600" cy="4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228600" y="254001"/>
            <a:ext cx="8059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2"/>
          </p:nvPr>
        </p:nvSpPr>
        <p:spPr>
          <a:xfrm>
            <a:off x="220280" y="914620"/>
            <a:ext cx="808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ftr" idx="11"/>
          </p:nvPr>
        </p:nvSpPr>
        <p:spPr>
          <a:xfrm>
            <a:off x="323850" y="6478588"/>
            <a:ext cx="39309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6742731" y="61936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— No Image">
  <p:cSld name="3_Title Slide — No Imag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693965" y="4762953"/>
            <a:ext cx="28002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Slab"/>
              <a:buNone/>
            </a:pPr>
            <a:endParaRPr sz="1600" b="0" i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981643" y="2040822"/>
            <a:ext cx="30009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693965" y="4762953"/>
            <a:ext cx="28002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Slab"/>
              <a:buNone/>
            </a:pPr>
            <a:endParaRPr sz="1600" b="0" i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981813" y="3347862"/>
            <a:ext cx="3000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981643" y="1923691"/>
            <a:ext cx="3000900" cy="1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476250" y="1470711"/>
            <a:ext cx="4044900" cy="4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2"/>
          </p:nvPr>
        </p:nvSpPr>
        <p:spPr>
          <a:xfrm>
            <a:off x="4623968" y="1470711"/>
            <a:ext cx="4044900" cy="4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228600" y="254001"/>
            <a:ext cx="8059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23850" y="6478588"/>
            <a:ext cx="39309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742731" y="61936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558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Content Slide - List">
  <p:cSld name="2. Content Slide - Lis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742731" y="61936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350044" y="1149937"/>
            <a:ext cx="6528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9CDE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2"/>
          </p:nvPr>
        </p:nvSpPr>
        <p:spPr>
          <a:xfrm>
            <a:off x="350044" y="1917290"/>
            <a:ext cx="3663000" cy="4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3"/>
          </p:nvPr>
        </p:nvSpPr>
        <p:spPr>
          <a:xfrm>
            <a:off x="4227623" y="1917290"/>
            <a:ext cx="3663000" cy="4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4"/>
          </p:nvPr>
        </p:nvSpPr>
        <p:spPr>
          <a:xfrm>
            <a:off x="350044" y="646979"/>
            <a:ext cx="57735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Statement Slide - No Image, White">
  <p:cSld name="10. Statement Slide - No Image, Whit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ctrTitle"/>
          </p:nvPr>
        </p:nvSpPr>
        <p:spPr>
          <a:xfrm>
            <a:off x="1634614" y="2043974"/>
            <a:ext cx="57231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 Slab"/>
              <a:buNone/>
              <a:defRPr sz="4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6663242" y="619361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1634614" y="1923691"/>
            <a:ext cx="5723100" cy="11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1634614" y="2851356"/>
            <a:ext cx="5723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9CDE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2"/>
          </p:nvPr>
        </p:nvSpPr>
        <p:spPr>
          <a:xfrm>
            <a:off x="808307" y="4077111"/>
            <a:ext cx="75273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Layout">
  <p:cSld name="TableLayou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 descr="FullOpacNew.png"/>
          <p:cNvPicPr preferRelativeResize="0"/>
          <p:nvPr/>
        </p:nvPicPr>
        <p:blipFill rotWithShape="1">
          <a:blip r:embed="rId2">
            <a:alphaModFix/>
          </a:blip>
          <a:srcRect r="57639"/>
          <a:stretch/>
        </p:blipFill>
        <p:spPr>
          <a:xfrm>
            <a:off x="0" y="0"/>
            <a:ext cx="38734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>
            <a:spLocks noGrp="1"/>
          </p:cNvSpPr>
          <p:nvPr>
            <p:ph type="tbl" idx="2"/>
          </p:nvPr>
        </p:nvSpPr>
        <p:spPr>
          <a:xfrm>
            <a:off x="603168" y="1762653"/>
            <a:ext cx="7670700" cy="3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2" name="Google Shape;162;p25" descr="cbnew_blue_CMY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5567" y="6231746"/>
            <a:ext cx="1765299" cy="31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5"/>
          <p:cNvCxnSpPr/>
          <p:nvPr/>
        </p:nvCxnSpPr>
        <p:spPr>
          <a:xfrm>
            <a:off x="603168" y="1646158"/>
            <a:ext cx="76161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603168" y="277681"/>
            <a:ext cx="7766100" cy="1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28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65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603168" y="621862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0065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0065A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0065A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0065A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0065A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0065A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0065A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0065A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0065A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 — No Image">
  <p:cSld name="18_Title Slide — No Imag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/>
          <p:nvPr/>
        </p:nvSpPr>
        <p:spPr>
          <a:xfrm>
            <a:off x="342901" y="457201"/>
            <a:ext cx="8450100" cy="5943600"/>
          </a:xfrm>
          <a:prstGeom prst="rect">
            <a:avLst/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693965" y="4762953"/>
            <a:ext cx="28002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Slab"/>
              <a:buNone/>
            </a:pPr>
            <a:endParaRPr sz="1600" b="0" i="0">
              <a:solidFill>
                <a:srgbClr val="E572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981643" y="2040822"/>
            <a:ext cx="30009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Verdana"/>
              <a:buNone/>
              <a:defRPr sz="4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981813" y="3347862"/>
            <a:ext cx="30009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981643" y="1923691"/>
            <a:ext cx="3000900" cy="11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9CD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— 1 Column">
  <p:cSld name="Content Slide — 1 Colum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580109" y="555809"/>
            <a:ext cx="52200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742731" y="61936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349958" y="555809"/>
            <a:ext cx="2805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350044" y="1692275"/>
            <a:ext cx="28062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— 1 Column with Sidebar">
  <p:cSld name="Content Slide — 1 Column with Sideba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3580109" y="555809"/>
            <a:ext cx="52200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742731" y="61936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349958" y="555809"/>
            <a:ext cx="2805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2"/>
          </p:nvPr>
        </p:nvSpPr>
        <p:spPr>
          <a:xfrm>
            <a:off x="350044" y="1692275"/>
            <a:ext cx="28062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3"/>
          </p:nvPr>
        </p:nvSpPr>
        <p:spPr>
          <a:xfrm>
            <a:off x="349958" y="2481943"/>
            <a:ext cx="28059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Content Slide - Paragraph">
  <p:cSld name="1. Content Slide - Paragraph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742731" y="61936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350044" y="1149061"/>
            <a:ext cx="6528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9CDE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350044" y="1917290"/>
            <a:ext cx="3663000" cy="4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9CD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3"/>
          </p:nvPr>
        </p:nvSpPr>
        <p:spPr>
          <a:xfrm>
            <a:off x="4227623" y="1917290"/>
            <a:ext cx="4572600" cy="4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4"/>
          </p:nvPr>
        </p:nvSpPr>
        <p:spPr>
          <a:xfrm>
            <a:off x="350044" y="646979"/>
            <a:ext cx="57735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9" name="Google Shape;29;p4"/>
            <p:cNvSpPr/>
            <p:nvPr/>
          </p:nvSpPr>
          <p:spPr>
            <a:xfrm>
              <a:off x="558" y="1161"/>
              <a:ext cx="5200" cy="3159"/>
            </a:xfrm>
            <a:custGeom>
              <a:avLst/>
              <a:gdLst/>
              <a:ahLst/>
              <a:cxnLst/>
              <a:rect l="l" t="t" r="r" b="b"/>
              <a:pathLst>
                <a:path w="5184" h="3159" extrusionOk="0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0" y="1161"/>
              <a:ext cx="558" cy="3159"/>
            </a:xfrm>
            <a:custGeom>
              <a:avLst/>
              <a:gdLst/>
              <a:ahLst/>
              <a:cxnLst/>
              <a:rect l="l" t="t" r="r" b="b"/>
              <a:pathLst>
                <a:path w="556" h="3159" extrusionOk="0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1" name="Google Shape;31;p4"/>
            <p:cNvGrpSpPr/>
            <p:nvPr/>
          </p:nvGrpSpPr>
          <p:grpSpPr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2" name="Google Shape;32;p4"/>
              <p:cNvSpPr/>
              <p:nvPr/>
            </p:nvSpPr>
            <p:spPr>
              <a:xfrm>
                <a:off x="552" y="4"/>
                <a:ext cx="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95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552" y="1623"/>
                <a:ext cx="12" cy="2697"/>
              </a:xfrm>
              <a:custGeom>
                <a:avLst/>
                <a:gdLst/>
                <a:ahLst/>
                <a:cxnLst/>
                <a:rect l="l" t="t" r="r" b="b"/>
                <a:pathLst>
                  <a:path w="12" h="2697" extrusionOk="0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1019" y="1155"/>
                <a:ext cx="473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12" extrusionOk="0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552" y="1371"/>
                <a:ext cx="1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552" y="699"/>
                <a:ext cx="1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552" y="951"/>
                <a:ext cx="12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20" extrusionOk="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0" y="1155"/>
                <a:ext cx="35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767" y="1155"/>
                <a:ext cx="25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" extrusionOk="0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48" y="1155"/>
                <a:ext cx="41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 descr="CB16029_PPTTemplates_TitleAndDividers_AP-02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6742731" y="61936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pcentral.collegeboard.com/apc/public/exam/exam_information/2088.html#frq201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AP Psychology Exam </a:t>
            </a:r>
            <a:endParaRPr sz="6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 Scoring Scale</a:t>
            </a:r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= Extremely well qualified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= Well qualified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= Qualified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2 = Possibly qualified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1 = No recommendation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Preparing for the AP Psychology Exam</a:t>
            </a: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Perfection is not a reasonable goal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201</a:t>
            </a:r>
            <a:r>
              <a:rPr lang="en-US" sz="4000" b="1">
                <a:solidFill>
                  <a:srgbClr val="FFFFFF"/>
                </a:solidFill>
              </a:rPr>
              <a:t>8</a:t>
            </a: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3</a:t>
            </a:r>
            <a:r>
              <a:rPr lang="en-US" sz="4000" b="1">
                <a:solidFill>
                  <a:srgbClr val="FFFFFF"/>
                </a:solidFill>
              </a:rPr>
              <a:t>12</a:t>
            </a: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,000+ took the exam</a:t>
            </a:r>
            <a:endParaRPr/>
          </a:p>
          <a:p>
            <a:pPr marL="342900" marR="0" lvl="0" indent="-342900" algn="l" rtl="0">
              <a:spcBef>
                <a:spcPts val="144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Char char="•"/>
            </a:pPr>
            <a:r>
              <a:rPr lang="en-US" sz="4000" b="1" i="0" u="sng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200" b="1" u="sng">
                <a:solidFill>
                  <a:srgbClr val="FFFF00"/>
                </a:solidFill>
              </a:rPr>
              <a:t>6</a:t>
            </a:r>
            <a:r>
              <a:rPr lang="en-US" sz="72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got a perfect 150 pts</a:t>
            </a:r>
            <a:endParaRPr sz="7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Part 1: Multiple Choice</a:t>
            </a:r>
            <a:endParaRPr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Questions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answer choices per question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 in random order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 minutes (42 seconds per question) </a:t>
            </a:r>
            <a:endParaRPr sz="32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2/3 overall exam credit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Part 1: Multiple Choice</a:t>
            </a:r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73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8"/>
          <p:cNvSpPr/>
          <p:nvPr/>
        </p:nvSpPr>
        <p:spPr>
          <a:xfrm>
            <a:off x="457200" y="1841006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457200" y="1841006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not panic when you see a question about a concept you’ve never heard of before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not leave any questions blank!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There won’t be questions with “all of the above” or “none of the above”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Part 1: Multiple Choice</a:t>
            </a:r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Released exams (1</a:t>
            </a:r>
            <a:r>
              <a:rPr lang="en-US" b="1">
                <a:solidFill>
                  <a:srgbClr val="FFFF00"/>
                </a:solidFill>
              </a:rPr>
              <a:t>1</a:t>
            </a: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00+ questions)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1994, 1999, 2012 (publicly available)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2004, 2007 (purchase)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 your “Secure Documents”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2008 (model)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r>
              <a:rPr lang="en-US"/>
              <a:t>-2018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(international exams)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Coming in the Fall: 201</a:t>
            </a:r>
            <a:r>
              <a:rPr lang="en-US"/>
              <a:t>9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exam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Multiple Choice Analysis</a:t>
            </a:r>
            <a:br>
              <a:rPr lang="en-US" sz="4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 big thanks to Laura Brandt</a:t>
            </a:r>
            <a:endParaRPr sz="44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Part 2: Free Response</a:t>
            </a:r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equally-weighted questions (7 poin</a:t>
            </a:r>
            <a:r>
              <a:rPr lang="en-US"/>
              <a:t>ts)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 minutes (25 minutes per question)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 prompt with 10 minutes to go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1/3 overall exam credit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call for dark blue or black ink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Common error: beginning to write before beginning to think (you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answer the question that is asked!)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Part 2: FRQ Tips</a:t>
            </a:r>
            <a:endParaRPr sz="60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Read both questions before you write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 the one you know best first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 not write an intro/conclusion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This is not a 5 paragraph essay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Always tie answer back to the prompt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How is the exam scored?</a:t>
            </a:r>
            <a:endParaRPr sz="6000" b="0" i="0" u="none" strike="noStrike" cap="none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3" name="Google Shape;293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exam is scored on a 150 point scale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points come from the MC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 points come from the free response items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free response is worth 25 points. </a:t>
            </a:r>
            <a:r>
              <a:rPr lang="en-US"/>
              <a:t>Because each FRQ has 7 bullets, each bullet is worth 3.57 points to their overall score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How well do you need to do?</a:t>
            </a:r>
            <a:br>
              <a:rPr lang="en-US" sz="4800" b="1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1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-from Charlie Blair-Broeker</a:t>
            </a:r>
            <a:endParaRPr sz="4800" b="1" i="0" u="none" strike="noStrike" cap="none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You’ll need about 112 total points (75%) for a 5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You’ll need about 94 points (63%) for a 4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You’ll need about 78 points (52%) for a 3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595313"/>
            <a:ext cx="7213600" cy="62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1225200" y="228600"/>
            <a:ext cx="78459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Psychology AP Exam Takers</a:t>
            </a:r>
            <a:endParaRPr/>
          </a:p>
        </p:txBody>
      </p:sp>
      <p:sp>
        <p:nvSpPr>
          <p:cNvPr id="179" name="Google Shape;179;p27"/>
          <p:cNvSpPr txBox="1"/>
          <p:nvPr/>
        </p:nvSpPr>
        <p:spPr>
          <a:xfrm>
            <a:off x="2590800" y="5334000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3916</a:t>
            </a:r>
            <a:endParaRPr/>
          </a:p>
        </p:txBody>
      </p:sp>
      <p:sp>
        <p:nvSpPr>
          <p:cNvPr id="180" name="Google Shape;180;p27"/>
          <p:cNvSpPr txBox="1"/>
          <p:nvPr/>
        </p:nvSpPr>
        <p:spPr>
          <a:xfrm>
            <a:off x="4800600" y="990600"/>
            <a:ext cx="3276600" cy="117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285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303,000</a:t>
            </a:r>
            <a:endParaRPr/>
          </a:p>
          <a:p>
            <a:pPr marL="742950" marR="0" lvl="0" indent="-28575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(8,500+ schools)</a:t>
            </a:r>
            <a:endParaRPr/>
          </a:p>
          <a:p>
            <a:pPr marL="742950" marR="0" lvl="0" indent="-28575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How well do you need to do?</a:t>
            </a:r>
            <a:br>
              <a:rPr lang="en-US" sz="4800" b="1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1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-from Charlie Blair-Broeker</a:t>
            </a:r>
            <a:endParaRPr sz="4800" b="1" i="0" u="none" strike="noStrike" cap="none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assume </a:t>
            </a:r>
            <a:r>
              <a:rPr lang="en-US" sz="3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half credit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the free response…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You’ll need about 87 MC points for a 5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You’ll need about 69 MC points for a 4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You’ll need about 53 MC points for a 3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/>
              <a:t>9</a:t>
            </a: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Results</a:t>
            </a:r>
            <a:endParaRPr sz="4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6"/>
          <p:cNvSpPr txBox="1">
            <a:spLocks noGrp="1"/>
          </p:cNvSpPr>
          <p:nvPr>
            <p:ph type="body" idx="1"/>
          </p:nvPr>
        </p:nvSpPr>
        <p:spPr>
          <a:xfrm>
            <a:off x="1447800" y="1600200"/>
            <a:ext cx="2819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= </a:t>
            </a:r>
            <a:r>
              <a:rPr lang="en-US"/>
              <a:t>20.2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= 2</a:t>
            </a:r>
            <a:r>
              <a:rPr lang="en-US"/>
              <a:t>5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/>
              <a:t>4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= </a:t>
            </a:r>
            <a:r>
              <a:rPr lang="en-US"/>
              <a:t>18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/>
              <a:t>8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2 = 1</a:t>
            </a:r>
            <a:r>
              <a:rPr lang="en-US">
                <a:solidFill>
                  <a:schemeClr val="folHlink"/>
                </a:solidFill>
              </a:rPr>
              <a:t>3</a:t>
            </a:r>
            <a:r>
              <a:rPr lang="en-US" sz="32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>
                <a:solidFill>
                  <a:schemeClr val="folHlink"/>
                </a:solidFill>
              </a:rPr>
              <a:t>7</a:t>
            </a:r>
            <a:r>
              <a:rPr lang="en-US" sz="32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200" b="0" i="0" u="none" strike="noStrike" cap="none">
              <a:solidFill>
                <a:schemeClr val="fol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1 = </a:t>
            </a:r>
            <a:r>
              <a:rPr lang="en-US">
                <a:solidFill>
                  <a:schemeClr val="folHlink"/>
                </a:solidFill>
              </a:rPr>
              <a:t>22.0</a:t>
            </a:r>
            <a:r>
              <a:rPr lang="en-US" sz="32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200" b="0" i="0" u="none" strike="noStrike" cap="none">
              <a:solidFill>
                <a:schemeClr val="fol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6"/>
          <p:cNvSpPr txBox="1"/>
          <p:nvPr/>
        </p:nvSpPr>
        <p:spPr>
          <a:xfrm>
            <a:off x="5181600" y="1600200"/>
            <a:ext cx="2819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 = 3</a:t>
            </a:r>
            <a:r>
              <a:rPr lang="en-US" sz="3200">
                <a:solidFill>
                  <a:schemeClr val="lt1"/>
                </a:solidFill>
              </a:rPr>
              <a:t>14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,000+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Mean = 3.</a:t>
            </a:r>
            <a:r>
              <a:rPr lang="en-US" sz="3200">
                <a:solidFill>
                  <a:schemeClr val="lt1"/>
                </a:solidFill>
              </a:rPr>
              <a:t>14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SD = 1.4</a:t>
            </a:r>
            <a:r>
              <a:rPr lang="en-US" sz="3200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314" name="Google Shape;314;p46"/>
          <p:cNvSpPr txBox="1"/>
          <p:nvPr/>
        </p:nvSpPr>
        <p:spPr>
          <a:xfrm>
            <a:off x="685800" y="4953000"/>
            <a:ext cx="8001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wealth of exam data is available at </a:t>
            </a:r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AP Central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>
            <a:spLocks noGrp="1"/>
          </p:cNvSpPr>
          <p:nvPr>
            <p:ph type="title"/>
          </p:nvPr>
        </p:nvSpPr>
        <p:spPr>
          <a:xfrm>
            <a:off x="457200" y="1070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Clarification? Comments? </a:t>
            </a:r>
            <a:endParaRPr sz="4400" b="1" i="0" u="none" strike="noStrike" cap="none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ctrTitle"/>
          </p:nvPr>
        </p:nvSpPr>
        <p:spPr>
          <a:xfrm>
            <a:off x="685800" y="6604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AP Psychology Exam: </a:t>
            </a:r>
            <a:endParaRPr sz="6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 txBox="1"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format?</a:t>
            </a:r>
            <a:endParaRPr/>
          </a:p>
          <a:p>
            <a:pPr marL="0" marR="0" lvl="0" indent="0" algn="ctr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timing?</a:t>
            </a:r>
            <a:endParaRPr/>
          </a:p>
          <a:p>
            <a:pPr marL="0" marR="0" lvl="0" indent="0" algn="ctr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weighting?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981643" y="2040822"/>
            <a:ext cx="30009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 Slab"/>
              <a:buNone/>
            </a:pPr>
            <a:r>
              <a:rPr lang="en-US">
                <a:latin typeface="Roboto Slab"/>
                <a:ea typeface="Roboto Slab"/>
                <a:cs typeface="Roboto Slab"/>
                <a:sym typeface="Roboto Slab"/>
              </a:rPr>
              <a:t>AP Psychology Exam Overview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320121" y="317250"/>
            <a:ext cx="4251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</a:pPr>
            <a:r>
              <a:rPr lang="en-US"/>
              <a:t>Exam Overview</a:t>
            </a:r>
            <a:endParaRPr/>
          </a:p>
        </p:txBody>
      </p:sp>
      <p:graphicFrame>
        <p:nvGraphicFramePr>
          <p:cNvPr id="200" name="Google Shape;200;p30"/>
          <p:cNvGraphicFramePr/>
          <p:nvPr/>
        </p:nvGraphicFramePr>
        <p:xfrm>
          <a:off x="493363" y="953964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{F79BCBA4-ED1B-4D24-8FAA-375E53E59592}</a:tableStyleId>
              </a:tblPr>
              <a:tblGrid>
                <a:gridCol w="1275400"/>
                <a:gridCol w="2340900"/>
                <a:gridCol w="1191300"/>
                <a:gridCol w="1413175"/>
                <a:gridCol w="974475"/>
                <a:gridCol w="1125975"/>
              </a:tblGrid>
              <a:tr h="1382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Section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and Type of Questions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Weight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Other Info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 Multiple-choice questions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66.6%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 answer choices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70 minutes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15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II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FRQ 1</a:t>
                      </a: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Concept Application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33.3%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 points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 minutes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50 minutes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82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FRQ 2</a:t>
                      </a: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Research Design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 points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 minutes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349958" y="555809"/>
            <a:ext cx="2805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</a:pPr>
            <a:r>
              <a:rPr lang="en-US"/>
              <a:t>Exam Overview</a:t>
            </a:r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2"/>
          </p:nvPr>
        </p:nvSpPr>
        <p:spPr>
          <a:xfrm>
            <a:off x="350044" y="1692275"/>
            <a:ext cx="28062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/>
              <a:t>The new exam will always follow specific criteria regarding the number of items in certain categories.</a:t>
            </a: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3"/>
          </p:nvPr>
        </p:nvSpPr>
        <p:spPr>
          <a:xfrm>
            <a:off x="284824" y="2768625"/>
            <a:ext cx="28059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b="1">
                <a:solidFill>
                  <a:srgbClr val="1E1E1E"/>
                </a:solidFill>
              </a:rPr>
              <a:t>Task Types:</a:t>
            </a:r>
            <a:endParaRPr/>
          </a:p>
          <a:p>
            <a:pPr marL="63119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b="1"/>
              <a:t>Concept understanding: </a:t>
            </a: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define, explain, and apply concepts, behavior, theories, and perspectives </a:t>
            </a:r>
            <a:r>
              <a:rPr lang="en-US"/>
              <a:t>in authentic contexts </a:t>
            </a:r>
            <a:endParaRPr/>
          </a:p>
          <a:p>
            <a:pPr marL="63119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b="1"/>
              <a:t>Data analysis: </a:t>
            </a: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analyze and interpret quantitative data</a:t>
            </a:r>
            <a:endParaRPr/>
          </a:p>
          <a:p>
            <a:pPr marL="63119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b="1"/>
              <a:t>Scientific Investigation:</a:t>
            </a:r>
            <a:r>
              <a:rPr lang="en-US"/>
              <a:t>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analyze </a:t>
            </a: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psychological research studies</a:t>
            </a:r>
            <a:endParaRPr>
              <a:solidFill>
                <a:srgbClr val="FF0000"/>
              </a:solidFill>
            </a:endParaRPr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209" name="Google Shape;209;p31"/>
          <p:cNvGraphicFramePr/>
          <p:nvPr/>
        </p:nvGraphicFramePr>
        <p:xfrm>
          <a:off x="3090713" y="955939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{F79BCBA4-ED1B-4D24-8FAA-375E53E59592}</a:tableStyleId>
              </a:tblPr>
              <a:tblGrid>
                <a:gridCol w="936625"/>
                <a:gridCol w="1719150"/>
                <a:gridCol w="874875"/>
                <a:gridCol w="1037825"/>
                <a:gridCol w="606150"/>
                <a:gridCol w="761225"/>
              </a:tblGrid>
              <a:tr h="913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Section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and Type of Questions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Weight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Other Info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3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 Multiple-choice questions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66.6%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 answer choices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70 minutes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19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II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FRQ 1</a:t>
                      </a: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Concept Application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33.3%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 points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 minutes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50 minutes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3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FRQ 2</a:t>
                      </a: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Research Design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 points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 minutes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0" name="Google Shape;210;p31"/>
          <p:cNvSpPr txBox="1"/>
          <p:nvPr/>
        </p:nvSpPr>
        <p:spPr>
          <a:xfrm>
            <a:off x="349795" y="1416682"/>
            <a:ext cx="28062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CED, page 165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3573934" y="669829"/>
            <a:ext cx="52200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Content, Application, and Practice: MCQ’s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349958" y="555809"/>
            <a:ext cx="28059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</a:pPr>
            <a:r>
              <a:rPr lang="en-US"/>
              <a:t>Exam Weightings</a:t>
            </a:r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2"/>
          </p:nvPr>
        </p:nvSpPr>
        <p:spPr>
          <a:xfrm>
            <a:off x="350044" y="1366960"/>
            <a:ext cx="28062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/>
              <a:t>The new exam will always follow specific criteria regarding the number of items in certain categories.</a:t>
            </a:r>
            <a:endParaRPr/>
          </a:p>
        </p:txBody>
      </p:sp>
      <p:graphicFrame>
        <p:nvGraphicFramePr>
          <p:cNvPr id="219" name="Google Shape;219;p32"/>
          <p:cNvGraphicFramePr/>
          <p:nvPr/>
        </p:nvGraphicFramePr>
        <p:xfrm>
          <a:off x="3815981" y="1814775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{0E42AC2E-2DBE-487A-A351-32684AF90763}</a:tableStyleId>
              </a:tblPr>
              <a:tblGrid>
                <a:gridCol w="2871325"/>
                <a:gridCol w="1944825"/>
              </a:tblGrid>
              <a:tr h="71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Skill Category 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 Weighting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72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1: Concept Understanding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75-80%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70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2: Data Analysis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8-12%  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70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3: Scientific Investigation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12-16%</a:t>
                      </a:r>
                      <a:endParaRPr/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sp>
        <p:nvSpPr>
          <p:cNvPr id="220" name="Google Shape;220;p32"/>
          <p:cNvSpPr/>
          <p:nvPr/>
        </p:nvSpPr>
        <p:spPr>
          <a:xfrm>
            <a:off x="2175272" y="31273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3580109" y="555809"/>
            <a:ext cx="52200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Unit Weights: MCQ’s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349958" y="555809"/>
            <a:ext cx="28059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</a:pPr>
            <a:r>
              <a:rPr lang="en-US"/>
              <a:t>Exam Weightings</a:t>
            </a:r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2"/>
          </p:nvPr>
        </p:nvSpPr>
        <p:spPr>
          <a:xfrm>
            <a:off x="350044" y="1366960"/>
            <a:ext cx="28062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/>
              <a:t>The new exam will always follow specific criteria regarding the number of items in certain categories.</a:t>
            </a:r>
            <a:endParaRPr/>
          </a:p>
        </p:txBody>
      </p:sp>
      <p:graphicFrame>
        <p:nvGraphicFramePr>
          <p:cNvPr id="229" name="Google Shape;229;p33"/>
          <p:cNvGraphicFramePr/>
          <p:nvPr/>
        </p:nvGraphicFramePr>
        <p:xfrm>
          <a:off x="3580109" y="1252136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{F79BCBA4-ED1B-4D24-8FAA-375E53E59592}</a:tableStyleId>
              </a:tblPr>
              <a:tblGrid>
                <a:gridCol w="722900"/>
                <a:gridCol w="3298825"/>
                <a:gridCol w="1388200"/>
              </a:tblGrid>
              <a:tr h="52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Unit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Unit Title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 Weighting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52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Scientific Foundations</a:t>
                      </a:r>
                      <a:endParaRPr sz="3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10-14%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52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Biological Bases of Behavior</a:t>
                      </a:r>
                      <a:endParaRPr sz="3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8-10%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49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Sensation and Perception</a:t>
                      </a:r>
                      <a:endParaRPr sz="3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6-8%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52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Learning</a:t>
                      </a:r>
                      <a:endParaRPr sz="3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7-9%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52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Cognitive Psychology</a:t>
                      </a:r>
                      <a:endParaRPr sz="3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13-17%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52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Developmental Psychology</a:t>
                      </a:r>
                      <a:endParaRPr sz="3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7-9%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52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Motivation, Emotion, and Personality</a:t>
                      </a:r>
                      <a:endParaRPr sz="3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11-15%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52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Clinical Psychology</a:t>
                      </a:r>
                      <a:endParaRPr sz="3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12-16%</a:t>
                      </a:r>
                      <a:endParaRPr/>
                    </a:p>
                  </a:txBody>
                  <a:tcPr marL="68575" marR="68575" marT="0" marB="0" anchor="ctr"/>
                </a:tc>
              </a:tr>
              <a:tr h="52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Social Psychology</a:t>
                      </a:r>
                      <a:endParaRPr sz="3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8-10%</a:t>
                      </a:r>
                      <a:endParaRPr/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Exam Breakdown</a:t>
            </a:r>
            <a:endParaRPr sz="44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1435100"/>
            <a:ext cx="5880100" cy="51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3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Content Slide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858</Words>
  <Application>Microsoft Office PowerPoint</Application>
  <PresentationFormat>On-screen Show (4:3)</PresentationFormat>
  <Paragraphs>193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Tahoma</vt:lpstr>
      <vt:lpstr>Calibri</vt:lpstr>
      <vt:lpstr>Times New Roman</vt:lpstr>
      <vt:lpstr>Roboto</vt:lpstr>
      <vt:lpstr>Verdana</vt:lpstr>
      <vt:lpstr>Noto Sans Symbols</vt:lpstr>
      <vt:lpstr>Roboto Medium</vt:lpstr>
      <vt:lpstr>Arial</vt:lpstr>
      <vt:lpstr>Cambria</vt:lpstr>
      <vt:lpstr>Roboto Slab</vt:lpstr>
      <vt:lpstr>1_Office Theme</vt:lpstr>
      <vt:lpstr>3_Shimmer</vt:lpstr>
      <vt:lpstr>Default Design</vt:lpstr>
      <vt:lpstr>6_Content Slides</vt:lpstr>
      <vt:lpstr>The AP Psychology Exam </vt:lpstr>
      <vt:lpstr>PowerPoint Presentation</vt:lpstr>
      <vt:lpstr>The AP Psychology Exam: </vt:lpstr>
      <vt:lpstr>AP Psychology Exam Overview</vt:lpstr>
      <vt:lpstr>Exam Overview</vt:lpstr>
      <vt:lpstr>Exam Overview</vt:lpstr>
      <vt:lpstr>Exam Weightings</vt:lpstr>
      <vt:lpstr>Exam Weightings</vt:lpstr>
      <vt:lpstr>Exam Breakdown</vt:lpstr>
      <vt:lpstr>AP Scoring Scale</vt:lpstr>
      <vt:lpstr>Preparing for the AP Psychology Exam</vt:lpstr>
      <vt:lpstr>Part 1: Multiple Choice</vt:lpstr>
      <vt:lpstr>Part 1: Multiple Choice</vt:lpstr>
      <vt:lpstr>Part 1: Multiple Choice</vt:lpstr>
      <vt:lpstr>Multiple Choice Analysis A big thanks to Laura Brandt</vt:lpstr>
      <vt:lpstr>Part 2: Free Response</vt:lpstr>
      <vt:lpstr>Part 2: FRQ Tips</vt:lpstr>
      <vt:lpstr>How is the exam scored?</vt:lpstr>
      <vt:lpstr>How well do you need to do? -from Charlie Blair-Broeker</vt:lpstr>
      <vt:lpstr>How well do you need to do? -from Charlie Blair-Broeker</vt:lpstr>
      <vt:lpstr>2019 Results</vt:lpstr>
      <vt:lpstr>Clarification? Comments?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 Psychology Exam </dc:title>
  <dc:creator>Taylor Cummings</dc:creator>
  <cp:lastModifiedBy>Taylor Cummings</cp:lastModifiedBy>
  <cp:revision>1</cp:revision>
  <dcterms:modified xsi:type="dcterms:W3CDTF">2019-09-18T17:21:50Z</dcterms:modified>
</cp:coreProperties>
</file>