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7"/>
    <p:restoredTop sz="94673"/>
  </p:normalViewPr>
  <p:slideViewPr>
    <p:cSldViewPr snapToGrid="0">
      <p:cViewPr varScale="1">
        <p:scale>
          <a:sx n="86" d="100"/>
          <a:sy n="86" d="100"/>
        </p:scale>
        <p:origin x="20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517650" y="530225"/>
            <a:ext cx="5983287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Cog</a:t>
            </a: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nitive” or “</a:t>
            </a: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Cog</a:t>
            </a: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nition”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mnemonic:</a:t>
            </a:r>
            <a:endParaRPr/>
          </a:p>
        </p:txBody>
      </p:sp>
      <p:pic>
        <p:nvPicPr>
          <p:cNvPr id="89" name="Google Shape;89;p13" descr="MPj041577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133600"/>
            <a:ext cx="2341562" cy="15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MPj0401173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371600"/>
            <a:ext cx="2081212" cy="3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 descr="MCj02808030000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1143000"/>
            <a:ext cx="190817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MCj0199122000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3733800"/>
            <a:ext cx="2770187" cy="21002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581400" y="4724400"/>
            <a:ext cx="3065462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the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“cogs” clicking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brain as you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389062" y="533400"/>
            <a:ext cx="6192837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“Darwin Award” examples: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Honorable Mention: “at risk”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“Lawnchair Larry”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/>
        </p:nvSpPr>
        <p:spPr>
          <a:xfrm>
            <a:off x="587375" y="1139825"/>
            <a:ext cx="783431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Divergent vs. Convergent Thinking</a:t>
            </a:r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2919412" y="2968625"/>
            <a:ext cx="3317875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Incubation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Metacognition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SOLVING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300" y="-381000"/>
            <a:ext cx="53594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 descr="go bo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0"/>
            <a:ext cx="5092700" cy="632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/>
        </p:nvSpPr>
        <p:spPr>
          <a:xfrm>
            <a:off x="608012" y="244475"/>
            <a:ext cx="7700962" cy="53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problem solving,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there’s a tendency to get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trapped in 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sets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(fixating on one way to approach a problem because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has worked in the past)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Sometimes people assume rules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restrictions that don’t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actually exist: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“implicit assumptions”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054475" y="1524000"/>
            <a:ext cx="4381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2057400" y="914400"/>
            <a:ext cx="7499350" cy="4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     O          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     O          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     O          O            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 descr="nine dots solu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81000"/>
            <a:ext cx="67056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838200" y="685800"/>
            <a:ext cx="73787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Arial Black"/>
              <a:buNone/>
            </a:pPr>
            <a:r>
              <a:rPr lang="en-US" sz="5400" b="0" i="0" u="none" strike="noStrike" cap="none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Mental Sets</a:t>
            </a:r>
            <a:r>
              <a:rPr lang="en-US" sz="5400" b="0" i="0" u="none" strike="noStrike" cap="none">
                <a:solidFill>
                  <a:srgbClr val="0099FF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5400" b="0" i="0" u="none" strike="noStrike" cap="none">
                <a:solidFill>
                  <a:srgbClr val="0099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4294967295"/>
          </p:nvPr>
        </p:nvSpPr>
        <p:spPr>
          <a:xfrm>
            <a:off x="0" y="838200"/>
            <a:ext cx="8763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262" marR="0" lvl="0" indent="-68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262" marR="0" lvl="0" indent="-6826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the pattern for this set of numbers </a:t>
            </a: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262" marR="0" lvl="0" indent="-68262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8, 5, 4, 1, 7, 6, 3, 2, 0</a:t>
            </a:r>
            <a:endParaRPr/>
          </a:p>
          <a:p>
            <a:pPr marL="68262" marR="0" lvl="0" indent="-68262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/>
        </p:nvSpPr>
        <p:spPr>
          <a:xfrm>
            <a:off x="-3598862" y="396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1" descr="199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24000"/>
            <a:ext cx="80010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Times New Roman"/>
              <a:buNone/>
            </a:pPr>
            <a: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COGNITION</a:t>
            </a:r>
            <a:b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8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II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/>
        </p:nvSpPr>
        <p:spPr>
          <a:xfrm>
            <a:off x="-3600450" y="10001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2" descr="199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2600"/>
            <a:ext cx="8305800" cy="24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Fixedness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 of mental set</a:t>
            </a:r>
            <a: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381000" y="3276600"/>
            <a:ext cx="876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 tendency to perceive an item only in terms of its most common use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uses for a potato can you come up with?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…overcoming functional fixedness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5" descr="never-think-outside-the-box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Approaches to Problem Solving</a:t>
            </a:r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/>
        </p:nvSpPr>
        <p:spPr>
          <a:xfrm>
            <a:off x="322262" y="149225"/>
            <a:ext cx="822801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ALGORITHMS AND HEURISTICS</a:t>
            </a:r>
            <a:endParaRPr/>
          </a:p>
        </p:txBody>
      </p:sp>
      <p:sp>
        <p:nvSpPr>
          <p:cNvPr id="232" name="Google Shape;232;p37"/>
          <p:cNvSpPr txBox="1"/>
          <p:nvPr/>
        </p:nvSpPr>
        <p:spPr>
          <a:xfrm>
            <a:off x="2895600" y="2286000"/>
            <a:ext cx="28606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12 x 12?</a:t>
            </a:r>
            <a:endParaRPr/>
          </a:p>
        </p:txBody>
      </p:sp>
      <p:sp>
        <p:nvSpPr>
          <p:cNvPr id="233" name="Google Shape;233;p37"/>
          <p:cNvSpPr txBox="1"/>
          <p:nvPr/>
        </p:nvSpPr>
        <p:spPr>
          <a:xfrm>
            <a:off x="2787650" y="3576637"/>
            <a:ext cx="3125787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Letter jumbles: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pandem?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REARPOOT?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SLPOCYHYOG?</a:t>
            </a:r>
            <a:endParaRPr/>
          </a:p>
        </p:txBody>
      </p:sp>
      <p:sp>
        <p:nvSpPr>
          <p:cNvPr id="234" name="Google Shape;234;p37"/>
          <p:cNvSpPr txBox="1"/>
          <p:nvPr/>
        </p:nvSpPr>
        <p:spPr>
          <a:xfrm>
            <a:off x="2743200" y="1600200"/>
            <a:ext cx="31559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17 X 10?</a:t>
            </a:r>
            <a:endParaRPr/>
          </a:p>
        </p:txBody>
      </p:sp>
      <p:sp>
        <p:nvSpPr>
          <p:cNvPr id="235" name="Google Shape;235;p37"/>
          <p:cNvSpPr txBox="1"/>
          <p:nvPr/>
        </p:nvSpPr>
        <p:spPr>
          <a:xfrm>
            <a:off x="-190500" y="703262"/>
            <a:ext cx="48402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step by step process that guarantees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a solution, but can be time consuming</a:t>
            </a:r>
            <a:endParaRPr/>
          </a:p>
        </p:txBody>
      </p:sp>
      <p:sp>
        <p:nvSpPr>
          <p:cNvPr id="236" name="Google Shape;236;p37"/>
          <p:cNvSpPr txBox="1"/>
          <p:nvPr/>
        </p:nvSpPr>
        <p:spPr>
          <a:xfrm>
            <a:off x="2895600" y="2819400"/>
            <a:ext cx="28606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12 x 13?</a:t>
            </a:r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5086350" y="762000"/>
            <a:ext cx="36480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Short cuts, or “rules of thumb”,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problem solving</a:t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342900" y="5943600"/>
            <a:ext cx="78819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shopping example OR fixing a car</a:t>
            </a:r>
            <a:endParaRPr/>
          </a:p>
        </p:txBody>
      </p:sp>
      <p:sp>
        <p:nvSpPr>
          <p:cNvPr id="239" name="Google Shape;239;p37"/>
          <p:cNvSpPr txBox="1"/>
          <p:nvPr/>
        </p:nvSpPr>
        <p:spPr>
          <a:xfrm>
            <a:off x="6172200" y="3505200"/>
            <a:ext cx="266541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disorders?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Char char="•"/>
            </a:pPr>
            <a:r>
              <a:rPr lang="en-US" sz="4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Heuristics allow for fast thinking/decision making to keep up w/fast paced lives- we need to instantly assess threats/dangers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/>
        </p:nvSpPr>
        <p:spPr>
          <a:xfrm>
            <a:off x="322262" y="301625"/>
            <a:ext cx="822801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HEURISTICS</a:t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4235450" y="1466850"/>
            <a:ext cx="3873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252" name="Google Shape;252;p39"/>
          <p:cNvSpPr txBox="1"/>
          <p:nvPr/>
        </p:nvSpPr>
        <p:spPr>
          <a:xfrm>
            <a:off x="1806575" y="1524000"/>
            <a:ext cx="5451475" cy="20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more common?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‘k’ as the first letter of words,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‘k’ as the 3rd letter of words?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39"/>
          <p:cNvSpPr txBox="1"/>
          <p:nvPr/>
        </p:nvSpPr>
        <p:spPr>
          <a:xfrm>
            <a:off x="762000" y="3429000"/>
            <a:ext cx="7978775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man is 5’4”, slim, wears glasses, likes to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 poetry readings; is he more likely 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be a truck driver or an Ivy League psychology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professor?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/>
        </p:nvSpPr>
        <p:spPr>
          <a:xfrm>
            <a:off x="2287587" y="2438400"/>
            <a:ext cx="43815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4-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further west: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Reno, NV 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Angeles, CA?</a:t>
            </a:r>
            <a:endParaRPr/>
          </a:p>
        </p:txBody>
      </p:sp>
      <p:sp>
        <p:nvSpPr>
          <p:cNvPr id="259" name="Google Shape;259;p40"/>
          <p:cNvSpPr txBox="1"/>
          <p:nvPr/>
        </p:nvSpPr>
        <p:spPr>
          <a:xfrm>
            <a:off x="1524000" y="533400"/>
            <a:ext cx="596265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further north: Philadelphia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Rome?</a:t>
            </a:r>
            <a:endParaRPr/>
          </a:p>
        </p:txBody>
      </p:sp>
      <p:sp>
        <p:nvSpPr>
          <p:cNvPr id="260" name="Google Shape;260;p40"/>
          <p:cNvSpPr txBox="1"/>
          <p:nvPr/>
        </p:nvSpPr>
        <p:spPr>
          <a:xfrm>
            <a:off x="619125" y="4419600"/>
            <a:ext cx="77692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further north, Montreal or Seattle?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Steve is very shy and withdrawn. He is very helpful, but has little interest in people. A meek and tidy soul, he has a need for order and structure and a passion for detail. </a:t>
            </a:r>
            <a:r>
              <a:rPr lang="en-US" sz="36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Steve more likely to be a salesperson or librarian?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Thought and Language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/>
        </p:nvSpPr>
        <p:spPr>
          <a:xfrm>
            <a:off x="-79375" y="9525"/>
            <a:ext cx="9182100" cy="335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Heuristic Errors: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Identified by Daniel Kahneman and Amos Tversky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representativeness heuristic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we base decisions on the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prototype or schema that comes into our head; in essence, relying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stereotypical pictures of what is “most representative”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thing we’ve been asked to think about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(example: doctors misdiagnosing)</a:t>
            </a:r>
            <a:endParaRPr/>
          </a:p>
        </p:txBody>
      </p:sp>
      <p:sp>
        <p:nvSpPr>
          <p:cNvPr id="271" name="Google Shape;271;p42"/>
          <p:cNvSpPr txBox="1"/>
          <p:nvPr/>
        </p:nvSpPr>
        <p:spPr>
          <a:xfrm>
            <a:off x="1114425" y="3657600"/>
            <a:ext cx="704373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availability heuristic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we rely on the first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 that comes into our mind; what is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readily available to us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(example: more likely to die in terror attack or from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flu?)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/>
        </p:nvSpPr>
        <p:spPr>
          <a:xfrm>
            <a:off x="762000" y="609600"/>
            <a:ext cx="7300912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You’re 170 times more likely to die in 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you are in a 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You’re 400 times more likely to die in your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bathtub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than in a 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shark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attack</a:t>
            </a:r>
            <a:endParaRPr/>
          </a:p>
        </p:txBody>
      </p:sp>
      <p:sp>
        <p:nvSpPr>
          <p:cNvPr id="277" name="Google Shape;277;p43"/>
          <p:cNvSpPr txBox="1"/>
          <p:nvPr/>
        </p:nvSpPr>
        <p:spPr>
          <a:xfrm>
            <a:off x="-158750" y="3581400"/>
            <a:ext cx="9405937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You’re 16 times more likely to be killed in a </a:t>
            </a: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dog attack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 a shark attack (2010)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/>
        </p:nvSpPr>
        <p:spPr>
          <a:xfrm>
            <a:off x="709612" y="0"/>
            <a:ext cx="8042275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Kahneman and Amos Tversky (1982)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a group of randomly selected physicians if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would recommend a medical procedure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would result in a 7% mortality rate over five years</a:t>
            </a:r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041400" y="2667000"/>
            <a:ext cx="722471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also ask a second, randomly selected group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physicians if they’d be willing to recommend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medical procedure that would result in a 93%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survival rate over five years</a:t>
            </a:r>
            <a:endParaRPr/>
          </a:p>
        </p:txBody>
      </p:sp>
      <p:sp>
        <p:nvSpPr>
          <p:cNvPr id="284" name="Google Shape;284;p44"/>
          <p:cNvSpPr txBox="1"/>
          <p:nvPr/>
        </p:nvSpPr>
        <p:spPr>
          <a:xfrm>
            <a:off x="1606550" y="4724400"/>
            <a:ext cx="62690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second group was much more likely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recommend the procedure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Font typeface="Nunito"/>
              <a:buNone/>
            </a:pPr>
            <a:r>
              <a:rPr lang="en-US" sz="7200" b="1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Bias and other thinking issues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these?</a:t>
            </a:r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46"/>
          <p:cNvSpPr txBox="1">
            <a:spLocks noGrp="1"/>
          </p:cNvSpPr>
          <p:nvPr>
            <p:ph type="body" idx="1"/>
          </p:nvPr>
        </p:nvSpPr>
        <p:spPr>
          <a:xfrm>
            <a:off x="762000" y="2209800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confirmation bias →belief perseverance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illusion of control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self-fulfilling prophecy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46"/>
          <p:cNvSpPr txBox="1">
            <a:spLocks noGrp="1"/>
          </p:cNvSpPr>
          <p:nvPr>
            <p:ph type="body" idx="1"/>
          </p:nvPr>
        </p:nvSpPr>
        <p:spPr>
          <a:xfrm>
            <a:off x="4645025" y="1535112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2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self-serving bias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self-handicapping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hindsight bias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Confirmation Bias</a:t>
            </a:r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Politics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Coaches and tryouts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 talking about class lists (also a self-fulfilling prophecy?)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0" y="1219200"/>
            <a:ext cx="89281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We seek evidence that is consistent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with our existing beliefs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Belief Perseverance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tendency to cling to our original beliefs even in the face of contradictory evidence</a:t>
            </a:r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1"/>
          </p:nvPr>
        </p:nvSpPr>
        <p:spPr>
          <a:xfrm>
            <a:off x="1219200" y="2971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(Global warming? Obama Citizenship? Racist views? Belief in Jim Jones?)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/>
        </p:nvSpPr>
        <p:spPr>
          <a:xfrm>
            <a:off x="-990600" y="609600"/>
            <a:ext cx="1096803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Hindsight Bias?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838200" y="2743200"/>
            <a:ext cx="7850187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like to reframe our understanding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</a:t>
            </a: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terms of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we know </a:t>
            </a:r>
            <a:r>
              <a:rPr lang="en-US" sz="40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</a:t>
            </a: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  <p:sp>
        <p:nvSpPr>
          <p:cNvPr id="319" name="Google Shape;319;p49"/>
          <p:cNvSpPr txBox="1"/>
          <p:nvPr/>
        </p:nvSpPr>
        <p:spPr>
          <a:xfrm>
            <a:off x="2449512" y="1447800"/>
            <a:ext cx="43386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knew it all along!”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Self-Fulfilling Prophecy</a:t>
            </a:r>
            <a:b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(our expectations about others or ourselves</a:t>
            </a:r>
            <a:b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actually make those “predictions” come true)</a:t>
            </a:r>
            <a:endParaRPr/>
          </a:p>
        </p:txBody>
      </p:sp>
      <p:sp>
        <p:nvSpPr>
          <p:cNvPr id="325" name="Google Shape;325;p5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groups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Having an older sibling that attended the same school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Knowing your IQ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diagnosed with ADHD at a young age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/>
        </p:nvSpPr>
        <p:spPr>
          <a:xfrm>
            <a:off x="2924175" y="381000"/>
            <a:ext cx="3467100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Self-Serving Bias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381000" y="4179887"/>
            <a:ext cx="8234362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(“If I succeed, it was me;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 fail, it was the situation”)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linked to the “better than average effect”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51"/>
          <p:cNvSpPr txBox="1"/>
          <p:nvPr/>
        </p:nvSpPr>
        <p:spPr>
          <a:xfrm>
            <a:off x="28575" y="1676400"/>
            <a:ext cx="888047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Tendency to attribute success 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our internal characteristics while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blaming failures on external causes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</a:t>
            </a:r>
            <a:r>
              <a:rPr lang="en-US" sz="60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carefully thinking things through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4582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Self-Handicapping</a:t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338" name="Google Shape;338;p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 didn’t study for the test…”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Sporting performances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doing artwork on the board?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double payoff?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52"/>
          <p:cNvSpPr txBox="1"/>
          <p:nvPr/>
        </p:nvSpPr>
        <p:spPr>
          <a:xfrm>
            <a:off x="304800" y="914400"/>
            <a:ext cx="8269287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(creating conditions for failure beforehand to protect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self-esteem against the possibility of later failure)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/>
          <p:nvPr/>
        </p:nvSpPr>
        <p:spPr>
          <a:xfrm>
            <a:off x="1925637" y="1524000"/>
            <a:ext cx="5462587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of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“Thinking”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“Thought and Language” unit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/>
        </p:nvSpPr>
        <p:spPr>
          <a:xfrm>
            <a:off x="0" y="574675"/>
            <a:ext cx="10080625" cy="56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 at a second hand store: “We exchange anything: bicycles,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washing machines, etc. - Why not bring your wife along and get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wonderful bargain!!”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Sears hair dryer: “Do Not Use While Sleeping”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bar of ‘Dial’ soap: “Use like regular soap”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box containing a shower cap provided by hotels: “Fits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One Head”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 child’s “Superman” costume: “Wearing of this garment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enable you to fly”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517525" y="228600"/>
            <a:ext cx="8056562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Pitt Univ. basketball player: “I’m going to graduate on time,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matter how long it takes”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Commentator Joe Theismann: “Nobody in football should be called a genius; a genius is a guy like Norman Einstein”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0" y="3124200"/>
            <a:ext cx="8831262" cy="16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on baby changing table in public restroom: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“WARNING – Remove baby before closing”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of </a:t>
            </a:r>
            <a:r>
              <a:rPr lang="en-US" sz="60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carefully thinking things through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1978025" y="685800"/>
            <a:ext cx="50673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Darwin Award winners: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1042987" y="2133600"/>
            <a:ext cx="67722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*Juggling live hand grenades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252412" y="2819400"/>
            <a:ext cx="8251825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*Lawyer crashing through window and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falling 24 stories to his death in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attempt to show the window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unbreakable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1657350" y="685800"/>
            <a:ext cx="54864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Darwin Award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YEAR for 2007: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688975" y="2743200"/>
            <a:ext cx="749300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 dies of alcohol poisoning after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having two 1.5 liter bottles of wine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injected into his anus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Microsoft Macintosh PowerPoint</Application>
  <PresentationFormat>On-screen Show (4:3)</PresentationFormat>
  <Paragraphs>198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Times New Roman</vt:lpstr>
      <vt:lpstr>Nunito</vt:lpstr>
      <vt:lpstr>Arial</vt:lpstr>
      <vt:lpstr>Arial Black</vt:lpstr>
      <vt:lpstr>Default Design</vt:lpstr>
      <vt:lpstr>PowerPoint Presentation</vt:lpstr>
      <vt:lpstr>COGNITION Part II</vt:lpstr>
      <vt:lpstr>Thought and Language</vt:lpstr>
      <vt:lpstr>Examples of not carefully thinking things through</vt:lpstr>
      <vt:lpstr>PowerPoint Presentation</vt:lpstr>
      <vt:lpstr>PowerPoint Presentation</vt:lpstr>
      <vt:lpstr>Examples of not carefully thinking things through</vt:lpstr>
      <vt:lpstr>PowerPoint Presentation</vt:lpstr>
      <vt:lpstr>PowerPoint Presentation</vt:lpstr>
      <vt:lpstr>PowerPoint Presentation</vt:lpstr>
      <vt:lpstr>PowerPoint Presentation</vt:lpstr>
      <vt:lpstr>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Mental Sets </vt:lpstr>
      <vt:lpstr>PowerPoint Presentation</vt:lpstr>
      <vt:lpstr>PowerPoint Presentation</vt:lpstr>
      <vt:lpstr>Functional Fixedness is a  kind of mental set </vt:lpstr>
      <vt:lpstr>How many uses for a potato can you come up with?</vt:lpstr>
      <vt:lpstr>PowerPoint Presentation</vt:lpstr>
      <vt:lpstr>Approaches to Problem Solving</vt:lpstr>
      <vt:lpstr>PowerPoint Presentation</vt:lpstr>
      <vt:lpstr>PowerPoint Presentation</vt:lpstr>
      <vt:lpstr>PowerPoint Presentation</vt:lpstr>
      <vt:lpstr>PowerPoint Presentation</vt:lpstr>
      <vt:lpstr>Steve is very shy and withdrawn. He is very helpful, but has little interest in people. A meek and tidy soul, he has a need for order and structure and a passion for detail. Is Steve more likely to be a salesperson or librarian?</vt:lpstr>
      <vt:lpstr>PowerPoint Presentation</vt:lpstr>
      <vt:lpstr>PowerPoint Presentation</vt:lpstr>
      <vt:lpstr>PowerPoint Presentation</vt:lpstr>
      <vt:lpstr>Bias and other thinking issues</vt:lpstr>
      <vt:lpstr>Recall these?</vt:lpstr>
      <vt:lpstr>Confirmation Bias</vt:lpstr>
      <vt:lpstr>Belief Perseverance  A tendency to cling to our original beliefs even in the face of contradictory evidence</vt:lpstr>
      <vt:lpstr>PowerPoint Presentation</vt:lpstr>
      <vt:lpstr>Self-Fulfilling Prophecy (our expectations about others or ourselves can actually make those “predictions” come true)</vt:lpstr>
      <vt:lpstr>PowerPoint Presentation</vt:lpstr>
      <vt:lpstr>Self-Handicapping  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Summers, Berta Jane</cp:lastModifiedBy>
  <cp:revision>1</cp:revision>
  <dcterms:modified xsi:type="dcterms:W3CDTF">2019-02-10T14:56:24Z</dcterms:modified>
</cp:coreProperties>
</file>